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4174" r:id="rId2"/>
    <p:sldMasterId id="2147484275" r:id="rId3"/>
    <p:sldMasterId id="2147484385" r:id="rId4"/>
    <p:sldMasterId id="2147484397" r:id="rId5"/>
  </p:sldMasterIdLst>
  <p:notesMasterIdLst>
    <p:notesMasterId r:id="rId134"/>
  </p:notesMasterIdLst>
  <p:handoutMasterIdLst>
    <p:handoutMasterId r:id="rId135"/>
  </p:handoutMasterIdLst>
  <p:sldIdLst>
    <p:sldId id="788" r:id="rId6"/>
    <p:sldId id="924" r:id="rId7"/>
    <p:sldId id="925" r:id="rId8"/>
    <p:sldId id="926" r:id="rId9"/>
    <p:sldId id="923" r:id="rId10"/>
    <p:sldId id="922" r:id="rId11"/>
    <p:sldId id="871" r:id="rId12"/>
    <p:sldId id="872" r:id="rId13"/>
    <p:sldId id="873" r:id="rId14"/>
    <p:sldId id="874" r:id="rId15"/>
    <p:sldId id="875" r:id="rId16"/>
    <p:sldId id="876" r:id="rId17"/>
    <p:sldId id="877" r:id="rId18"/>
    <p:sldId id="878" r:id="rId19"/>
    <p:sldId id="879" r:id="rId20"/>
    <p:sldId id="880" r:id="rId21"/>
    <p:sldId id="881" r:id="rId22"/>
    <p:sldId id="882" r:id="rId23"/>
    <p:sldId id="883" r:id="rId24"/>
    <p:sldId id="884" r:id="rId25"/>
    <p:sldId id="885" r:id="rId26"/>
    <p:sldId id="886" r:id="rId27"/>
    <p:sldId id="887" r:id="rId28"/>
    <p:sldId id="888" r:id="rId29"/>
    <p:sldId id="889" r:id="rId30"/>
    <p:sldId id="890" r:id="rId31"/>
    <p:sldId id="891" r:id="rId32"/>
    <p:sldId id="892" r:id="rId33"/>
    <p:sldId id="893" r:id="rId34"/>
    <p:sldId id="894" r:id="rId35"/>
    <p:sldId id="895" r:id="rId36"/>
    <p:sldId id="896" r:id="rId37"/>
    <p:sldId id="897" r:id="rId38"/>
    <p:sldId id="898" r:id="rId39"/>
    <p:sldId id="899" r:id="rId40"/>
    <p:sldId id="900" r:id="rId41"/>
    <p:sldId id="901" r:id="rId42"/>
    <p:sldId id="902" r:id="rId43"/>
    <p:sldId id="903" r:id="rId44"/>
    <p:sldId id="904" r:id="rId45"/>
    <p:sldId id="905" r:id="rId46"/>
    <p:sldId id="906" r:id="rId47"/>
    <p:sldId id="907" r:id="rId48"/>
    <p:sldId id="908" r:id="rId49"/>
    <p:sldId id="909" r:id="rId50"/>
    <p:sldId id="910" r:id="rId51"/>
    <p:sldId id="911" r:id="rId52"/>
    <p:sldId id="912" r:id="rId53"/>
    <p:sldId id="913" r:id="rId54"/>
    <p:sldId id="914" r:id="rId55"/>
    <p:sldId id="915" r:id="rId56"/>
    <p:sldId id="916" r:id="rId57"/>
    <p:sldId id="917" r:id="rId58"/>
    <p:sldId id="918" r:id="rId59"/>
    <p:sldId id="919" r:id="rId60"/>
    <p:sldId id="920" r:id="rId61"/>
    <p:sldId id="921" r:id="rId62"/>
    <p:sldId id="626" r:id="rId63"/>
    <p:sldId id="765" r:id="rId64"/>
    <p:sldId id="816" r:id="rId65"/>
    <p:sldId id="817" r:id="rId66"/>
    <p:sldId id="819" r:id="rId67"/>
    <p:sldId id="822" r:id="rId68"/>
    <p:sldId id="789" r:id="rId69"/>
    <p:sldId id="840" r:id="rId70"/>
    <p:sldId id="790" r:id="rId71"/>
    <p:sldId id="791" r:id="rId72"/>
    <p:sldId id="792" r:id="rId73"/>
    <p:sldId id="793" r:id="rId74"/>
    <p:sldId id="794" r:id="rId75"/>
    <p:sldId id="795" r:id="rId76"/>
    <p:sldId id="851" r:id="rId77"/>
    <p:sldId id="852" r:id="rId78"/>
    <p:sldId id="853" r:id="rId79"/>
    <p:sldId id="854" r:id="rId80"/>
    <p:sldId id="855" r:id="rId81"/>
    <p:sldId id="868" r:id="rId82"/>
    <p:sldId id="869" r:id="rId83"/>
    <p:sldId id="870" r:id="rId84"/>
    <p:sldId id="856" r:id="rId85"/>
    <p:sldId id="857" r:id="rId86"/>
    <p:sldId id="858" r:id="rId87"/>
    <p:sldId id="859" r:id="rId88"/>
    <p:sldId id="860" r:id="rId89"/>
    <p:sldId id="865" r:id="rId90"/>
    <p:sldId id="861" r:id="rId91"/>
    <p:sldId id="862" r:id="rId92"/>
    <p:sldId id="863" r:id="rId93"/>
    <p:sldId id="864" r:id="rId94"/>
    <p:sldId id="796" r:id="rId95"/>
    <p:sldId id="797" r:id="rId96"/>
    <p:sldId id="798" r:id="rId97"/>
    <p:sldId id="799" r:id="rId98"/>
    <p:sldId id="841" r:id="rId99"/>
    <p:sldId id="842" r:id="rId100"/>
    <p:sldId id="843" r:id="rId101"/>
    <p:sldId id="844" r:id="rId102"/>
    <p:sldId id="845" r:id="rId103"/>
    <p:sldId id="846" r:id="rId104"/>
    <p:sldId id="847" r:id="rId105"/>
    <p:sldId id="848" r:id="rId106"/>
    <p:sldId id="849" r:id="rId107"/>
    <p:sldId id="866" r:id="rId108"/>
    <p:sldId id="805" r:id="rId109"/>
    <p:sldId id="811" r:id="rId110"/>
    <p:sldId id="812" r:id="rId111"/>
    <p:sldId id="823" r:id="rId112"/>
    <p:sldId id="825" r:id="rId113"/>
    <p:sldId id="826" r:id="rId114"/>
    <p:sldId id="827" r:id="rId115"/>
    <p:sldId id="824" r:id="rId116"/>
    <p:sldId id="808" r:id="rId117"/>
    <p:sldId id="867" r:id="rId118"/>
    <p:sldId id="806" r:id="rId119"/>
    <p:sldId id="828" r:id="rId120"/>
    <p:sldId id="829" r:id="rId121"/>
    <p:sldId id="830" r:id="rId122"/>
    <p:sldId id="831" r:id="rId123"/>
    <p:sldId id="833" r:id="rId124"/>
    <p:sldId id="832" r:id="rId125"/>
    <p:sldId id="807" r:id="rId126"/>
    <p:sldId id="834" r:id="rId127"/>
    <p:sldId id="835" r:id="rId128"/>
    <p:sldId id="836" r:id="rId129"/>
    <p:sldId id="837" r:id="rId130"/>
    <p:sldId id="838" r:id="rId131"/>
    <p:sldId id="839" r:id="rId132"/>
    <p:sldId id="616" r:id="rId133"/>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omic Sans MS"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Comic Sans MS"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Comic Sans MS"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Comic Sans MS"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Comic Sans MS" charset="0"/>
        <a:ea typeface="ＭＳ Ｐゴシック" charset="-128"/>
        <a:cs typeface="+mn-cs"/>
      </a:defRPr>
    </a:lvl5pPr>
    <a:lvl6pPr marL="2286000" algn="l" defTabSz="914400" rtl="0" eaLnBrk="1" latinLnBrk="0" hangingPunct="1">
      <a:defRPr kern="1200">
        <a:solidFill>
          <a:schemeClr val="tx1"/>
        </a:solidFill>
        <a:latin typeface="Comic Sans MS" charset="0"/>
        <a:ea typeface="ＭＳ Ｐゴシック" charset="-128"/>
        <a:cs typeface="+mn-cs"/>
      </a:defRPr>
    </a:lvl6pPr>
    <a:lvl7pPr marL="2743200" algn="l" defTabSz="914400" rtl="0" eaLnBrk="1" latinLnBrk="0" hangingPunct="1">
      <a:defRPr kern="1200">
        <a:solidFill>
          <a:schemeClr val="tx1"/>
        </a:solidFill>
        <a:latin typeface="Comic Sans MS" charset="0"/>
        <a:ea typeface="ＭＳ Ｐゴシック" charset="-128"/>
        <a:cs typeface="+mn-cs"/>
      </a:defRPr>
    </a:lvl7pPr>
    <a:lvl8pPr marL="3200400" algn="l" defTabSz="914400" rtl="0" eaLnBrk="1" latinLnBrk="0" hangingPunct="1">
      <a:defRPr kern="1200">
        <a:solidFill>
          <a:schemeClr val="tx1"/>
        </a:solidFill>
        <a:latin typeface="Comic Sans MS" charset="0"/>
        <a:ea typeface="ＭＳ Ｐゴシック" charset="-128"/>
        <a:cs typeface="+mn-cs"/>
      </a:defRPr>
    </a:lvl8pPr>
    <a:lvl9pPr marL="3657600" algn="l" defTabSz="914400" rtl="0" eaLnBrk="1" latinLnBrk="0" hangingPunct="1">
      <a:defRPr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FF99CC"/>
    <a:srgbClr val="CCFFFF"/>
    <a:srgbClr val="FF0000"/>
    <a:srgbClr val="00CC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18"/>
    <p:restoredTop sz="78583"/>
  </p:normalViewPr>
  <p:slideViewPr>
    <p:cSldViewPr snapToGrid="0">
      <p:cViewPr varScale="1">
        <p:scale>
          <a:sx n="75" d="100"/>
          <a:sy n="75" d="100"/>
        </p:scale>
        <p:origin x="984" y="168"/>
      </p:cViewPr>
      <p:guideLst>
        <p:guide orient="horz" pos="2160"/>
        <p:guide pos="2880"/>
      </p:guideLst>
    </p:cSldViewPr>
  </p:slideViewPr>
  <p:notesTextViewPr>
    <p:cViewPr>
      <p:scale>
        <a:sx n="100" d="100"/>
        <a:sy n="100" d="100"/>
      </p:scale>
      <p:origin x="0" y="0"/>
    </p:cViewPr>
  </p:notesTextViewPr>
  <p:sorterViewPr>
    <p:cViewPr>
      <p:scale>
        <a:sx n="188" d="100"/>
        <a:sy n="188" d="100"/>
      </p:scale>
      <p:origin x="0" y="4389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wmf"/><Relationship Id="rId2"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9.wmf"/><Relationship Id="rId2" Type="http://schemas.openxmlformats.org/officeDocument/2006/relationships/image" Target="../media/image9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 Id="rId2" Type="http://schemas.openxmlformats.org/officeDocument/2006/relationships/image" Target="../media/image9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3.wmf"/><Relationship Id="rId2" Type="http://schemas.openxmlformats.org/officeDocument/2006/relationships/image" Target="../media/image9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5.wmf"/><Relationship Id="rId4" Type="http://schemas.openxmlformats.org/officeDocument/2006/relationships/image" Target="../media/image76.wmf"/><Relationship Id="rId5" Type="http://schemas.openxmlformats.org/officeDocument/2006/relationships/image" Target="../media/image77.wmf"/><Relationship Id="rId1" Type="http://schemas.openxmlformats.org/officeDocument/2006/relationships/image" Target="../media/image73.wmf"/><Relationship Id="rId2"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8.wmf"/><Relationship Id="rId3"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3" tIns="48316" rIns="96633" bIns="48316" numCol="1" anchor="t" anchorCtr="0" compatLnSpc="1">
            <a:prstTxWarp prst="textNoShape">
              <a:avLst/>
            </a:prstTxWarp>
          </a:bodyPr>
          <a:lstStyle>
            <a:lvl1pPr defTabSz="966788">
              <a:defRPr sz="1300">
                <a:latin typeface="Times New Roman" charset="0"/>
                <a:ea typeface="ＭＳ Ｐゴシック" charset="0"/>
                <a:cs typeface="+mn-cs"/>
              </a:defRPr>
            </a:lvl1pPr>
          </a:lstStyle>
          <a:p>
            <a:pPr>
              <a:defRPr/>
            </a:pPr>
            <a:endParaRPr lang="en-US"/>
          </a:p>
        </p:txBody>
      </p:sp>
      <p:sp>
        <p:nvSpPr>
          <p:cNvPr id="15565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3" tIns="48316" rIns="96633" bIns="48316" numCol="1" anchor="t" anchorCtr="0" compatLnSpc="1">
            <a:prstTxWarp prst="textNoShape">
              <a:avLst/>
            </a:prstTxWarp>
          </a:bodyPr>
          <a:lstStyle>
            <a:lvl1pPr algn="r" defTabSz="966788">
              <a:defRPr sz="1300">
                <a:latin typeface="Times New Roman" charset="0"/>
                <a:ea typeface="ＭＳ Ｐゴシック" charset="0"/>
                <a:cs typeface="+mn-cs"/>
              </a:defRPr>
            </a:lvl1pPr>
          </a:lstStyle>
          <a:p>
            <a:pPr>
              <a:defRPr/>
            </a:pPr>
            <a:endParaRPr lang="en-US"/>
          </a:p>
        </p:txBody>
      </p:sp>
      <p:sp>
        <p:nvSpPr>
          <p:cNvPr id="15565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33" tIns="48316" rIns="96633" bIns="48316" numCol="1" anchor="b" anchorCtr="0" compatLnSpc="1">
            <a:prstTxWarp prst="textNoShape">
              <a:avLst/>
            </a:prstTxWarp>
          </a:bodyPr>
          <a:lstStyle>
            <a:lvl1pPr defTabSz="966788">
              <a:defRPr sz="1300">
                <a:latin typeface="Times New Roman" charset="0"/>
                <a:ea typeface="ＭＳ Ｐゴシック" charset="0"/>
                <a:cs typeface="+mn-cs"/>
              </a:defRPr>
            </a:lvl1pPr>
          </a:lstStyle>
          <a:p>
            <a:pPr>
              <a:defRPr/>
            </a:pPr>
            <a:endParaRPr lang="en-US"/>
          </a:p>
        </p:txBody>
      </p:sp>
      <p:sp>
        <p:nvSpPr>
          <p:cNvPr id="15565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33" tIns="48316" rIns="96633" bIns="48316" numCol="1" anchor="b" anchorCtr="0" compatLnSpc="1">
            <a:prstTxWarp prst="textNoShape">
              <a:avLst/>
            </a:prstTxWarp>
          </a:bodyPr>
          <a:lstStyle>
            <a:lvl1pPr algn="r" defTabSz="966788">
              <a:defRPr sz="1300">
                <a:latin typeface="Times New Roman" charset="0"/>
              </a:defRPr>
            </a:lvl1pPr>
          </a:lstStyle>
          <a:p>
            <a:pPr>
              <a:defRPr/>
            </a:pPr>
            <a:fld id="{4CC59A7C-C3A0-0D4C-93A9-C7555266F2F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3" tIns="48316" rIns="96633" bIns="48316" numCol="1" anchor="t" anchorCtr="0" compatLnSpc="1">
            <a:prstTxWarp prst="textNoShape">
              <a:avLst/>
            </a:prstTxWarp>
          </a:bodyPr>
          <a:lstStyle>
            <a:lvl1pPr defTabSz="966788">
              <a:defRPr sz="1300">
                <a:latin typeface="Times New Roman" charset="0"/>
                <a:ea typeface="ＭＳ Ｐゴシック" charset="0"/>
                <a:cs typeface="+mn-cs"/>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33" tIns="48316" rIns="96633" bIns="48316" numCol="1" anchor="t" anchorCtr="0" compatLnSpc="1">
            <a:prstTxWarp prst="textNoShape">
              <a:avLst/>
            </a:prstTxWarp>
          </a:bodyPr>
          <a:lstStyle>
            <a:lvl1pPr algn="r" defTabSz="966788">
              <a:defRPr sz="1300">
                <a:latin typeface="Times New Roman" charset="0"/>
                <a:ea typeface="ＭＳ Ｐゴシック" charset="0"/>
                <a:cs typeface="+mn-cs"/>
              </a:defRPr>
            </a:lvl1pPr>
          </a:lstStyle>
          <a:p>
            <a:pPr>
              <a:defRPr/>
            </a:pPr>
            <a:endParaRPr lang="en-US"/>
          </a:p>
        </p:txBody>
      </p:sp>
      <p:sp>
        <p:nvSpPr>
          <p:cNvPr id="39940" name="Rectangle 4"/>
          <p:cNvSpPr>
            <a:spLocks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33" tIns="48316" rIns="96633" bIns="483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33" tIns="48316" rIns="96633" bIns="48316" numCol="1" anchor="b" anchorCtr="0" compatLnSpc="1">
            <a:prstTxWarp prst="textNoShape">
              <a:avLst/>
            </a:prstTxWarp>
          </a:bodyPr>
          <a:lstStyle>
            <a:lvl1pPr defTabSz="966788">
              <a:defRPr sz="1300">
                <a:latin typeface="Times New Roman" charset="0"/>
                <a:ea typeface="ＭＳ Ｐゴシック"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33" tIns="48316" rIns="96633" bIns="48316" numCol="1" anchor="b" anchorCtr="0" compatLnSpc="1">
            <a:prstTxWarp prst="textNoShape">
              <a:avLst/>
            </a:prstTxWarp>
          </a:bodyPr>
          <a:lstStyle>
            <a:lvl1pPr algn="r" defTabSz="966788">
              <a:defRPr sz="1300">
                <a:latin typeface="Times New Roman" charset="0"/>
              </a:defRPr>
            </a:lvl1pPr>
          </a:lstStyle>
          <a:p>
            <a:pPr>
              <a:defRPr/>
            </a:pPr>
            <a:fld id="{F2A799A1-273C-C849-97C8-5D90674BEB4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4C178151-B935-A14D-A5D6-2F548D80F5F3}" type="slidenum">
              <a:rPr lang="en-US" altLang="en-US">
                <a:latin typeface="Times New Roman" charset="0"/>
              </a:rPr>
              <a:pPr/>
              <a:t>1</a:t>
            </a:fld>
            <a:endParaRPr lang="en-US" altLang="en-US">
              <a:latin typeface="Times New Roman" charset="0"/>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20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941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21</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06122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7F746AA2-8A3C-424C-8A63-B7328CFFFB61}" type="slidenum">
              <a:rPr lang="en-US" altLang="en-US" sz="1200">
                <a:solidFill>
                  <a:srgbClr val="000000"/>
                </a:solidFill>
                <a:latin typeface="Times New Roman" charset="0"/>
              </a:rPr>
              <a:pPr/>
              <a:t>22</a:t>
            </a:fld>
            <a:endParaRPr lang="en-US" altLang="en-US" sz="1200">
              <a:solidFill>
                <a:srgbClr val="000000"/>
              </a:solidFill>
              <a:latin typeface="Times New Roman" charset="0"/>
            </a:endParaRPr>
          </a:p>
        </p:txBody>
      </p:sp>
      <p:sp>
        <p:nvSpPr>
          <p:cNvPr id="250882" name="Rectangle 2"/>
          <p:cNvSpPr>
            <a:spLocks noGrp="1" noRot="1" noChangeAspect="1" noChangeArrowheads="1" noTextEdit="1"/>
          </p:cNvSpPr>
          <p:nvPr>
            <p:ph type="sldImg"/>
          </p:nvPr>
        </p:nvSpPr>
        <p:spPr>
          <a:xfrm>
            <a:off x="1257300" y="719138"/>
            <a:ext cx="4802188" cy="3600450"/>
          </a:xfrm>
          <a:ln/>
        </p:spPr>
      </p:sp>
      <p:sp>
        <p:nvSpPr>
          <p:cNvPr id="250883" name="Rectangle 3"/>
          <p:cNvSpPr>
            <a:spLocks noGrp="1" noChangeArrowheads="1"/>
          </p:cNvSpPr>
          <p:nvPr>
            <p:ph type="body" idx="1"/>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20938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23</a:t>
            </a:fld>
            <a:endParaRPr lang="en-US">
              <a:solidFill>
                <a:srgbClr val="000000"/>
              </a:solidFill>
            </a:endParaRPr>
          </a:p>
        </p:txBody>
      </p:sp>
    </p:spTree>
    <p:extLst>
      <p:ext uri="{BB962C8B-B14F-4D97-AF65-F5344CB8AC3E}">
        <p14:creationId xmlns:p14="http://schemas.microsoft.com/office/powerpoint/2010/main" val="696383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163905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25</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65103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28</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81206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32</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32</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32</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7628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33</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33</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33</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7470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2B5B36E-8924-9D49-901D-23B32E7E4A5E}" type="slidenum">
              <a:rPr lang="de-DE" altLang="en-US">
                <a:solidFill>
                  <a:srgbClr val="000000"/>
                </a:solidFill>
              </a:rPr>
              <a:pPr/>
              <a:t>34</a:t>
            </a:fld>
            <a:endParaRPr lang="de-DE" altLang="en-US">
              <a:solidFill>
                <a:srgbClr val="000000"/>
              </a:solidFill>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9FFEFAEA-C9AF-904B-AEA9-7783413D67C5}" type="slidenum">
              <a:rPr lang="en-US" altLang="en-US" sz="1200">
                <a:solidFill>
                  <a:srgbClr val="000000"/>
                </a:solidFill>
              </a:rPr>
              <a:pPr algn="r"/>
              <a:t>34</a:t>
            </a:fld>
            <a:endParaRPr lang="en-US" altLang="en-US" sz="1200">
              <a:solidFill>
                <a:srgbClr val="000000"/>
              </a:solidFill>
            </a:endParaRPr>
          </a:p>
        </p:txBody>
      </p:sp>
      <p:sp>
        <p:nvSpPr>
          <p:cNvPr id="51203"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A46AF229-C1BE-AA4E-8C79-D8CEEF1EED0D}" type="slidenum">
              <a:rPr lang="en-US" altLang="en-US" sz="1200">
                <a:solidFill>
                  <a:srgbClr val="000000"/>
                </a:solidFill>
                <a:sym typeface="Arial" charset="0"/>
              </a:rPr>
              <a:pPr algn="r"/>
              <a:t>34</a:t>
            </a:fld>
            <a:endParaRPr lang="en-US" altLang="en-US" sz="1200">
              <a:solidFill>
                <a:srgbClr val="000000"/>
              </a:solidFill>
              <a:sym typeface="Arial"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90614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6EB3CF13-3D9E-B04F-94C2-FE136C72CCB0}" type="slidenum">
              <a:rPr lang="en-US" altLang="en-US">
                <a:solidFill>
                  <a:srgbClr val="000000"/>
                </a:solidFill>
                <a:latin typeface="Times New Roman" charset="0"/>
              </a:rPr>
              <a:pPr/>
              <a:t>9</a:t>
            </a:fld>
            <a:endParaRPr lang="en-US" altLang="en-US">
              <a:solidFill>
                <a:srgbClr val="000000"/>
              </a:solidFill>
              <a:latin typeface="Times New Roman" charset="0"/>
            </a:endParaRPr>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548691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20786BC-A9E3-1F42-9B9B-36B52175CB0B}" type="slidenum">
              <a:rPr lang="en-US" altLang="en-US" sz="1200">
                <a:solidFill>
                  <a:srgbClr val="000000"/>
                </a:solidFill>
              </a:rPr>
              <a:pPr/>
              <a:t>35</a:t>
            </a:fld>
            <a:endParaRPr lang="en-US" altLang="en-US" sz="1200">
              <a:solidFill>
                <a:srgbClr val="000000"/>
              </a:solidFill>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630949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91030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976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597995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14252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112024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111779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278788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solidFill>
                  <a:srgbClr val="000000"/>
                </a:solidFill>
              </a:rPr>
              <a:pPr>
                <a:defRPr/>
              </a:pPr>
              <a:t>44</a:t>
            </a:fld>
            <a:endParaRPr lang="en-US">
              <a:solidFill>
                <a:srgbClr val="000000"/>
              </a:solidFill>
            </a:endParaRPr>
          </a:p>
        </p:txBody>
      </p:sp>
    </p:spTree>
    <p:extLst>
      <p:ext uri="{BB962C8B-B14F-4D97-AF65-F5344CB8AC3E}">
        <p14:creationId xmlns:p14="http://schemas.microsoft.com/office/powerpoint/2010/main" val="1309881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44001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88788C4A-98E9-F14A-95F4-D723C2F17D67}" type="slidenum">
              <a:rPr lang="en-US" altLang="en-US">
                <a:solidFill>
                  <a:srgbClr val="000000"/>
                </a:solidFill>
                <a:latin typeface="Times New Roman" charset="0"/>
              </a:rPr>
              <a:pPr/>
              <a:t>11</a:t>
            </a:fld>
            <a:endParaRPr lang="en-US" altLang="en-US">
              <a:solidFill>
                <a:srgbClr val="000000"/>
              </a:solidFill>
              <a:latin typeface="Times New Roman" charset="0"/>
            </a:endParaRPr>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85288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723060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10671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96213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286601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776488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426381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126995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718346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7812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23152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03319FC6-E15F-3E43-B1DF-D32781B68C37}" type="slidenum">
              <a:rPr lang="en-US" altLang="en-US">
                <a:solidFill>
                  <a:srgbClr val="000000"/>
                </a:solidFill>
                <a:latin typeface="Times New Roman" charset="0"/>
              </a:rPr>
              <a:pPr/>
              <a:t>12</a:t>
            </a:fld>
            <a:endParaRPr lang="en-US" altLang="en-US">
              <a:solidFill>
                <a:srgbClr val="000000"/>
              </a:solidFill>
              <a:latin typeface="Times New Roman" charset="0"/>
            </a:endParaRPr>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85348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545284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EB9570D6-AF32-9E43-B4B8-99A2189817B6}" type="slidenum">
              <a:rPr lang="en-US" altLang="en-US">
                <a:latin typeface="Times New Roman" charset="0"/>
              </a:rPr>
              <a:pPr/>
              <a:t>58</a:t>
            </a:fld>
            <a:endParaRPr lang="en-US" altLang="en-US">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6F5FA3D-9650-2342-ADD2-938A1361B841}" type="slidenum">
              <a:rPr lang="en-US" altLang="en-US">
                <a:latin typeface="Times New Roman" charset="0"/>
              </a:rPr>
              <a:pPr/>
              <a:t>59</a:t>
            </a:fld>
            <a:endParaRPr lang="en-US" altLang="en-US">
              <a:latin typeface="Times New Roman" charset="0"/>
            </a:endParaRPr>
          </a:p>
        </p:txBody>
      </p:sp>
      <p:sp>
        <p:nvSpPr>
          <p:cNvPr id="47106" name="Rectangle 2"/>
          <p:cNvSpPr>
            <a:spLocks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D99E650-8F6B-664D-8CDC-32B367093B10}" type="slidenum">
              <a:rPr lang="en-US" altLang="en-US">
                <a:latin typeface="Times New Roman" charset="0"/>
              </a:rPr>
              <a:pPr/>
              <a:t>63</a:t>
            </a:fld>
            <a:endParaRPr lang="en-US" altLang="en-US">
              <a:latin typeface="Times New Roman" charset="0"/>
            </a:endParaRPr>
          </a:p>
        </p:txBody>
      </p:sp>
      <p:sp>
        <p:nvSpPr>
          <p:cNvPr id="55298" name="Rectangle 2"/>
          <p:cNvSpPr>
            <a:spLocks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57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9FC56B6-DB17-8343-8ABE-570851CEED8B}" type="slidenum">
              <a:rPr lang="en-US" altLang="en-US">
                <a:latin typeface="Times New Roman" charset="0"/>
              </a:rPr>
              <a:pPr/>
              <a:t>64</a:t>
            </a:fld>
            <a:endParaRPr lang="en-US" altLang="en-US">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7FBFDE2-19C3-D94E-9EB3-1C216946891D}" type="slidenum">
              <a:rPr lang="en-US" altLang="en-US">
                <a:solidFill>
                  <a:srgbClr val="000000"/>
                </a:solidFill>
                <a:latin typeface="Times New Roman" charset="0"/>
              </a:rPr>
              <a:pPr/>
              <a:t>65</a:t>
            </a:fld>
            <a:endParaRPr lang="en-US" altLang="en-US">
              <a:solidFill>
                <a:srgbClr val="000000"/>
              </a:solidFill>
              <a:latin typeface="Times New Roman" charset="0"/>
            </a:endParaRPr>
          </a:p>
        </p:txBody>
      </p:sp>
      <p:sp>
        <p:nvSpPr>
          <p:cNvPr id="59394" name="Rectangle 2"/>
          <p:cNvSpPr>
            <a:spLocks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2BA8568-1B78-FF41-8AAF-957F521B42B2}" type="slidenum">
              <a:rPr lang="en-US" altLang="en-US">
                <a:latin typeface="Times New Roman" charset="0"/>
              </a:rPr>
              <a:pPr/>
              <a:t>66</a:t>
            </a:fld>
            <a:endParaRPr lang="en-US" altLang="en-US">
              <a:latin typeface="Times New Roman" charset="0"/>
            </a:endParaRPr>
          </a:p>
        </p:txBody>
      </p:sp>
      <p:sp>
        <p:nvSpPr>
          <p:cNvPr id="61442" name="Rectangle 2"/>
          <p:cNvSpPr>
            <a:spLocks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A53E714F-4B50-C645-9405-B4EE044E5378}" type="slidenum">
              <a:rPr lang="en-US" altLang="en-US">
                <a:solidFill>
                  <a:srgbClr val="000000"/>
                </a:solidFill>
                <a:latin typeface="Times New Roman" charset="0"/>
              </a:rPr>
              <a:pPr/>
              <a:t>13</a:t>
            </a:fld>
            <a:endParaRPr lang="en-US" altLang="en-US">
              <a:solidFill>
                <a:srgbClr val="000000"/>
              </a:solidFill>
              <a:latin typeface="Times New Roman" charset="0"/>
            </a:endParaRPr>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28386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DECCEAC7-1E44-734E-89EE-DC5F526AD62A}" type="slidenum">
              <a:rPr lang="en-US" altLang="en-US">
                <a:latin typeface="Times New Roman" charset="0"/>
              </a:rPr>
              <a:pPr/>
              <a:t>67</a:t>
            </a:fld>
            <a:endParaRPr lang="en-US" altLang="en-US">
              <a:latin typeface="Times New Roman" charset="0"/>
            </a:endParaRPr>
          </a:p>
        </p:txBody>
      </p:sp>
      <p:sp>
        <p:nvSpPr>
          <p:cNvPr id="63490" name="Rectangle 2"/>
          <p:cNvSpPr>
            <a:spLocks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1290CEC5-ECC5-1742-BA42-AE04F099F581}" type="slidenum">
              <a:rPr lang="en-US" altLang="en-US">
                <a:latin typeface="Times New Roman" charset="0"/>
              </a:rPr>
              <a:pPr/>
              <a:t>68</a:t>
            </a:fld>
            <a:endParaRPr lang="en-US" altLang="en-US">
              <a:latin typeface="Times New Roman" charset="0"/>
            </a:endParaRPr>
          </a:p>
        </p:txBody>
      </p:sp>
      <p:sp>
        <p:nvSpPr>
          <p:cNvPr id="65538" name="Rectangle 2"/>
          <p:cNvSpPr>
            <a:spLocks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2D2963F-6952-9847-8288-E763A0A1553D}" type="slidenum">
              <a:rPr lang="en-US" altLang="en-US">
                <a:latin typeface="Times New Roman" charset="0"/>
              </a:rPr>
              <a:pPr/>
              <a:t>69</a:t>
            </a:fld>
            <a:endParaRPr lang="en-US" altLang="en-US">
              <a:latin typeface="Times New Roman" charset="0"/>
            </a:endParaRPr>
          </a:p>
        </p:txBody>
      </p:sp>
      <p:sp>
        <p:nvSpPr>
          <p:cNvPr id="67586" name="Rectangle 2"/>
          <p:cNvSpPr>
            <a:spLocks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A36CE83-36FA-454B-9D07-2ABD8E653056}" type="slidenum">
              <a:rPr lang="en-US" altLang="en-US">
                <a:latin typeface="Times New Roman" charset="0"/>
              </a:rPr>
              <a:pPr/>
              <a:t>70</a:t>
            </a:fld>
            <a:endParaRPr lang="en-US" altLang="en-US">
              <a:latin typeface="Times New Roman" charset="0"/>
            </a:endParaRPr>
          </a:p>
        </p:txBody>
      </p:sp>
      <p:sp>
        <p:nvSpPr>
          <p:cNvPr id="69634" name="Rectangle 2"/>
          <p:cNvSpPr>
            <a:spLocks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1422B28D-5109-A341-AA31-31C5E7D1180C}" type="slidenum">
              <a:rPr lang="en-US" altLang="en-US">
                <a:latin typeface="Times New Roman" charset="0"/>
              </a:rPr>
              <a:pPr/>
              <a:t>71</a:t>
            </a:fld>
            <a:endParaRPr lang="en-US" altLang="en-US">
              <a:latin typeface="Times New Roman" charset="0"/>
            </a:endParaRPr>
          </a:p>
        </p:txBody>
      </p:sp>
      <p:sp>
        <p:nvSpPr>
          <p:cNvPr id="71682" name="Rectangle 2"/>
          <p:cNvSpPr>
            <a:spLocks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ChangeArrowheads="1" noTextEdit="1"/>
          </p:cNvSpPr>
          <p:nvPr>
            <p:ph type="sldImg"/>
          </p:nvPr>
        </p:nvSpPr>
        <p:spPr>
          <a:ln/>
        </p:spPr>
      </p:sp>
      <p:sp>
        <p:nvSpPr>
          <p:cNvPr id="737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757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58B878B2-AEE8-9744-9CB2-0C96FD3AEFFB}" type="slidenum">
              <a:rPr lang="en-US" altLang="en-US">
                <a:latin typeface="Times New Roman" charset="0"/>
              </a:rPr>
              <a:pPr/>
              <a:t>73</a:t>
            </a:fld>
            <a:endParaRPr lang="en-US" altLang="en-US">
              <a:latin typeface="Times New Roman"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778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03C2B62D-5D8F-1D44-B13B-F346215AF5BA}" type="slidenum">
              <a:rPr lang="en-US" altLang="en-US">
                <a:latin typeface="Times New Roman" charset="0"/>
              </a:rPr>
              <a:pPr/>
              <a:t>74</a:t>
            </a:fld>
            <a:endParaRPr lang="en-US" altLang="en-US">
              <a:latin typeface="Times New Roman"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798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206C73C-D95A-5844-87FE-86E2FA9034B3}" type="slidenum">
              <a:rPr lang="en-US" altLang="en-US">
                <a:latin typeface="Times New Roman" charset="0"/>
              </a:rPr>
              <a:pPr/>
              <a:t>75</a:t>
            </a:fld>
            <a:endParaRPr lang="en-US" altLang="en-US">
              <a:latin typeface="Times New Roman"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819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1FD92A1-A308-BC4F-B0D4-9B2B0B3D30CF}" type="slidenum">
              <a:rPr lang="en-US" altLang="en-US">
                <a:latin typeface="Times New Roman" charset="0"/>
              </a:rPr>
              <a:pPr/>
              <a:t>76</a:t>
            </a:fld>
            <a:endParaRPr lang="en-US" alt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4433BD26-0028-FD43-B878-B426501A2B3B}" type="slidenum">
              <a:rPr lang="en-US" altLang="en-US">
                <a:solidFill>
                  <a:srgbClr val="000000"/>
                </a:solidFill>
                <a:latin typeface="Times New Roman" charset="0"/>
              </a:rPr>
              <a:pPr/>
              <a:t>14</a:t>
            </a:fld>
            <a:endParaRPr lang="en-US" altLang="en-US">
              <a:solidFill>
                <a:srgbClr val="000000"/>
              </a:solidFill>
              <a:latin typeface="Times New Roman" charset="0"/>
            </a:endParaRPr>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117909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ChangeArrowheads="1" noTextEdit="1"/>
          </p:cNvSpPr>
          <p:nvPr>
            <p:ph type="sldImg"/>
          </p:nvPr>
        </p:nvSpPr>
        <p:spPr>
          <a:ln/>
        </p:spPr>
      </p:sp>
      <p:sp>
        <p:nvSpPr>
          <p:cNvPr id="839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860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6DDBD373-148C-8C47-B96D-01FAC3A32589}" type="slidenum">
              <a:rPr lang="en-US" altLang="en-US">
                <a:latin typeface="Times New Roman" charset="0"/>
              </a:rPr>
              <a:pPr/>
              <a:t>78</a:t>
            </a:fld>
            <a:endParaRPr lang="en-US" altLang="en-US">
              <a:latin typeface="Times New Roman"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880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4BD506A-3939-5A4E-AA6E-F2CFC9D9D0FF}" type="slidenum">
              <a:rPr lang="en-US" altLang="en-US">
                <a:latin typeface="Times New Roman" charset="0"/>
              </a:rPr>
              <a:pPr/>
              <a:t>79</a:t>
            </a:fld>
            <a:endParaRPr lang="en-US" altLang="en-US">
              <a:latin typeface="Times New Roman"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ChangeArrowheads="1" noTextEdit="1"/>
          </p:cNvSpPr>
          <p:nvPr>
            <p:ph type="sldImg"/>
          </p:nvPr>
        </p:nvSpPr>
        <p:spPr>
          <a:ln/>
        </p:spPr>
      </p:sp>
      <p:sp>
        <p:nvSpPr>
          <p:cNvPr id="90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a:ln/>
        </p:spPr>
      </p:sp>
      <p:sp>
        <p:nvSpPr>
          <p:cNvPr id="1013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013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AA47A132-6528-5145-BC9B-281293A70785}" type="slidenum">
              <a:rPr lang="en-US" altLang="en-US">
                <a:latin typeface="Times New Roman" charset="0"/>
              </a:rPr>
              <a:pPr/>
              <a:t>90</a:t>
            </a:fld>
            <a:endParaRPr lang="en-US" altLang="en-US">
              <a:latin typeface="Times New Roman"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C846944A-4A7E-7C47-95B8-B5172B2B7ECE}" type="slidenum">
              <a:rPr lang="en-US" altLang="en-US">
                <a:latin typeface="Arial" charset="0"/>
              </a:rPr>
              <a:pPr/>
              <a:t>91</a:t>
            </a:fld>
            <a:endParaRPr lang="en-US" altLang="en-US">
              <a:latin typeface="Arial" charset="0"/>
            </a:endParaRPr>
          </a:p>
        </p:txBody>
      </p:sp>
      <p:sp>
        <p:nvSpPr>
          <p:cNvPr id="103426" name="Rectangle 2"/>
          <p:cNvSpPr>
            <a:spLocks noGrp="1" noRot="1" noChangeAspect="1" noChangeArrowheads="1" noTextEdit="1"/>
          </p:cNvSpPr>
          <p:nvPr>
            <p:ph type="sldImg"/>
          </p:nvPr>
        </p:nvSpPr>
        <p:spPr>
          <a:xfrm>
            <a:off x="1258888" y="720725"/>
            <a:ext cx="4797425" cy="3598863"/>
          </a:xfrm>
          <a:solidFill>
            <a:srgbClr val="FFFFFF"/>
          </a:solidFill>
          <a:ln/>
        </p:spPr>
      </p:sp>
      <p:sp>
        <p:nvSpPr>
          <p:cNvPr id="103427" name="Rectangle 3"/>
          <p:cNvSpPr>
            <a:spLocks noGrp="1" noChangeArrowheads="1"/>
          </p:cNvSpPr>
          <p:nvPr>
            <p:ph type="body" idx="1"/>
          </p:nvPr>
        </p:nvSpPr>
        <p:spPr>
          <a:solidFill>
            <a:srgbClr val="FFFFFF"/>
          </a:solidFill>
          <a:ln>
            <a:solidFill>
              <a:srgbClr val="000000"/>
            </a:solidFill>
          </a:ln>
        </p:spPr>
        <p:txBody>
          <a:bodyPr/>
          <a:lstStyle/>
          <a:p>
            <a:pPr lvl="1"/>
            <a:endParaRPr lang="en-US" altLang="en-US">
              <a:latin typeface="Arial" charset="0"/>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577DDB4C-E70B-6D4F-AA25-58E65C2AF7F8}" type="slidenum">
              <a:rPr lang="en-US" altLang="en-US">
                <a:latin typeface="Arial" charset="0"/>
              </a:rPr>
              <a:pPr/>
              <a:t>92</a:t>
            </a:fld>
            <a:endParaRPr lang="en-US" altLang="en-US">
              <a:latin typeface="Arial" charset="0"/>
            </a:endParaRPr>
          </a:p>
        </p:txBody>
      </p:sp>
      <p:sp>
        <p:nvSpPr>
          <p:cNvPr id="105474" name="Rectangle 2"/>
          <p:cNvSpPr>
            <a:spLocks noGrp="1" noRot="1" noChangeAspect="1" noChangeArrowheads="1" noTextEdit="1"/>
          </p:cNvSpPr>
          <p:nvPr>
            <p:ph type="sldImg"/>
          </p:nvPr>
        </p:nvSpPr>
        <p:spPr>
          <a:xfrm>
            <a:off x="1258888" y="720725"/>
            <a:ext cx="4797425" cy="3598863"/>
          </a:xfrm>
          <a:solidFill>
            <a:srgbClr val="FFFFFF"/>
          </a:solidFill>
          <a:ln/>
        </p:spPr>
      </p:sp>
      <p:sp>
        <p:nvSpPr>
          <p:cNvPr id="105475" name="Rectangle 3"/>
          <p:cNvSpPr>
            <a:spLocks noGrp="1" noChangeArrowheads="1"/>
          </p:cNvSpPr>
          <p:nvPr>
            <p:ph type="body" idx="1"/>
          </p:nvPr>
        </p:nvSpPr>
        <p:spPr>
          <a:solidFill>
            <a:srgbClr val="FFFFFF"/>
          </a:solidFill>
          <a:ln>
            <a:solidFill>
              <a:srgbClr val="000000"/>
            </a:solidFill>
          </a:ln>
        </p:spPr>
        <p:txBody>
          <a:bodyPr/>
          <a:lstStyle/>
          <a:p>
            <a:pPr marL="238125" indent="-238125">
              <a:buFontTx/>
              <a:buChar char="-"/>
            </a:pPr>
            <a:r>
              <a:rPr lang="en-US" altLang="en-US">
                <a:latin typeface="Arial" charset="0"/>
                <a:ea typeface="ＭＳ Ｐゴシック" charset="-128"/>
              </a:rPr>
              <a:t>red p2p alone</a:t>
            </a:r>
          </a:p>
          <a:p>
            <a:pPr marL="238125" indent="-238125">
              <a:buFontTx/>
              <a:buChar char="-"/>
            </a:pPr>
            <a:r>
              <a:rPr lang="en-US" altLang="en-US">
                <a:latin typeface="Arial" charset="0"/>
                <a:ea typeface="ＭＳ Ｐゴシック" charset="-128"/>
              </a:rPr>
              <a:t>blue: TE alone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4B57A034-873C-1748-A299-6E8501933464}" type="slidenum">
              <a:rPr lang="en-US" altLang="en-US">
                <a:latin typeface="Arial" charset="0"/>
              </a:rPr>
              <a:pPr/>
              <a:t>93</a:t>
            </a:fld>
            <a:endParaRPr lang="en-US" altLang="en-US">
              <a:latin typeface="Arial" charset="0"/>
            </a:endParaRPr>
          </a:p>
        </p:txBody>
      </p:sp>
      <p:sp>
        <p:nvSpPr>
          <p:cNvPr id="107522" name="Rectangle 1"/>
          <p:cNvSpPr>
            <a:spLocks noGrp="1" noRot="1" noChangeAspect="1" noChangeArrowheads="1" noTextEdit="1"/>
          </p:cNvSpPr>
          <p:nvPr>
            <p:ph type="sldImg"/>
          </p:nvPr>
        </p:nvSpPr>
        <p:spPr>
          <a:xfrm>
            <a:off x="1258888" y="720725"/>
            <a:ext cx="4797425" cy="3598863"/>
          </a:xfrm>
          <a:solidFill>
            <a:srgbClr val="FFFFFF"/>
          </a:solidFill>
          <a:ln/>
        </p:spPr>
      </p:sp>
      <p:sp>
        <p:nvSpPr>
          <p:cNvPr id="1075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1275">
              <a:spcBef>
                <a:spcPts val="438"/>
              </a:spcBef>
            </a:pPr>
            <a:endParaRPr lang="en-US" altLang="en-US">
              <a:solidFill>
                <a:srgbClr val="000000"/>
              </a:solidFill>
              <a:latin typeface="Arial" charset="0"/>
              <a:ea typeface="ＭＳ Ｐゴシック" charset="-128"/>
              <a:sym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DE0F2A24-D485-9246-8A4B-38A8DD4F3DEB}" type="slidenum">
              <a:rPr lang="en-US" altLang="en-US" sz="1300">
                <a:latin typeface="Arial" charset="0"/>
                <a:ea typeface="宋体" charset="-122"/>
              </a:rPr>
              <a:pPr eaLnBrk="1" hangingPunct="1">
                <a:spcBef>
                  <a:spcPct val="0"/>
                </a:spcBef>
              </a:pPr>
              <a:t>94</a:t>
            </a:fld>
            <a:endParaRPr lang="en-US" altLang="en-US" sz="1300">
              <a:latin typeface="Arial" charset="0"/>
              <a:ea typeface="宋体" charset="-122"/>
            </a:endParaRPr>
          </a:p>
        </p:txBody>
      </p:sp>
      <p:sp>
        <p:nvSpPr>
          <p:cNvPr id="109570" name="Rectangle 2"/>
          <p:cNvSpPr>
            <a:spLocks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宋体" charset="-122"/>
              </a:rPr>
              <a:t>Need to also add tit-for-tat and other constraints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7CEAA565-D08E-CD45-A3E5-ADC53E03F0BE}" type="slidenum">
              <a:rPr lang="en-US" altLang="en-US" sz="1300">
                <a:latin typeface="Arial" charset="0"/>
                <a:ea typeface="宋体" charset="-122"/>
              </a:rPr>
              <a:pPr eaLnBrk="1" hangingPunct="1">
                <a:spcBef>
                  <a:spcPct val="0"/>
                </a:spcBef>
              </a:pPr>
              <a:t>95</a:t>
            </a:fld>
            <a:endParaRPr lang="en-US" altLang="en-US" sz="1300">
              <a:latin typeface="Arial" charset="0"/>
              <a:ea typeface="宋体" charset="-122"/>
            </a:endParaRPr>
          </a:p>
        </p:txBody>
      </p:sp>
      <p:sp>
        <p:nvSpPr>
          <p:cNvPr id="111618" name="Rectangle 2"/>
          <p:cNvSpPr>
            <a:spLocks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a:solidFill>
                  <a:schemeClr val="tx1"/>
                </a:solidFill>
                <a:latin typeface="Comic Sans MS" charset="0"/>
                <a:ea typeface="ＭＳ Ｐゴシック" charset="-128"/>
              </a:defRPr>
            </a:lvl1pPr>
            <a:lvl2pPr marL="742950" indent="-285750" defTabSz="963613">
              <a:defRPr>
                <a:solidFill>
                  <a:schemeClr val="tx1"/>
                </a:solidFill>
                <a:latin typeface="Comic Sans MS" charset="0"/>
                <a:ea typeface="ＭＳ Ｐゴシック" charset="-128"/>
              </a:defRPr>
            </a:lvl2pPr>
            <a:lvl3pPr marL="1143000" indent="-228600" defTabSz="963613">
              <a:defRPr>
                <a:solidFill>
                  <a:schemeClr val="tx1"/>
                </a:solidFill>
                <a:latin typeface="Comic Sans MS" charset="0"/>
                <a:ea typeface="ＭＳ Ｐゴシック" charset="-128"/>
              </a:defRPr>
            </a:lvl3pPr>
            <a:lvl4pPr marL="1600200" indent="-228600" defTabSz="963613">
              <a:defRPr>
                <a:solidFill>
                  <a:schemeClr val="tx1"/>
                </a:solidFill>
                <a:latin typeface="Comic Sans MS" charset="0"/>
                <a:ea typeface="ＭＳ Ｐゴシック" charset="-128"/>
              </a:defRPr>
            </a:lvl4pPr>
            <a:lvl5pPr marL="2057400" indent="-228600" defTabSz="963613">
              <a:defRPr>
                <a:solidFill>
                  <a:schemeClr val="tx1"/>
                </a:solidFill>
                <a:latin typeface="Comic Sans MS" charset="0"/>
                <a:ea typeface="ＭＳ Ｐゴシック" charset="-128"/>
              </a:defRPr>
            </a:lvl5pPr>
            <a:lvl6pPr marL="2514600" indent="-228600" defTabSz="963613"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3613"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3613"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3613" eaLnBrk="0" fontAlgn="base" hangingPunct="0">
              <a:spcBef>
                <a:spcPct val="0"/>
              </a:spcBef>
              <a:spcAft>
                <a:spcPct val="0"/>
              </a:spcAft>
              <a:defRPr>
                <a:solidFill>
                  <a:schemeClr val="tx1"/>
                </a:solidFill>
                <a:latin typeface="Comic Sans MS" charset="0"/>
                <a:ea typeface="ＭＳ Ｐゴシック" charset="-128"/>
              </a:defRPr>
            </a:lvl9pPr>
          </a:lstStyle>
          <a:p>
            <a:fld id="{03319FC6-E15F-3E43-B1DF-D32781B68C37}" type="slidenum">
              <a:rPr lang="en-US" altLang="en-US">
                <a:solidFill>
                  <a:srgbClr val="000000"/>
                </a:solidFill>
                <a:latin typeface="Times New Roman" charset="0"/>
              </a:rPr>
              <a:pPr/>
              <a:t>15</a:t>
            </a:fld>
            <a:endParaRPr lang="en-US" altLang="en-US">
              <a:solidFill>
                <a:srgbClr val="000000"/>
              </a:solidFill>
              <a:latin typeface="Times New Roman" charset="0"/>
            </a:endParaRPr>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1955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17BA0F78-FA86-B74F-B6F5-AA9694895AEF}" type="slidenum">
              <a:rPr lang="en-US" altLang="en-US" sz="1300">
                <a:latin typeface="Arial" charset="0"/>
                <a:ea typeface="宋体" charset="-122"/>
              </a:rPr>
              <a:pPr eaLnBrk="1" hangingPunct="1">
                <a:spcBef>
                  <a:spcPct val="0"/>
                </a:spcBef>
              </a:pPr>
              <a:t>96</a:t>
            </a:fld>
            <a:endParaRPr lang="en-US" altLang="en-US" sz="1300">
              <a:latin typeface="Arial" charset="0"/>
              <a:ea typeface="宋体" charset="-122"/>
            </a:endParaRPr>
          </a:p>
        </p:txBody>
      </p:sp>
      <p:sp>
        <p:nvSpPr>
          <p:cNvPr id="113666" name="Rectangle 2"/>
          <p:cNvSpPr>
            <a:spLocks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3F18737A-0D61-2348-9E3E-7D73145FFB93}" type="slidenum">
              <a:rPr lang="en-US" altLang="en-US" sz="1300">
                <a:latin typeface="Arial" charset="0"/>
                <a:ea typeface="宋体" charset="-122"/>
              </a:rPr>
              <a:pPr eaLnBrk="1" hangingPunct="1">
                <a:spcBef>
                  <a:spcPct val="0"/>
                </a:spcBef>
              </a:pPr>
              <a:t>97</a:t>
            </a:fld>
            <a:endParaRPr lang="en-US" altLang="en-US" sz="1300">
              <a:latin typeface="Arial" charset="0"/>
              <a:ea typeface="宋体" charset="-122"/>
            </a:endParaRPr>
          </a:p>
        </p:txBody>
      </p:sp>
      <p:sp>
        <p:nvSpPr>
          <p:cNvPr id="115714" name="Rectangle 2"/>
          <p:cNvSpPr>
            <a:spLocks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C768BFC1-7BA9-2A45-9859-B96ED754D3E2}" type="slidenum">
              <a:rPr lang="en-US" altLang="en-US" sz="1300">
                <a:latin typeface="Arial" charset="0"/>
                <a:ea typeface="宋体" charset="-122"/>
              </a:rPr>
              <a:pPr eaLnBrk="1" hangingPunct="1">
                <a:spcBef>
                  <a:spcPct val="0"/>
                </a:spcBef>
              </a:pPr>
              <a:t>98</a:t>
            </a:fld>
            <a:endParaRPr lang="en-US" altLang="en-US" sz="1300">
              <a:latin typeface="Arial" charset="0"/>
              <a:ea typeface="宋体" charset="-122"/>
            </a:endParaRPr>
          </a:p>
        </p:txBody>
      </p:sp>
      <p:sp>
        <p:nvSpPr>
          <p:cNvPr id="117762" name="Rectangle 2"/>
          <p:cNvSpPr>
            <a:spLocks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5D2FE727-3624-6B4B-9373-18581EA9EA6E}" type="slidenum">
              <a:rPr lang="en-US" altLang="en-US" sz="1300">
                <a:latin typeface="Arial" charset="0"/>
                <a:ea typeface="宋体" charset="-122"/>
              </a:rPr>
              <a:pPr eaLnBrk="1" hangingPunct="1">
                <a:spcBef>
                  <a:spcPct val="0"/>
                </a:spcBef>
              </a:pPr>
              <a:t>99</a:t>
            </a:fld>
            <a:endParaRPr lang="en-US" altLang="en-US" sz="1300">
              <a:latin typeface="Arial" charset="0"/>
              <a:ea typeface="宋体" charset="-122"/>
            </a:endParaRPr>
          </a:p>
        </p:txBody>
      </p:sp>
      <p:sp>
        <p:nvSpPr>
          <p:cNvPr id="119810" name="Rectangle 2"/>
          <p:cNvSpPr>
            <a:spLocks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
        <p:nvSpPr>
          <p:cNvPr id="1218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3B8F7262-8527-DE48-B7F1-4628FCF546AA}" type="slidenum">
              <a:rPr lang="zh-CN" altLang="en-US" sz="1300">
                <a:latin typeface="Arial" charset="0"/>
                <a:ea typeface="宋体" charset="-122"/>
              </a:rPr>
              <a:pPr eaLnBrk="1" hangingPunct="1">
                <a:spcBef>
                  <a:spcPct val="0"/>
                </a:spcBef>
              </a:pPr>
              <a:t>100</a:t>
            </a:fld>
            <a:endParaRPr lang="en-US" altLang="zh-CN" sz="1300">
              <a:latin typeface="Arial" charset="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46D064E9-B481-244A-8078-B7BD738D2D7B}" type="slidenum">
              <a:rPr lang="zh-CN" altLang="en-US" sz="1300">
                <a:latin typeface="Arial" charset="0"/>
                <a:ea typeface="宋体" charset="-122"/>
              </a:rPr>
              <a:pPr eaLnBrk="1" hangingPunct="1">
                <a:spcBef>
                  <a:spcPct val="0"/>
                </a:spcBef>
              </a:pPr>
              <a:t>101</a:t>
            </a:fld>
            <a:endParaRPr lang="en-US" altLang="zh-CN" sz="1300">
              <a:latin typeface="Arial" charset="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eaLnBrk="1" hangingPunct="1">
              <a:spcBef>
                <a:spcPct val="0"/>
              </a:spcBef>
            </a:pPr>
            <a:fld id="{16767DDD-100C-C14A-A362-0A3A0C317239}" type="slidenum">
              <a:rPr lang="en-US" altLang="en-US" sz="1300">
                <a:latin typeface="Arial" charset="0"/>
                <a:ea typeface="宋体" charset="-122"/>
              </a:rPr>
              <a:pPr eaLnBrk="1" hangingPunct="1">
                <a:spcBef>
                  <a:spcPct val="0"/>
                </a:spcBef>
              </a:pPr>
              <a:t>102</a:t>
            </a:fld>
            <a:endParaRPr lang="en-US" altLang="en-US" sz="1300">
              <a:latin typeface="Arial" charset="0"/>
              <a:ea typeface="宋体" charset="-122"/>
            </a:endParaRPr>
          </a:p>
        </p:txBody>
      </p:sp>
      <p:sp>
        <p:nvSpPr>
          <p:cNvPr id="125954" name="Rectangle 2"/>
          <p:cNvSpPr>
            <a:spLocks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TextEdit="1"/>
          </p:cNvSpPr>
          <p:nvPr>
            <p:ph type="sldImg"/>
          </p:nvPr>
        </p:nvSpPr>
        <p:spPr>
          <a:ln/>
        </p:spPr>
      </p:sp>
      <p:sp>
        <p:nvSpPr>
          <p:cNvPr id="1280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280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E59E1B15-3C53-2447-B17D-C5C0B8077FDB}" type="slidenum">
              <a:rPr lang="en-US" altLang="en-US">
                <a:latin typeface="Times New Roman" charset="0"/>
              </a:rPr>
              <a:pPr/>
              <a:t>103</a:t>
            </a:fld>
            <a:endParaRPr lang="en-US" altLang="en-US">
              <a:latin typeface="Times New Roman"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ChangeArrowheads="1" noTextEdit="1"/>
          </p:cNvSpPr>
          <p:nvPr>
            <p:ph type="sldImg"/>
          </p:nvPr>
        </p:nvSpPr>
        <p:spPr>
          <a:ln/>
        </p:spPr>
      </p:sp>
      <p:sp>
        <p:nvSpPr>
          <p:cNvPr id="1300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IP addresses represent locations (attachment points to networks) and hence mobility causes changes of attachment points and addresses</a:t>
            </a:r>
          </a:p>
        </p:txBody>
      </p:sp>
      <p:sp>
        <p:nvSpPr>
          <p:cNvPr id="1331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401227A1-D494-614D-BC7B-0DD62E87714F}" type="slidenum">
              <a:rPr lang="en-US" altLang="en-US">
                <a:latin typeface="Times New Roman" charset="0"/>
              </a:rPr>
              <a:pPr/>
              <a:t>106</a:t>
            </a:fld>
            <a:endParaRPr lang="en-US" alt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16</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691094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a:ln/>
        </p:spPr>
      </p:sp>
      <p:sp>
        <p:nvSpPr>
          <p:cNvPr id="1351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351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0998D499-92C2-D34E-9DEF-734B8A393923}" type="slidenum">
              <a:rPr lang="en-US" altLang="en-US">
                <a:latin typeface="Times New Roman" charset="0"/>
              </a:rPr>
              <a:pPr/>
              <a:t>107</a:t>
            </a:fld>
            <a:endParaRPr lang="en-US" altLang="en-US">
              <a:latin typeface="Times New Roman"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a:ln/>
        </p:spPr>
      </p:sp>
      <p:sp>
        <p:nvSpPr>
          <p:cNvPr id="140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 while routers may optionally use NAs for “fast path forwarding” after the GUID to NA bindings are determined at the first router along the path. In order to deal with dynamic connectivity changes, another option is late-binding in which a router may choose to rebind the GUID with NAs while a packet is in transit</a:t>
            </a:r>
          </a:p>
        </p:txBody>
      </p:sp>
      <p:sp>
        <p:nvSpPr>
          <p:cNvPr id="140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8FD7DF6F-2B55-FC45-951E-C71AD502C3E0}" type="slidenum">
              <a:rPr lang="en-US" altLang="en-US">
                <a:latin typeface="Times New Roman" charset="0"/>
              </a:rPr>
              <a:pPr/>
              <a:t>111</a:t>
            </a:fld>
            <a:endParaRPr lang="en-US" altLang="en-US">
              <a:latin typeface="Times New Roman"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a:ln/>
        </p:spPr>
      </p:sp>
      <p:sp>
        <p:nvSpPr>
          <p:cNvPr id="143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 while routers may optionally use NAs for “fast path forwarding” after the GUID to NA bindings are determined at the first router along the path. In order to deal with dynamic connectivity changes, another option is late-binding in which a router may choose to rebind the GUID with NAs while a packet is in transit</a:t>
            </a:r>
          </a:p>
        </p:txBody>
      </p:sp>
      <p:sp>
        <p:nvSpPr>
          <p:cNvPr id="143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8E3DAABE-727D-824E-BB1C-132B3A53F5B4}" type="slidenum">
              <a:rPr lang="en-US" altLang="en-US">
                <a:latin typeface="Times New Roman" charset="0"/>
              </a:rPr>
              <a:pPr/>
              <a:t>113</a:t>
            </a:fld>
            <a:endParaRPr lang="en-US" altLang="en-US">
              <a:latin typeface="Times New Roman"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ChangeArrowheads="1" noTextEdit="1"/>
          </p:cNvSpPr>
          <p:nvPr>
            <p:ph type="sldImg"/>
          </p:nvPr>
        </p:nvSpPr>
        <p:spPr>
          <a:ln/>
        </p:spPr>
      </p:sp>
      <p:sp>
        <p:nvSpPr>
          <p:cNvPr id="1454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ChangeArrowheads="1" noTextEdit="1"/>
          </p:cNvSpPr>
          <p:nvPr>
            <p:ph type="sldImg"/>
          </p:nvPr>
        </p:nvSpPr>
        <p:spPr>
          <a:ln/>
        </p:spPr>
      </p:sp>
      <p:sp>
        <p:nvSpPr>
          <p:cNvPr id="1495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ChangeArrowheads="1" noTextEdit="1"/>
          </p:cNvSpPr>
          <p:nvPr>
            <p:ph type="sldImg"/>
          </p:nvPr>
        </p:nvSpPr>
        <p:spPr>
          <a:ln/>
        </p:spPr>
      </p:sp>
      <p:sp>
        <p:nvSpPr>
          <p:cNvPr id="1515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ChangeArrowheads="1" noTextEdit="1"/>
          </p:cNvSpPr>
          <p:nvPr>
            <p:ph type="sldImg"/>
          </p:nvPr>
        </p:nvSpPr>
        <p:spPr>
          <a:ln/>
        </p:spPr>
      </p:sp>
      <p:sp>
        <p:nvSpPr>
          <p:cNvPr id="153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ChangeArrowheads="1" noTextEdit="1"/>
          </p:cNvSpPr>
          <p:nvPr>
            <p:ph type="sldImg"/>
          </p:nvPr>
        </p:nvSpPr>
        <p:spPr>
          <a:ln/>
        </p:spPr>
      </p:sp>
      <p:sp>
        <p:nvSpPr>
          <p:cNvPr id="1556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ChangeArrowheads="1" noTextEdit="1"/>
          </p:cNvSpPr>
          <p:nvPr>
            <p:ph type="sldImg"/>
          </p:nvPr>
        </p:nvSpPr>
        <p:spPr>
          <a:ln/>
        </p:spPr>
      </p:sp>
      <p:sp>
        <p:nvSpPr>
          <p:cNvPr id="1576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a:ln/>
        </p:spPr>
      </p:sp>
      <p:sp>
        <p:nvSpPr>
          <p:cNvPr id="159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159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086AB4C0-E370-6E43-BC36-50C30E195B7A}" type="slidenum">
              <a:rPr lang="en-US" altLang="en-US">
                <a:latin typeface="Times New Roman" charset="0"/>
              </a:rPr>
              <a:pPr/>
              <a:t>122</a:t>
            </a:fld>
            <a:endParaRPr lang="en-US" alt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19</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7658242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Comic Sans MS" charset="0"/>
                <a:ea typeface="ＭＳ Ｐゴシック" charset="-128"/>
              </a:defRPr>
            </a:lvl1pPr>
            <a:lvl2pPr marL="742950" indent="-285750" defTabSz="965200">
              <a:defRPr>
                <a:solidFill>
                  <a:schemeClr val="tx1"/>
                </a:solidFill>
                <a:latin typeface="Comic Sans MS" charset="0"/>
                <a:ea typeface="ＭＳ Ｐゴシック" charset="-128"/>
              </a:defRPr>
            </a:lvl2pPr>
            <a:lvl3pPr marL="1143000" indent="-228600" defTabSz="965200">
              <a:defRPr>
                <a:solidFill>
                  <a:schemeClr val="tx1"/>
                </a:solidFill>
                <a:latin typeface="Comic Sans MS" charset="0"/>
                <a:ea typeface="ＭＳ Ｐゴシック" charset="-128"/>
              </a:defRPr>
            </a:lvl3pPr>
            <a:lvl4pPr marL="1600200" indent="-228600" defTabSz="965200">
              <a:defRPr>
                <a:solidFill>
                  <a:schemeClr val="tx1"/>
                </a:solidFill>
                <a:latin typeface="Comic Sans MS" charset="0"/>
                <a:ea typeface="ＭＳ Ｐゴシック" charset="-128"/>
              </a:defRPr>
            </a:lvl4pPr>
            <a:lvl5pPr marL="2057400" indent="-228600" defTabSz="965200">
              <a:defRPr>
                <a:solidFill>
                  <a:schemeClr val="tx1"/>
                </a:solidFill>
                <a:latin typeface="Comic Sans MS" charset="0"/>
                <a:ea typeface="ＭＳ Ｐゴシック" charset="-128"/>
              </a:defRPr>
            </a:lvl5pPr>
            <a:lvl6pPr marL="2514600" indent="-228600" defTabSz="965200"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5200"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5200"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5200" eaLnBrk="0" fontAlgn="base" hangingPunct="0">
              <a:spcBef>
                <a:spcPct val="0"/>
              </a:spcBef>
              <a:spcAft>
                <a:spcPct val="0"/>
              </a:spcAft>
              <a:defRPr>
                <a:solidFill>
                  <a:schemeClr val="tx1"/>
                </a:solidFill>
                <a:latin typeface="Comic Sans MS" charset="0"/>
                <a:ea typeface="ＭＳ Ｐゴシック" charset="-128"/>
              </a:defRPr>
            </a:lvl9pPr>
          </a:lstStyle>
          <a:p>
            <a:fld id="{F90DA5F6-A90E-0B42-822F-B957FDFF36D3}" type="slidenum">
              <a:rPr lang="en-US" altLang="en-US">
                <a:latin typeface="Times New Roman" charset="0"/>
              </a:rPr>
              <a:pPr/>
              <a:t>127</a:t>
            </a:fld>
            <a:endParaRPr lang="en-US" altLang="en-US">
              <a:latin typeface="Times New Roman" charset="0"/>
            </a:endParaRPr>
          </a:p>
        </p:txBody>
      </p:sp>
      <p:sp>
        <p:nvSpPr>
          <p:cNvPr id="165890" name="Rectangle 2"/>
          <p:cNvSpPr>
            <a:spLocks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67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BACC466D-EEE5-2145-BA27-32A051CF2E4C}" type="slidenum">
              <a:rPr lang="en-US" altLang="en-US">
                <a:latin typeface="Times New Roman" charset="0"/>
              </a:rPr>
              <a:pPr/>
              <a:t>128</a:t>
            </a:fld>
            <a:endParaRPr lang="en-US" alt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F7193F0-01C7-8747-B481-DC6EA8D28C6E}" type="slidenum">
              <a:rPr lang="en-US" altLang="en-US"/>
              <a:pPr>
                <a:defRPr/>
              </a:pPr>
              <a:t>‹#›</a:t>
            </a:fld>
            <a:endParaRPr lang="en-US" altLang="en-US"/>
          </a:p>
        </p:txBody>
      </p:sp>
    </p:spTree>
    <p:extLst>
      <p:ext uri="{BB962C8B-B14F-4D97-AF65-F5344CB8AC3E}">
        <p14:creationId xmlns:p14="http://schemas.microsoft.com/office/powerpoint/2010/main" val="329630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F39D0DA-8ABD-C147-BD4B-947906DFD073}" type="slidenum">
              <a:rPr lang="en-US" altLang="en-US"/>
              <a:pPr>
                <a:defRPr/>
              </a:pPr>
              <a:t>‹#›</a:t>
            </a:fld>
            <a:endParaRPr lang="en-US" altLang="en-US"/>
          </a:p>
        </p:txBody>
      </p:sp>
    </p:spTree>
    <p:extLst>
      <p:ext uri="{BB962C8B-B14F-4D97-AF65-F5344CB8AC3E}">
        <p14:creationId xmlns:p14="http://schemas.microsoft.com/office/powerpoint/2010/main" val="5852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96CCCB4-71B1-ED4C-B308-4433BABC574A}" type="slidenum">
              <a:rPr lang="en-US" altLang="en-US"/>
              <a:pPr>
                <a:defRPr/>
              </a:pPr>
              <a:t>‹#›</a:t>
            </a:fld>
            <a:endParaRPr lang="en-US" altLang="en-US"/>
          </a:p>
        </p:txBody>
      </p:sp>
    </p:spTree>
    <p:extLst>
      <p:ext uri="{BB962C8B-B14F-4D97-AF65-F5344CB8AC3E}">
        <p14:creationId xmlns:p14="http://schemas.microsoft.com/office/powerpoint/2010/main" val="137795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864CA75-5CB0-D044-83F8-34987AFFE92E}" type="slidenum">
              <a:rPr lang="en-US" altLang="en-US"/>
              <a:pPr>
                <a:defRPr/>
              </a:pPr>
              <a:t>‹#›</a:t>
            </a:fld>
            <a:endParaRPr lang="en-US" altLang="en-US"/>
          </a:p>
        </p:txBody>
      </p:sp>
    </p:spTree>
    <p:extLst>
      <p:ext uri="{BB962C8B-B14F-4D97-AF65-F5344CB8AC3E}">
        <p14:creationId xmlns:p14="http://schemas.microsoft.com/office/powerpoint/2010/main" val="947378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2B8ECE9-6176-F446-85F8-1443ED5214F2}" type="slidenum">
              <a:rPr lang="en-US" altLang="en-US"/>
              <a:pPr>
                <a:defRPr/>
              </a:pPr>
              <a:t>‹#›</a:t>
            </a:fld>
            <a:endParaRPr lang="en-US" altLang="en-US"/>
          </a:p>
        </p:txBody>
      </p:sp>
    </p:spTree>
    <p:extLst>
      <p:ext uri="{BB962C8B-B14F-4D97-AF65-F5344CB8AC3E}">
        <p14:creationId xmlns:p14="http://schemas.microsoft.com/office/powerpoint/2010/main" val="1149077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677B82C-9726-124F-ABDB-77912B183B97}" type="slidenum">
              <a:rPr lang="en-US" altLang="en-US"/>
              <a:pPr>
                <a:defRPr/>
              </a:pPr>
              <a:t>‹#›</a:t>
            </a:fld>
            <a:endParaRPr lang="en-US" altLang="en-US"/>
          </a:p>
        </p:txBody>
      </p:sp>
    </p:spTree>
    <p:extLst>
      <p:ext uri="{BB962C8B-B14F-4D97-AF65-F5344CB8AC3E}">
        <p14:creationId xmlns:p14="http://schemas.microsoft.com/office/powerpoint/2010/main" val="220667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E0352B5-300E-D841-89FC-5CB16AE80C4B}" type="slidenum">
              <a:rPr lang="en-US" altLang="en-US"/>
              <a:pPr>
                <a:defRPr/>
              </a:pPr>
              <a:t>‹#›</a:t>
            </a:fld>
            <a:endParaRPr lang="en-US" altLang="en-US"/>
          </a:p>
        </p:txBody>
      </p:sp>
    </p:spTree>
    <p:extLst>
      <p:ext uri="{BB962C8B-B14F-4D97-AF65-F5344CB8AC3E}">
        <p14:creationId xmlns:p14="http://schemas.microsoft.com/office/powerpoint/2010/main" val="6249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E4A71DA-338F-D84B-ADC1-A1979B46E18D}" type="slidenum">
              <a:rPr lang="en-US" altLang="en-US"/>
              <a:pPr>
                <a:defRPr/>
              </a:pPr>
              <a:t>‹#›</a:t>
            </a:fld>
            <a:endParaRPr lang="en-US" altLang="en-US"/>
          </a:p>
        </p:txBody>
      </p:sp>
    </p:spTree>
    <p:extLst>
      <p:ext uri="{BB962C8B-B14F-4D97-AF65-F5344CB8AC3E}">
        <p14:creationId xmlns:p14="http://schemas.microsoft.com/office/powerpoint/2010/main" val="289391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563FDFC-FB97-974F-9E57-8A5ABCF3D854}" type="slidenum">
              <a:rPr lang="en-US" altLang="en-US"/>
              <a:pPr>
                <a:defRPr/>
              </a:pPr>
              <a:t>‹#›</a:t>
            </a:fld>
            <a:endParaRPr lang="en-US" altLang="en-US"/>
          </a:p>
        </p:txBody>
      </p:sp>
    </p:spTree>
    <p:extLst>
      <p:ext uri="{BB962C8B-B14F-4D97-AF65-F5344CB8AC3E}">
        <p14:creationId xmlns:p14="http://schemas.microsoft.com/office/powerpoint/2010/main" val="1893291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F6C9F6BC-D42D-3B4F-944B-AB1C7C4C73BC}" type="slidenum">
              <a:rPr lang="en-US" altLang="en-US"/>
              <a:pPr>
                <a:defRPr/>
              </a:pPr>
              <a:t>‹#›</a:t>
            </a:fld>
            <a:endParaRPr lang="en-US" altLang="en-US"/>
          </a:p>
        </p:txBody>
      </p:sp>
    </p:spTree>
    <p:extLst>
      <p:ext uri="{BB962C8B-B14F-4D97-AF65-F5344CB8AC3E}">
        <p14:creationId xmlns:p14="http://schemas.microsoft.com/office/powerpoint/2010/main" val="1281899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124ECBC-B58D-6A42-A724-4500171D94E9}" type="slidenum">
              <a:rPr lang="en-US" altLang="en-US"/>
              <a:pPr>
                <a:defRPr/>
              </a:pPr>
              <a:t>‹#›</a:t>
            </a:fld>
            <a:endParaRPr lang="en-US" altLang="en-US"/>
          </a:p>
        </p:txBody>
      </p:sp>
    </p:spTree>
    <p:extLst>
      <p:ext uri="{BB962C8B-B14F-4D97-AF65-F5344CB8AC3E}">
        <p14:creationId xmlns:p14="http://schemas.microsoft.com/office/powerpoint/2010/main" val="133721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1183D6E-ADCB-FB40-8B6A-87BB13E8A23E}" type="slidenum">
              <a:rPr lang="en-US" altLang="en-US"/>
              <a:pPr>
                <a:defRPr/>
              </a:pPr>
              <a:t>‹#›</a:t>
            </a:fld>
            <a:endParaRPr lang="en-US" altLang="en-US"/>
          </a:p>
        </p:txBody>
      </p:sp>
    </p:spTree>
    <p:extLst>
      <p:ext uri="{BB962C8B-B14F-4D97-AF65-F5344CB8AC3E}">
        <p14:creationId xmlns:p14="http://schemas.microsoft.com/office/powerpoint/2010/main" val="1736546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851D382-4112-904E-9EEA-D18DD4623095}" type="slidenum">
              <a:rPr lang="en-US" altLang="en-US"/>
              <a:pPr>
                <a:defRPr/>
              </a:pPr>
              <a:t>‹#›</a:t>
            </a:fld>
            <a:endParaRPr lang="en-US" altLang="en-US"/>
          </a:p>
        </p:txBody>
      </p:sp>
    </p:spTree>
    <p:extLst>
      <p:ext uri="{BB962C8B-B14F-4D97-AF65-F5344CB8AC3E}">
        <p14:creationId xmlns:p14="http://schemas.microsoft.com/office/powerpoint/2010/main" val="1220678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11D9AB9-3EE1-8C45-BDAD-066F5C6F39A1}" type="slidenum">
              <a:rPr lang="en-US" altLang="en-US"/>
              <a:pPr>
                <a:defRPr/>
              </a:pPr>
              <a:t>‹#›</a:t>
            </a:fld>
            <a:endParaRPr lang="en-US" altLang="en-US"/>
          </a:p>
        </p:txBody>
      </p:sp>
    </p:spTree>
    <p:extLst>
      <p:ext uri="{BB962C8B-B14F-4D97-AF65-F5344CB8AC3E}">
        <p14:creationId xmlns:p14="http://schemas.microsoft.com/office/powerpoint/2010/main" val="1024286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92D5965-C810-0D41-B2E3-97625F118ACF}" type="slidenum">
              <a:rPr lang="en-US" altLang="en-US"/>
              <a:pPr>
                <a:defRPr/>
              </a:pPr>
              <a:t>‹#›</a:t>
            </a:fld>
            <a:endParaRPr lang="en-US" altLang="en-US"/>
          </a:p>
        </p:txBody>
      </p:sp>
    </p:spTree>
    <p:extLst>
      <p:ext uri="{BB962C8B-B14F-4D97-AF65-F5344CB8AC3E}">
        <p14:creationId xmlns:p14="http://schemas.microsoft.com/office/powerpoint/2010/main" val="952341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E74AE5D-9420-F044-834F-B5742DF44640}" type="slidenum">
              <a:rPr lang="en-US" altLang="en-US"/>
              <a:pPr>
                <a:defRPr/>
              </a:pPr>
              <a:t>‹#›</a:t>
            </a:fld>
            <a:endParaRPr lang="en-US" altLang="en-US"/>
          </a:p>
        </p:txBody>
      </p:sp>
    </p:spTree>
    <p:extLst>
      <p:ext uri="{BB962C8B-B14F-4D97-AF65-F5344CB8AC3E}">
        <p14:creationId xmlns:p14="http://schemas.microsoft.com/office/powerpoint/2010/main" val="808574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0E3E484-FBC2-724A-955C-702748B33326}" type="slidenum">
              <a:rPr lang="en-US" altLang="en-US"/>
              <a:pPr>
                <a:defRPr/>
              </a:pPr>
              <a:t>‹#›</a:t>
            </a:fld>
            <a:endParaRPr lang="en-US" altLang="en-US"/>
          </a:p>
        </p:txBody>
      </p:sp>
    </p:spTree>
    <p:extLst>
      <p:ext uri="{BB962C8B-B14F-4D97-AF65-F5344CB8AC3E}">
        <p14:creationId xmlns:p14="http://schemas.microsoft.com/office/powerpoint/2010/main" val="434447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C4FEFC2E-4A0F-1245-BFCA-ACA220E1C03B}" type="slidenum">
              <a:rPr lang="en-US" altLang="en-US"/>
              <a:pPr>
                <a:defRPr/>
              </a:pPr>
              <a:t>‹#›</a:t>
            </a:fld>
            <a:endParaRPr lang="en-US" altLang="en-US"/>
          </a:p>
        </p:txBody>
      </p:sp>
    </p:spTree>
    <p:extLst>
      <p:ext uri="{BB962C8B-B14F-4D97-AF65-F5344CB8AC3E}">
        <p14:creationId xmlns:p14="http://schemas.microsoft.com/office/powerpoint/2010/main" val="319959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164C7FA7-EEF8-5143-8EC0-E5AFA94CEF2A}" type="slidenum">
              <a:rPr lang="en-US" altLang="en-US"/>
              <a:pPr>
                <a:defRPr/>
              </a:pPr>
              <a:t>‹#›</a:t>
            </a:fld>
            <a:endParaRPr lang="en-US" altLang="en-US"/>
          </a:p>
        </p:txBody>
      </p:sp>
    </p:spTree>
    <p:extLst>
      <p:ext uri="{BB962C8B-B14F-4D97-AF65-F5344CB8AC3E}">
        <p14:creationId xmlns:p14="http://schemas.microsoft.com/office/powerpoint/2010/main" val="263239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F3451B1-E699-C140-920D-45876644D29C}" type="slidenum">
              <a:rPr lang="en-US" altLang="en-US"/>
              <a:pPr>
                <a:defRPr/>
              </a:pPr>
              <a:t>‹#›</a:t>
            </a:fld>
            <a:endParaRPr lang="en-US" altLang="en-US"/>
          </a:p>
        </p:txBody>
      </p:sp>
    </p:spTree>
    <p:extLst>
      <p:ext uri="{BB962C8B-B14F-4D97-AF65-F5344CB8AC3E}">
        <p14:creationId xmlns:p14="http://schemas.microsoft.com/office/powerpoint/2010/main" val="445778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3FB2F3B-CFAE-7E49-8CA6-3981CBB8B4C3}" type="slidenum">
              <a:rPr lang="en-US" altLang="en-US"/>
              <a:pPr>
                <a:defRPr/>
              </a:pPr>
              <a:t>‹#›</a:t>
            </a:fld>
            <a:endParaRPr lang="en-US" altLang="en-US"/>
          </a:p>
        </p:txBody>
      </p:sp>
    </p:spTree>
    <p:extLst>
      <p:ext uri="{BB962C8B-B14F-4D97-AF65-F5344CB8AC3E}">
        <p14:creationId xmlns:p14="http://schemas.microsoft.com/office/powerpoint/2010/main" val="17802720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19CC4DF-45E0-9D48-93BA-C10720D3B5AD}" type="slidenum">
              <a:rPr lang="en-US" altLang="en-US"/>
              <a:pPr>
                <a:defRPr/>
              </a:pPr>
              <a:t>‹#›</a:t>
            </a:fld>
            <a:endParaRPr lang="en-US" altLang="en-US"/>
          </a:p>
        </p:txBody>
      </p:sp>
    </p:spTree>
    <p:extLst>
      <p:ext uri="{BB962C8B-B14F-4D97-AF65-F5344CB8AC3E}">
        <p14:creationId xmlns:p14="http://schemas.microsoft.com/office/powerpoint/2010/main" val="142236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92F90BBA-DF37-9544-A9B0-640CAEF3EC90}" type="slidenum">
              <a:rPr lang="en-US" altLang="en-US"/>
              <a:pPr>
                <a:defRPr/>
              </a:pPr>
              <a:t>‹#›</a:t>
            </a:fld>
            <a:endParaRPr lang="en-US" altLang="en-US"/>
          </a:p>
        </p:txBody>
      </p:sp>
    </p:spTree>
    <p:extLst>
      <p:ext uri="{BB962C8B-B14F-4D97-AF65-F5344CB8AC3E}">
        <p14:creationId xmlns:p14="http://schemas.microsoft.com/office/powerpoint/2010/main" val="1836985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E68CB4A-835F-E54C-AAEF-43A867DB1086}" type="slidenum">
              <a:rPr lang="en-US" altLang="en-US"/>
              <a:pPr>
                <a:defRPr/>
              </a:pPr>
              <a:t>‹#›</a:t>
            </a:fld>
            <a:endParaRPr lang="en-US" altLang="en-US"/>
          </a:p>
        </p:txBody>
      </p:sp>
    </p:spTree>
    <p:extLst>
      <p:ext uri="{BB962C8B-B14F-4D97-AF65-F5344CB8AC3E}">
        <p14:creationId xmlns:p14="http://schemas.microsoft.com/office/powerpoint/2010/main" val="426447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2EF2827-0D2E-C44B-BC00-84DED9C31209}" type="slidenum">
              <a:rPr lang="en-US" altLang="en-US"/>
              <a:pPr>
                <a:defRPr/>
              </a:pPr>
              <a:t>‹#›</a:t>
            </a:fld>
            <a:endParaRPr lang="en-US" altLang="en-US"/>
          </a:p>
        </p:txBody>
      </p:sp>
    </p:spTree>
    <p:extLst>
      <p:ext uri="{BB962C8B-B14F-4D97-AF65-F5344CB8AC3E}">
        <p14:creationId xmlns:p14="http://schemas.microsoft.com/office/powerpoint/2010/main" val="1146151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1C3644C-03D5-1841-981A-98DEB799C47A}" type="slidenum">
              <a:rPr lang="en-US" altLang="en-US"/>
              <a:pPr>
                <a:defRPr/>
              </a:pPr>
              <a:t>‹#›</a:t>
            </a:fld>
            <a:endParaRPr lang="en-US" altLang="en-US"/>
          </a:p>
        </p:txBody>
      </p:sp>
    </p:spTree>
    <p:extLst>
      <p:ext uri="{BB962C8B-B14F-4D97-AF65-F5344CB8AC3E}">
        <p14:creationId xmlns:p14="http://schemas.microsoft.com/office/powerpoint/2010/main" val="447913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3AFD86F-C700-A644-9A7C-A091B73FFB64}" type="slidenum">
              <a:rPr lang="en-US" altLang="en-US"/>
              <a:pPr>
                <a:defRPr/>
              </a:pPr>
              <a:t>‹#›</a:t>
            </a:fld>
            <a:endParaRPr lang="en-US" altLang="en-US"/>
          </a:p>
        </p:txBody>
      </p:sp>
    </p:spTree>
    <p:extLst>
      <p:ext uri="{BB962C8B-B14F-4D97-AF65-F5344CB8AC3E}">
        <p14:creationId xmlns:p14="http://schemas.microsoft.com/office/powerpoint/2010/main" val="11508016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xfrm>
            <a:off x="3124200" y="6248400"/>
            <a:ext cx="2895600" cy="457200"/>
          </a:xfrm>
          <a:prstGeom prst="rect">
            <a:avLst/>
          </a:prstGeom>
        </p:spPr>
        <p:txBody>
          <a:bodyPr/>
          <a:lstStyle>
            <a:lvl1pPr>
              <a:defRPr/>
            </a:lvl1pPr>
          </a:lstStyle>
          <a:p>
            <a:pPr>
              <a:defRPr/>
            </a:pPr>
            <a:r>
              <a:rPr lang="en-US" altLang="zh-CN"/>
              <a:t>Yale LANS</a:t>
            </a:r>
          </a:p>
        </p:txBody>
      </p:sp>
    </p:spTree>
    <p:extLst>
      <p:ext uri="{BB962C8B-B14F-4D97-AF65-F5344CB8AC3E}">
        <p14:creationId xmlns:p14="http://schemas.microsoft.com/office/powerpoint/2010/main" val="1285791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xfrm>
            <a:off x="3124200" y="6248400"/>
            <a:ext cx="2895600" cy="457200"/>
          </a:xfrm>
          <a:prstGeom prst="rect">
            <a:avLst/>
          </a:prstGeom>
        </p:spPr>
        <p:txBody>
          <a:bodyPr/>
          <a:lstStyle>
            <a:lvl1pPr>
              <a:defRPr/>
            </a:lvl1pPr>
          </a:lstStyle>
          <a:p>
            <a:pPr>
              <a:defRPr/>
            </a:pPr>
            <a:r>
              <a:rPr lang="en-US" altLang="zh-CN"/>
              <a:t>Yale LANS</a:t>
            </a:r>
          </a:p>
        </p:txBody>
      </p:sp>
    </p:spTree>
    <p:extLst>
      <p:ext uri="{BB962C8B-B14F-4D97-AF65-F5344CB8AC3E}">
        <p14:creationId xmlns:p14="http://schemas.microsoft.com/office/powerpoint/2010/main" val="170557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DF960F0-4991-564D-9AD1-2B4561952F2F}" type="slidenum">
              <a:rPr lang="en-US" altLang="en-US"/>
              <a:pPr>
                <a:defRPr/>
              </a:pPr>
              <a:t>‹#›</a:t>
            </a:fld>
            <a:endParaRPr lang="en-US" altLang="en-US"/>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CD4C07F-7797-F44B-8518-A4F2836BCAC6}" type="slidenum">
              <a:rPr lang="en-US" altLang="en-US"/>
              <a:pPr>
                <a:defRPr/>
              </a:pPr>
              <a:t>‹#›</a:t>
            </a:fld>
            <a:endParaRPr lang="en-US" altLang="en-US"/>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0FB64763-D815-2445-94F8-5575332C9FC3}" type="slidenum">
              <a:rPr lang="en-US" altLang="en-US"/>
              <a:pPr>
                <a:defRPr/>
              </a:pPr>
              <a:t>‹#›</a:t>
            </a:fld>
            <a:endParaRPr lang="en-US" alt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3EC1CE9-5E65-4F41-ACAB-895F61ECFBF5}" type="slidenum">
              <a:rPr lang="en-US" altLang="en-US"/>
              <a:pPr>
                <a:defRPr/>
              </a:pPr>
              <a:t>‹#›</a:t>
            </a:fld>
            <a:endParaRPr lang="en-US" alt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5500" y="1600200"/>
            <a:ext cx="3949700"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76DA559-F114-5343-BFD4-4D15FF92AD25}" type="slidenum">
              <a:rPr lang="en-US" altLang="en-US"/>
              <a:pPr>
                <a:defRPr/>
              </a:pPr>
              <a:t>‹#›</a:t>
            </a:fld>
            <a:endParaRPr lang="en-US" altLang="en-US"/>
          </a:p>
        </p:txBody>
      </p:sp>
    </p:spTree>
    <p:extLst>
      <p:ext uri="{BB962C8B-B14F-4D97-AF65-F5344CB8AC3E}">
        <p14:creationId xmlns:p14="http://schemas.microsoft.com/office/powerpoint/2010/main" val="1990456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A5F681A3-A122-C24C-A8C8-8859009DEFCE}" type="slidenum">
              <a:rPr lang="en-US" altLang="en-US"/>
              <a:pPr>
                <a:defRPr/>
              </a:pPr>
              <a:t>‹#›</a:t>
            </a:fld>
            <a:endParaRPr lang="en-US" alt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82963FE4-B6B5-C641-98BB-0832F01D75B9}" type="slidenum">
              <a:rPr lang="en-US" altLang="en-US"/>
              <a:pPr>
                <a:defRPr/>
              </a:pPr>
              <a:t>‹#›</a:t>
            </a:fld>
            <a:endParaRPr lang="en-US" altLang="en-US"/>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F117195-A16C-8140-8E42-D17C3E0DB249}" type="slidenum">
              <a:rPr lang="en-US" altLang="en-US"/>
              <a:pPr>
                <a:defRPr/>
              </a:pPr>
              <a:t>‹#›</a:t>
            </a:fld>
            <a:endParaRPr lang="en-US" altLang="en-US"/>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F4AC392-7FD2-9045-8320-6E16191F60E1}" type="slidenum">
              <a:rPr lang="en-US" altLang="en-US"/>
              <a:pPr>
                <a:defRPr/>
              </a:pPr>
              <a:t>‹#›</a:t>
            </a:fld>
            <a:endParaRPr lang="en-US" altLang="en-US"/>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66DFFB4-C0F1-8146-83A5-A54A018EC6C6}" type="slidenum">
              <a:rPr lang="en-US" altLang="en-US"/>
              <a:pPr>
                <a:defRPr/>
              </a:pPr>
              <a:t>‹#›</a:t>
            </a:fld>
            <a:endParaRPr lang="en-US" altLang="en-US"/>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DA1514E-AA98-CB43-A396-FC267328BCFC}" type="slidenum">
              <a:rPr lang="en-US" altLang="en-US"/>
              <a:pPr>
                <a:defRPr/>
              </a:pPr>
              <a:t>‹#›</a:t>
            </a:fld>
            <a:endParaRPr lang="en-US" altLang="en-US"/>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28600"/>
            <a:ext cx="2012950" cy="6227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886450" cy="6227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33F37B3-0EB0-B746-B663-E2B76E6D4270}" type="slidenum">
              <a:rPr lang="en-US" altLang="en-US"/>
              <a:pPr>
                <a:defRPr/>
              </a:pPr>
              <a:t>‹#›</a:t>
            </a:fld>
            <a:endParaRPr lang="en-US" alt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solidFill>
                  <a:prstClr val="black"/>
                </a:solidFill>
              </a:rPr>
              <a:pPr>
                <a:defRPr/>
              </a:pPr>
              <a:t>‹#›</a:t>
            </a:fld>
            <a:endParaRPr lang="en-US">
              <a:solidFill>
                <a:srgbClr val="EEECE1"/>
              </a:solidFill>
            </a:endParaRPr>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C12F1655-B980-6849-AF2B-52503492B78A}" type="slidenum">
              <a:rPr lang="en-US" altLang="en-US"/>
              <a:pPr>
                <a:defRPr/>
              </a:pPr>
              <a:t>‹#›</a:t>
            </a:fld>
            <a:endParaRPr lang="en-US" altLang="en-US"/>
          </a:p>
        </p:txBody>
      </p:sp>
    </p:spTree>
    <p:extLst>
      <p:ext uri="{BB962C8B-B14F-4D97-AF65-F5344CB8AC3E}">
        <p14:creationId xmlns:p14="http://schemas.microsoft.com/office/powerpoint/2010/main" val="101403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solidFill>
                  <a:prstClr val="black"/>
                </a:solidFill>
              </a:rPr>
              <a:pPr>
                <a:defRPr/>
              </a:pPr>
              <a:t>‹#›</a:t>
            </a:fld>
            <a:endParaRPr lang="en-US">
              <a:solidFill>
                <a:srgbClr val="EEECE1"/>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C9A25C13-3CEC-6043-9EC4-453B80F599EB}" type="slidenum">
              <a:rPr lang="en-US" altLang="en-US"/>
              <a:pPr>
                <a:defRPr/>
              </a:pPr>
              <a:t>‹#›</a:t>
            </a:fld>
            <a:endParaRPr lang="en-US" altLang="en-US"/>
          </a:p>
        </p:txBody>
      </p:sp>
    </p:spTree>
    <p:extLst>
      <p:ext uri="{BB962C8B-B14F-4D97-AF65-F5344CB8AC3E}">
        <p14:creationId xmlns:p14="http://schemas.microsoft.com/office/powerpoint/2010/main" val="132612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B3562B1D-3EE6-0046-9ADB-3266A71E7797}" type="slidenum">
              <a:rPr lang="en-US" altLang="en-US"/>
              <a:pPr>
                <a:defRPr/>
              </a:pPr>
              <a:t>‹#›</a:t>
            </a:fld>
            <a:endParaRPr lang="en-US" altLang="en-US"/>
          </a:p>
        </p:txBody>
      </p:sp>
    </p:spTree>
    <p:extLst>
      <p:ext uri="{BB962C8B-B14F-4D97-AF65-F5344CB8AC3E}">
        <p14:creationId xmlns:p14="http://schemas.microsoft.com/office/powerpoint/2010/main" val="161289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631094F-57A0-674B-8ED0-E0EC5AC7F830}" type="slidenum">
              <a:rPr lang="en-US" altLang="en-US"/>
              <a:pPr>
                <a:defRPr/>
              </a:pPr>
              <a:t>‹#›</a:t>
            </a:fld>
            <a:endParaRPr lang="en-US" altLang="en-US"/>
          </a:p>
        </p:txBody>
      </p:sp>
    </p:spTree>
    <p:extLst>
      <p:ext uri="{BB962C8B-B14F-4D97-AF65-F5344CB8AC3E}">
        <p14:creationId xmlns:p14="http://schemas.microsoft.com/office/powerpoint/2010/main" val="28407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DED0024-971B-1B4C-981D-6445E2A061C7}" type="slidenum">
              <a:rPr lang="en-US" altLang="en-US"/>
              <a:pPr>
                <a:defRPr/>
              </a:pPr>
              <a:t>‹#›</a:t>
            </a:fld>
            <a:endParaRPr lang="en-US" altLang="en-US"/>
          </a:p>
        </p:txBody>
      </p:sp>
    </p:spTree>
    <p:extLst>
      <p:ext uri="{BB962C8B-B14F-4D97-AF65-F5344CB8AC3E}">
        <p14:creationId xmlns:p14="http://schemas.microsoft.com/office/powerpoint/2010/main" val="5418894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theme" Target="../theme/theme5.xml"/><Relationship Id="rId14" Type="http://schemas.openxmlformats.org/officeDocument/2006/relationships/image" Target="../media/image1.jpeg"/><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defRPr>
            </a:lvl1pPr>
          </a:lstStyle>
          <a:p>
            <a:pPr>
              <a:defRPr/>
            </a:pPr>
            <a:fld id="{3E00F2AF-4449-5B41-8F43-3BACE18CC93F}" type="slidenum">
              <a:rPr lang="en-US" altLang="en-US"/>
              <a:pPr>
                <a:defRPr/>
              </a:pPr>
              <a:t>‹#›</a:t>
            </a:fld>
            <a:endParaRPr lang="en-US" altLang="en-US"/>
          </a:p>
        </p:txBody>
      </p:sp>
      <p:sp>
        <p:nvSpPr>
          <p:cNvPr id="1029"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defRPr/>
            </a:pPr>
            <a:endParaRPr lang="en-US" altLang="en-US" sz="1800" smtClean="0"/>
          </a:p>
        </p:txBody>
      </p:sp>
    </p:spTree>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pPr>
              <a:defRPr/>
            </a:pPr>
            <a:fld id="{A38444E0-A1EC-7B4A-A826-D22C93140C48}" type="slidenum">
              <a:rPr lang="en-US" altLang="en-US"/>
              <a:pPr>
                <a:defRPr/>
              </a:pPr>
              <a:t>‹#›</a:t>
            </a:fld>
            <a:endParaRPr lang="en-US" altLang="en-US"/>
          </a:p>
        </p:txBody>
      </p:sp>
      <p:sp>
        <p:nvSpPr>
          <p:cNvPr id="13317"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defRPr/>
            </a:pPr>
            <a:endParaRPr lang="en-US" altLang="en-US" sz="180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5603"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pPr>
              <a:defRPr/>
            </a:pPr>
            <a:fld id="{F6DA8990-2D5D-FD4B-B741-AED32C0893A0}" type="slidenum">
              <a:rPr lang="en-US" altLang="en-US"/>
              <a:pPr>
                <a:defRPr/>
              </a:pPr>
              <a:t>‹#›</a:t>
            </a:fld>
            <a:endParaRPr lang="en-US" altLang="en-US"/>
          </a:p>
        </p:txBody>
      </p:sp>
      <p:sp>
        <p:nvSpPr>
          <p:cNvPr id="37893"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defRPr/>
            </a:pPr>
            <a:endParaRPr lang="en-US" altLang="en-US" sz="180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xfrm>
            <a:off x="533400" y="228600"/>
            <a:ext cx="8024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9331" name="Rectangle 3"/>
          <p:cNvSpPr>
            <a:spLocks noGrp="1" noChangeArrowheads="1"/>
          </p:cNvSpPr>
          <p:nvPr>
            <p:ph type="body" idx="1"/>
          </p:nvPr>
        </p:nvSpPr>
        <p:spPr bwMode="auto">
          <a:xfrm>
            <a:off x="533400" y="1600200"/>
            <a:ext cx="805180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461375" y="6565900"/>
            <a:ext cx="42545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charset="0"/>
              </a:defRPr>
            </a:lvl1pPr>
          </a:lstStyle>
          <a:p>
            <a:pPr>
              <a:defRPr/>
            </a:pPr>
            <a:fld id="{920F9997-3223-5F42-BAF6-8B4413C4D1E3}" type="slidenum">
              <a:rPr lang="en-US" altLang="en-US"/>
              <a:pPr>
                <a:defRPr/>
              </a:pPr>
              <a:t>‹#›</a:t>
            </a:fld>
            <a:endParaRPr lang="en-US" altLang="en-US"/>
          </a:p>
        </p:txBody>
      </p:sp>
      <p:sp>
        <p:nvSpPr>
          <p:cNvPr id="37893" name="Rectangle 7"/>
          <p:cNvSpPr>
            <a:spLocks noChangeArrowheads="1"/>
          </p:cNvSpPr>
          <p:nvPr userDrawn="1"/>
        </p:nvSpPr>
        <p:spPr bwMode="auto">
          <a:xfrm>
            <a:off x="0" y="1160463"/>
            <a:ext cx="91440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defRPr/>
            </a:pPr>
            <a:endParaRPr lang="en-US" altLang="en-US" sz="1800" smtClean="0">
              <a:solidFill>
                <a:srgbClr val="000000"/>
              </a:solidFill>
            </a:endParaRPr>
          </a:p>
        </p:txBody>
      </p:sp>
    </p:spTree>
    <p:extLst>
      <p:ext uri="{BB962C8B-B14F-4D97-AF65-F5344CB8AC3E}">
        <p14:creationId xmlns:p14="http://schemas.microsoft.com/office/powerpoint/2010/main" val="1103305134"/>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a:defRPr/>
            </a:pPr>
            <a:endParaRPr lang="en-US" sz="240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9" name="Slide Number Placeholder 11"/>
          <p:cNvSpPr>
            <a:spLocks noGrp="1"/>
          </p:cNvSpPr>
          <p:nvPr>
            <p:ph type="sldNum" sz="quarter" idx="4"/>
          </p:nvPr>
        </p:nvSpPr>
        <p:spPr>
          <a:xfrm>
            <a:off x="7159625" y="6549672"/>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baseline="-25000">
                <a:solidFill>
                  <a:prstClr val="black"/>
                </a:solidFill>
                <a:latin typeface="Arial" charset="0"/>
                <a:ea typeface="ＭＳ Ｐゴシック" charset="0"/>
                <a:cs typeface="ＭＳ Ｐゴシック" charset="0"/>
              </a:rPr>
              <a:pPr>
                <a:defRPr/>
              </a:pPr>
              <a:t>‹#›</a:t>
            </a:fld>
            <a:endParaRPr lang="en-US" baseline="-25000">
              <a:solidFill>
                <a:srgbClr val="EEECE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839676070"/>
      </p:ext>
    </p:extLst>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oleObject" Target="../embeddings/oleObject32.bin"/><Relationship Id="rId5" Type="http://schemas.openxmlformats.org/officeDocument/2006/relationships/image" Target="../media/image91.wmf"/><Relationship Id="rId6" Type="http://schemas.openxmlformats.org/officeDocument/2006/relationships/oleObject" Target="../embeddings/oleObject33.bin"/><Relationship Id="rId7" Type="http://schemas.openxmlformats.org/officeDocument/2006/relationships/image" Target="../media/image92.wmf"/><Relationship Id="rId1" Type="http://schemas.openxmlformats.org/officeDocument/2006/relationships/vmlDrawing" Target="../drawings/vmlDrawing15.vml"/><Relationship Id="rId2"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34.bin"/><Relationship Id="rId5" Type="http://schemas.openxmlformats.org/officeDocument/2006/relationships/image" Target="../media/image93.wmf"/><Relationship Id="rId6" Type="http://schemas.openxmlformats.org/officeDocument/2006/relationships/oleObject" Target="../embeddings/oleObject35.bin"/><Relationship Id="rId7" Type="http://schemas.openxmlformats.org/officeDocument/2006/relationships/image" Target="../media/image94.wmf"/><Relationship Id="rId1" Type="http://schemas.openxmlformats.org/officeDocument/2006/relationships/vmlDrawing" Target="../drawings/vmlDrawing16.vml"/><Relationship Id="rId2"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36.bin"/><Relationship Id="rId5" Type="http://schemas.openxmlformats.org/officeDocument/2006/relationships/image" Target="../media/image95.wmf"/><Relationship Id="rId1" Type="http://schemas.openxmlformats.org/officeDocument/2006/relationships/vmlDrawing" Target="../drawings/vmlDrawing17.vml"/><Relationship Id="rId2"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9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9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 Id="rId3" Type="http://schemas.openxmlformats.org/officeDocument/2006/relationships/image" Target="../media/image1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28.xml"/><Relationship Id="rId2" Type="http://schemas.openxmlformats.org/officeDocument/2006/relationships/image" Target="../media/image101.png"/></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6.png"/><Relationship Id="rId1" Type="http://schemas.openxmlformats.org/officeDocument/2006/relationships/slideLayout" Target="../slideLayouts/slideLayout28.xml"/><Relationship Id="rId2" Type="http://schemas.openxmlformats.org/officeDocument/2006/relationships/image" Target="../media/image101.png"/></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24.xml"/><Relationship Id="rId2" Type="http://schemas.openxmlformats.org/officeDocument/2006/relationships/notesSlide" Target="../notesSlides/notesSlide8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09.png"/><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4.bin"/><Relationship Id="rId5" Type="http://schemas.openxmlformats.org/officeDocument/2006/relationships/image" Target="../media/image4.wmf"/><Relationship Id="rId6" Type="http://schemas.openxmlformats.org/officeDocument/2006/relationships/oleObject" Target="../embeddings/oleObject5.bin"/><Relationship Id="rId7" Type="http://schemas.openxmlformats.org/officeDocument/2006/relationships/oleObject" Target="../embeddings/oleObject6.bin"/><Relationship Id="rId1" Type="http://schemas.openxmlformats.org/officeDocument/2006/relationships/vmlDrawing" Target="../drawings/vmlDrawing2.vml"/><Relationship Id="rId2"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11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99.png"/><Relationship Id="rId5" Type="http://schemas.openxmlformats.org/officeDocument/2006/relationships/image" Target="../media/image114.png"/><Relationship Id="rId1" Type="http://schemas.openxmlformats.org/officeDocument/2006/relationships/slideLayout" Target="../slideLayouts/slideLayout24.xml"/><Relationship Id="rId2" Type="http://schemas.openxmlformats.org/officeDocument/2006/relationships/notesSlide" Target="../notesSlides/notesSlide8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7.bin"/><Relationship Id="rId5" Type="http://schemas.openxmlformats.org/officeDocument/2006/relationships/image" Target="../media/image4.wmf"/><Relationship Id="rId6" Type="http://schemas.openxmlformats.org/officeDocument/2006/relationships/oleObject" Target="../embeddings/oleObject8.bin"/><Relationship Id="rId7" Type="http://schemas.openxmlformats.org/officeDocument/2006/relationships/oleObject" Target="../embeddings/oleObject9.bin"/><Relationship Id="rId1" Type="http://schemas.openxmlformats.org/officeDocument/2006/relationships/vmlDrawing" Target="../drawings/vmlDrawing3.vml"/><Relationship Id="rId2"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emf"/><Relationship Id="rId5" Type="http://schemas.openxmlformats.org/officeDocument/2006/relationships/image" Target="../media/image10.wmf"/><Relationship Id="rId6" Type="http://schemas.openxmlformats.org/officeDocument/2006/relationships/image" Target="../media/image11.emf"/><Relationship Id="rId7" Type="http://schemas.openxmlformats.org/officeDocument/2006/relationships/image" Target="../media/image12.wmf"/><Relationship Id="rId8" Type="http://schemas.openxmlformats.org/officeDocument/2006/relationships/image" Target="../media/image13.emf"/><Relationship Id="rId9" Type="http://schemas.openxmlformats.org/officeDocument/2006/relationships/image" Target="../media/image14.png"/><Relationship Id="rId1" Type="http://schemas.openxmlformats.org/officeDocument/2006/relationships/slideLayout" Target="../slideLayouts/slideLayout37.xml"/><Relationship Id="rId2" Type="http://schemas.openxmlformats.org/officeDocument/2006/relationships/image" Target="../media/image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7.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png"/><Relationship Id="rId1" Type="http://schemas.openxmlformats.org/officeDocument/2006/relationships/slideLayout" Target="../slideLayouts/slideLayout4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1.png"/><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8.png"/><Relationship Id="rId1" Type="http://schemas.openxmlformats.org/officeDocument/2006/relationships/slideLayout" Target="../slideLayouts/slideLayout4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8.png"/><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8.png"/><Relationship Id="rId1" Type="http://schemas.openxmlformats.org/officeDocument/2006/relationships/slideLayout" Target="../slideLayouts/slideLayout4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microsoft.com/office/2007/relationships/hdphoto" Target="../media/hdphoto1.wdp"/><Relationship Id="rId6" Type="http://schemas.openxmlformats.org/officeDocument/2006/relationships/image" Target="../media/image32.png"/><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4" Type="http://schemas.microsoft.com/office/2007/relationships/hdphoto" Target="../media/hdphoto1.wdp"/><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1" Type="http://schemas.openxmlformats.org/officeDocument/2006/relationships/image" Target="../media/image46.emf"/><Relationship Id="rId12" Type="http://schemas.openxmlformats.org/officeDocument/2006/relationships/image" Target="../media/image47.emf"/><Relationship Id="rId13" Type="http://schemas.openxmlformats.org/officeDocument/2006/relationships/image" Target="../media/image48.emf"/><Relationship Id="rId14" Type="http://schemas.openxmlformats.org/officeDocument/2006/relationships/image" Target="../media/image49.emf"/><Relationship Id="rId15" Type="http://schemas.openxmlformats.org/officeDocument/2006/relationships/image" Target="../media/image50.png"/><Relationship Id="rId16" Type="http://schemas.openxmlformats.org/officeDocument/2006/relationships/image" Target="../media/image40.png"/><Relationship Id="rId1" Type="http://schemas.openxmlformats.org/officeDocument/2006/relationships/vmlDrawing" Target="../drawings/vmlDrawing4.vml"/><Relationship Id="rId2" Type="http://schemas.openxmlformats.org/officeDocument/2006/relationships/slideLayout" Target="../slideLayouts/slideLayout24.xml"/><Relationship Id="rId3" Type="http://schemas.openxmlformats.org/officeDocument/2006/relationships/notesSlide" Target="../notesSlides/notesSlide44.xml"/><Relationship Id="rId4" Type="http://schemas.openxmlformats.org/officeDocument/2006/relationships/oleObject" Target="../embeddings/oleObject10.bin"/><Relationship Id="rId5" Type="http://schemas.openxmlformats.org/officeDocument/2006/relationships/image" Target="../media/image41.png"/><Relationship Id="rId6" Type="http://schemas.openxmlformats.org/officeDocument/2006/relationships/oleObject" Target="../embeddings/oleObject11.bin"/><Relationship Id="rId7" Type="http://schemas.openxmlformats.org/officeDocument/2006/relationships/image" Target="../media/image42.png"/><Relationship Id="rId8" Type="http://schemas.openxmlformats.org/officeDocument/2006/relationships/image" Target="../media/image43.emf"/><Relationship Id="rId9" Type="http://schemas.openxmlformats.org/officeDocument/2006/relationships/image" Target="../media/image44.wmf"/><Relationship Id="rId10" Type="http://schemas.openxmlformats.org/officeDocument/2006/relationships/image" Target="../media/image4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2.bin"/><Relationship Id="rId5" Type="http://schemas.openxmlformats.org/officeDocument/2006/relationships/image" Target="../media/image51.wmf"/><Relationship Id="rId1" Type="http://schemas.openxmlformats.org/officeDocument/2006/relationships/vmlDrawing" Target="../drawings/vmlDrawing5.vml"/><Relationship Id="rId2"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hyperlink" Target="https://developer.openstack.org/api-ref/load-balancer/v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0.png"/><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9.png"/></Relationships>
</file>

<file path=ppt/slides/_rels/slide86.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77.wmf"/><Relationship Id="rId1" Type="http://schemas.openxmlformats.org/officeDocument/2006/relationships/vmlDrawing" Target="../drawings/vmlDrawing6.vml"/><Relationship Id="rId2" Type="http://schemas.openxmlformats.org/officeDocument/2006/relationships/slideLayout" Target="../slideLayouts/slideLayout29.xml"/><Relationship Id="rId3" Type="http://schemas.openxmlformats.org/officeDocument/2006/relationships/oleObject" Target="../embeddings/oleObject13.bin"/><Relationship Id="rId4" Type="http://schemas.openxmlformats.org/officeDocument/2006/relationships/image" Target="../media/image73.wmf"/><Relationship Id="rId5" Type="http://schemas.openxmlformats.org/officeDocument/2006/relationships/oleObject" Target="../embeddings/oleObject14.bin"/><Relationship Id="rId6" Type="http://schemas.openxmlformats.org/officeDocument/2006/relationships/image" Target="../media/image74.wmf"/><Relationship Id="rId7" Type="http://schemas.openxmlformats.org/officeDocument/2006/relationships/oleObject" Target="../embeddings/oleObject15.bin"/><Relationship Id="rId8" Type="http://schemas.openxmlformats.org/officeDocument/2006/relationships/image" Target="../media/image75.wmf"/><Relationship Id="rId9" Type="http://schemas.openxmlformats.org/officeDocument/2006/relationships/oleObject" Target="../embeddings/oleObject16.bin"/><Relationship Id="rId10" Type="http://schemas.openxmlformats.org/officeDocument/2006/relationships/image" Target="../media/image76.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3.wmf"/><Relationship Id="rId5" Type="http://schemas.openxmlformats.org/officeDocument/2006/relationships/oleObject" Target="../embeddings/oleObject19.bin"/><Relationship Id="rId6" Type="http://schemas.openxmlformats.org/officeDocument/2006/relationships/image" Target="../media/image78.wmf"/><Relationship Id="rId7" Type="http://schemas.openxmlformats.org/officeDocument/2006/relationships/oleObject" Target="../embeddings/oleObject20.bin"/><Relationship Id="rId8" Type="http://schemas.openxmlformats.org/officeDocument/2006/relationships/image" Target="../media/image79.wmf"/><Relationship Id="rId1" Type="http://schemas.openxmlformats.org/officeDocument/2006/relationships/vmlDrawing" Target="../drawings/vmlDrawing7.vml"/><Relationship Id="rId2"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81.jpeg"/><Relationship Id="rId4" Type="http://schemas.openxmlformats.org/officeDocument/2006/relationships/image" Target="../media/image82.jpeg"/><Relationship Id="rId1" Type="http://schemas.openxmlformats.org/officeDocument/2006/relationships/slideLayout" Target="../slideLayouts/slideLayout29.xml"/><Relationship Id="rId2"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wmf"/><Relationship Id="rId6" Type="http://schemas.openxmlformats.org/officeDocument/2006/relationships/oleObject" Target="../embeddings/oleObject2.bin"/><Relationship Id="rId7"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21.bin"/><Relationship Id="rId5" Type="http://schemas.openxmlformats.org/officeDocument/2006/relationships/image" Target="../media/image83.png"/><Relationship Id="rId6" Type="http://schemas.openxmlformats.org/officeDocument/2006/relationships/oleObject" Target="../embeddings/Microsoft_Excel_Chart1.xls"/><Relationship Id="rId7" Type="http://schemas.openxmlformats.org/officeDocument/2006/relationships/image" Target="../media/image84.png"/><Relationship Id="rId1" Type="http://schemas.openxmlformats.org/officeDocument/2006/relationships/vmlDrawing" Target="../drawings/vmlDrawing8.vml"/><Relationship Id="rId2"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22.bin"/><Relationship Id="rId5" Type="http://schemas.openxmlformats.org/officeDocument/2006/relationships/image" Target="../media/image85.wmf"/><Relationship Id="rId1" Type="http://schemas.openxmlformats.org/officeDocument/2006/relationships/vmlDrawing" Target="../drawings/vmlDrawing9.vml"/><Relationship Id="rId2"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23.bin"/><Relationship Id="rId5" Type="http://schemas.openxmlformats.org/officeDocument/2006/relationships/image" Target="../media/image86.wmf"/><Relationship Id="rId1" Type="http://schemas.openxmlformats.org/officeDocument/2006/relationships/vmlDrawing" Target="../drawings/vmlDrawing10.vml"/><Relationship Id="rId2"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24.bin"/><Relationship Id="rId5" Type="http://schemas.openxmlformats.org/officeDocument/2006/relationships/image" Target="../media/image87.wmf"/><Relationship Id="rId6" Type="http://schemas.openxmlformats.org/officeDocument/2006/relationships/oleObject" Target="../embeddings/oleObject25.bin"/><Relationship Id="rId7" Type="http://schemas.openxmlformats.org/officeDocument/2006/relationships/image" Target="../media/image88.wmf"/><Relationship Id="rId1" Type="http://schemas.openxmlformats.org/officeDocument/2006/relationships/vmlDrawing" Target="../drawings/vmlDrawing11.vml"/><Relationship Id="rId2"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26.bin"/><Relationship Id="rId5" Type="http://schemas.openxmlformats.org/officeDocument/2006/relationships/image" Target="../media/image87.wmf"/><Relationship Id="rId6" Type="http://schemas.openxmlformats.org/officeDocument/2006/relationships/oleObject" Target="../embeddings/oleObject27.bin"/><Relationship Id="rId7" Type="http://schemas.openxmlformats.org/officeDocument/2006/relationships/image" Target="../media/image88.wmf"/><Relationship Id="rId1" Type="http://schemas.openxmlformats.org/officeDocument/2006/relationships/vmlDrawing" Target="../drawings/vmlDrawing12.vml"/><Relationship Id="rId2"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28.bin"/><Relationship Id="rId5" Type="http://schemas.openxmlformats.org/officeDocument/2006/relationships/image" Target="../media/image89.wmf"/><Relationship Id="rId6" Type="http://schemas.openxmlformats.org/officeDocument/2006/relationships/oleObject" Target="../embeddings/oleObject29.bin"/><Relationship Id="rId7" Type="http://schemas.openxmlformats.org/officeDocument/2006/relationships/image" Target="../media/image90.wmf"/><Relationship Id="rId1" Type="http://schemas.openxmlformats.org/officeDocument/2006/relationships/vmlDrawing" Target="../drawings/vmlDrawing13.vml"/><Relationship Id="rId2"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oleObject30.bin"/><Relationship Id="rId5" Type="http://schemas.openxmlformats.org/officeDocument/2006/relationships/image" Target="../media/image89.wmf"/><Relationship Id="rId6" Type="http://schemas.openxmlformats.org/officeDocument/2006/relationships/oleObject" Target="../embeddings/oleObject31.bin"/><Relationship Id="rId7" Type="http://schemas.openxmlformats.org/officeDocument/2006/relationships/image" Target="../media/image90.wmf"/><Relationship Id="rId1" Type="http://schemas.openxmlformats.org/officeDocument/2006/relationships/vmlDrawing" Target="../drawings/vmlDrawing14.vml"/><Relationship Id="rId2"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882349F6-BAA2-A143-9C82-84FF9C9E6874}" type="slidenum">
              <a:rPr lang="en-US" altLang="en-US" sz="1400">
                <a:latin typeface="Times New Roman" charset="0"/>
              </a:rPr>
              <a:pPr>
                <a:spcBef>
                  <a:spcPct val="0"/>
                </a:spcBef>
                <a:buClrTx/>
                <a:buSzTx/>
                <a:buFontTx/>
                <a:buNone/>
              </a:pPr>
              <a:t>1</a:t>
            </a:fld>
            <a:endParaRPr lang="en-US" altLang="en-US" sz="1400">
              <a:latin typeface="Times New Roman" charset="0"/>
            </a:endParaRPr>
          </a:p>
        </p:txBody>
      </p:sp>
      <p:sp>
        <p:nvSpPr>
          <p:cNvPr id="41986" name="Rectangle 4"/>
          <p:cNvSpPr>
            <a:spLocks noGrp="1" noChangeArrowheads="1"/>
          </p:cNvSpPr>
          <p:nvPr>
            <p:ph type="ctrTitle"/>
          </p:nvPr>
        </p:nvSpPr>
        <p:spPr>
          <a:xfrm>
            <a:off x="685800" y="1416050"/>
            <a:ext cx="7772400" cy="2054225"/>
          </a:xfrm>
        </p:spPr>
        <p:txBody>
          <a:bodyPr/>
          <a:lstStyle/>
          <a:p>
            <a:pPr algn="ctr"/>
            <a:r>
              <a:rPr lang="en-US" altLang="en-US">
                <a:ea typeface="ＭＳ Ｐゴシック" charset="-128"/>
              </a:rPr>
              <a:t>Course Summary;</a:t>
            </a:r>
            <a:br>
              <a:rPr lang="en-US" altLang="en-US">
                <a:ea typeface="ＭＳ Ｐゴシック" charset="-128"/>
              </a:rPr>
            </a:br>
            <a:r>
              <a:rPr lang="en-US" altLang="en-US">
                <a:ea typeface="ＭＳ Ｐゴシック" charset="-128"/>
              </a:rPr>
              <a:t>Alternative Designs</a:t>
            </a:r>
            <a:endParaRPr lang="en-US" altLang="en-US" sz="2800">
              <a:ea typeface="ＭＳ Ｐゴシック" charset="-128"/>
            </a:endParaRPr>
          </a:p>
        </p:txBody>
      </p:sp>
      <p:sp>
        <p:nvSpPr>
          <p:cNvPr id="41987" name="Text Box 6"/>
          <p:cNvSpPr txBox="1">
            <a:spLocks noChangeArrowheads="1"/>
          </p:cNvSpPr>
          <p:nvPr/>
        </p:nvSpPr>
        <p:spPr bwMode="auto">
          <a:xfrm>
            <a:off x="1096963" y="3686175"/>
            <a:ext cx="66214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defTabSz="912813">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defTabSz="912813">
              <a:spcBef>
                <a:spcPct val="20000"/>
              </a:spcBef>
              <a:buChar char="•"/>
              <a:defRPr sz="2000">
                <a:solidFill>
                  <a:schemeClr val="tx1"/>
                </a:solidFill>
                <a:latin typeface="Comic Sans MS" charset="0"/>
                <a:ea typeface="ＭＳ Ｐゴシック" charset="-128"/>
              </a:defRPr>
            </a:lvl3pPr>
            <a:lvl4pPr marL="1600200" indent="-228600" defTabSz="912813">
              <a:spcBef>
                <a:spcPct val="20000"/>
              </a:spcBef>
              <a:buChar char="–"/>
              <a:defRPr sz="2000">
                <a:solidFill>
                  <a:schemeClr val="tx1"/>
                </a:solidFill>
                <a:latin typeface="Times New Roman" charset="0"/>
                <a:ea typeface="ＭＳ Ｐゴシック" charset="-128"/>
              </a:defRPr>
            </a:lvl4pPr>
            <a:lvl5pPr marL="2057400" indent="-228600" defTabSz="912813">
              <a:spcBef>
                <a:spcPct val="20000"/>
              </a:spcBef>
              <a:buChar char="»"/>
              <a:defRPr sz="2000">
                <a:solidFill>
                  <a:schemeClr val="tx1"/>
                </a:solidFill>
                <a:latin typeface="Times New Roman" charset="0"/>
                <a:ea typeface="ＭＳ Ｐゴシック" charset="-128"/>
              </a:defRPr>
            </a:lvl5pPr>
            <a:lvl6pPr marL="2514600" indent="-228600" defTabSz="912813"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defTabSz="912813"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defTabSz="912813"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defTabSz="912813"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 typeface="ZapfDingbats" charset="0"/>
              <a:buNone/>
            </a:pPr>
            <a:r>
              <a:rPr lang="en-US" altLang="en-US">
                <a:solidFill>
                  <a:srgbClr val="000000"/>
                </a:solidFill>
              </a:rPr>
              <a:t>Y. Richard Yang</a:t>
            </a:r>
          </a:p>
          <a:p>
            <a:pPr algn="ctr" eaLnBrk="1" hangingPunct="1">
              <a:spcBef>
                <a:spcPct val="0"/>
              </a:spcBef>
              <a:buClrTx/>
              <a:buSzTx/>
              <a:buFont typeface="ZapfDingbats" charset="0"/>
              <a:buNone/>
            </a:pPr>
            <a:endParaRPr lang="en-US" altLang="en-US">
              <a:solidFill>
                <a:srgbClr val="000000"/>
              </a:solidFill>
            </a:endParaRPr>
          </a:p>
          <a:p>
            <a:pPr algn="ctr" eaLnBrk="1" hangingPunct="1">
              <a:spcBef>
                <a:spcPct val="0"/>
              </a:spcBef>
              <a:buClrTx/>
              <a:buSzTx/>
              <a:buFont typeface="ZapfDingbats" charset="0"/>
              <a:buNone/>
            </a:pPr>
            <a:r>
              <a:rPr lang="en-US" altLang="en-US">
                <a:solidFill>
                  <a:srgbClr val="000000"/>
                </a:solidFill>
              </a:rPr>
              <a:t>http://zoo.cs.yale.edu/classes/cs433/</a:t>
            </a:r>
          </a:p>
          <a:p>
            <a:pPr algn="ctr" eaLnBrk="1" hangingPunct="1">
              <a:spcBef>
                <a:spcPct val="0"/>
              </a:spcBef>
              <a:buClrTx/>
              <a:buSzTx/>
              <a:buFont typeface="ZapfDingbats" charset="0"/>
              <a:buNone/>
            </a:pPr>
            <a:endParaRPr lang="en-US" altLang="en-US">
              <a:solidFill>
                <a:srgbClr val="000000"/>
              </a:solidFill>
            </a:endParaRPr>
          </a:p>
          <a:p>
            <a:pPr algn="ctr" eaLnBrk="1" hangingPunct="1">
              <a:spcBef>
                <a:spcPct val="0"/>
              </a:spcBef>
              <a:buClrTx/>
              <a:buSzTx/>
              <a:buFont typeface="ZapfDingbats" charset="0"/>
              <a:buNone/>
            </a:pPr>
            <a:r>
              <a:rPr lang="en-US" altLang="en-US">
                <a:solidFill>
                  <a:srgbClr val="000000"/>
                </a:solidFill>
              </a:rPr>
              <a:t>12/</a:t>
            </a:r>
            <a:r>
              <a:rPr lang="en-US" altLang="en-US">
                <a:solidFill>
                  <a:srgbClr val="000000"/>
                </a:solidFill>
                <a:ea typeface="宋体" charset="-122"/>
              </a:rPr>
              <a:t>7/2017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p:cNvSpPr>
            <a:spLocks noGrp="1"/>
          </p:cNvSpPr>
          <p:nvPr>
            <p:ph type="title"/>
          </p:nvPr>
        </p:nvSpPr>
        <p:spPr/>
        <p:txBody>
          <a:bodyPr/>
          <a:lstStyle/>
          <a:p>
            <a:r>
              <a:rPr lang="en-US" altLang="en-US">
                <a:ea typeface="ＭＳ Ｐゴシック" charset="-128"/>
              </a:rPr>
              <a:t>Private IP</a:t>
            </a:r>
          </a:p>
        </p:txBody>
      </p:sp>
      <p:pic>
        <p:nvPicPr>
          <p:cNvPr id="240642" name="Content Placeholder 4" descr="Screen Shot 2012-04-17 at 12.11.11 AM.pdf"/>
          <p:cNvPicPr>
            <a:picLocks noGrp="1" noChangeAspect="1"/>
          </p:cNvPicPr>
          <p:nvPr>
            <p:ph idx="1"/>
          </p:nvPr>
        </p:nvPicPr>
        <p:blipFill>
          <a:blip r:embed="rId2">
            <a:extLst>
              <a:ext uri="{28A0092B-C50C-407E-A947-70E740481C1C}">
                <a14:useLocalDpi xmlns:a14="http://schemas.microsoft.com/office/drawing/2010/main" val="0"/>
              </a:ext>
            </a:extLst>
          </a:blip>
          <a:srcRect t="-93994" b="-93994"/>
          <a:stretch>
            <a:fillRect/>
          </a:stretch>
        </p:blipFill>
        <p:spPr/>
      </p:pic>
      <p:sp>
        <p:nvSpPr>
          <p:cNvPr id="24064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49F6501-061F-6141-A212-C14570C55B94}" type="slidenum">
              <a:rPr lang="en-US" altLang="en-US" sz="1400">
                <a:solidFill>
                  <a:srgbClr val="000000"/>
                </a:solidFill>
                <a:latin typeface="Times New Roman" charset="0"/>
              </a:rPr>
              <a:pPr>
                <a:spcBef>
                  <a:spcPct val="0"/>
                </a:spcBef>
                <a:buClrTx/>
                <a:buSzTx/>
                <a:buFontTx/>
                <a:buNone/>
              </a:pPr>
              <a:t>10</a:t>
            </a:fld>
            <a:endParaRPr lang="en-US" altLang="en-US" sz="1400">
              <a:solidFill>
                <a:srgbClr val="000000"/>
              </a:solidFill>
              <a:latin typeface="Times New Roman" charset="0"/>
            </a:endParaRPr>
          </a:p>
        </p:txBody>
      </p:sp>
    </p:spTree>
    <p:extLst>
      <p:ext uri="{BB962C8B-B14F-4D97-AF65-F5344CB8AC3E}">
        <p14:creationId xmlns:p14="http://schemas.microsoft.com/office/powerpoint/2010/main" val="5603190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p:txBody>
          <a:bodyPr/>
          <a:lstStyle/>
          <a:p>
            <a:r>
              <a:rPr lang="en-US" altLang="en-US">
                <a:ea typeface="ＭＳ Ｐゴシック" charset="-128"/>
              </a:rPr>
              <a:t>MLU: Dual</a:t>
            </a:r>
          </a:p>
        </p:txBody>
      </p:sp>
      <p:sp>
        <p:nvSpPr>
          <p:cNvPr id="120834" name="Content Placeholder 2"/>
          <p:cNvSpPr>
            <a:spLocks noGrp="1"/>
          </p:cNvSpPr>
          <p:nvPr>
            <p:ph idx="1"/>
          </p:nvPr>
        </p:nvSpPr>
        <p:spPr/>
        <p:txBody>
          <a:bodyPr/>
          <a:lstStyle/>
          <a:p>
            <a:r>
              <a:rPr lang="en-US" altLang="en-US">
                <a:ea typeface="ＭＳ Ｐゴシック" charset="-128"/>
              </a:rPr>
              <a:t>With dual variable p</a:t>
            </a:r>
            <a:r>
              <a:rPr lang="en-US" altLang="en-US" baseline="-25000">
                <a:ea typeface="ＭＳ Ｐゴシック" charset="-128"/>
              </a:rPr>
              <a:t>e</a:t>
            </a:r>
            <a:r>
              <a:rPr lang="en-US" altLang="en-US">
                <a:ea typeface="ＭＳ Ｐゴシック" charset="-128"/>
              </a:rPr>
              <a:t> (≥ 0) for the inequality of each link e</a:t>
            </a: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r>
              <a:rPr lang="en-US" altLang="en-US">
                <a:ea typeface="ＭＳ Ｐゴシック" charset="-128"/>
              </a:rPr>
              <a:t>To make the dual finite, need</a:t>
            </a:r>
          </a:p>
        </p:txBody>
      </p:sp>
      <p:graphicFrame>
        <p:nvGraphicFramePr>
          <p:cNvPr id="120835" name="Object 2"/>
          <p:cNvGraphicFramePr>
            <a:graphicFrameLocks noChangeAspect="1"/>
          </p:cNvGraphicFramePr>
          <p:nvPr/>
        </p:nvGraphicFramePr>
        <p:xfrm>
          <a:off x="609600" y="2971800"/>
          <a:ext cx="8197850" cy="1039813"/>
        </p:xfrm>
        <a:graphic>
          <a:graphicData uri="http://schemas.openxmlformats.org/presentationml/2006/ole">
            <mc:AlternateContent xmlns:mc="http://schemas.openxmlformats.org/markup-compatibility/2006">
              <mc:Choice xmlns:v="urn:schemas-microsoft-com:vml" Requires="v">
                <p:oleObj spid="_x0000_s120841" name="Equation" r:id="rId4" imgW="2705100" imgH="342900" progId="Equation.3">
                  <p:embed/>
                </p:oleObj>
              </mc:Choice>
              <mc:Fallback>
                <p:oleObj name="Equation" r:id="rId4" imgW="2705100" imgH="3429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971800"/>
                        <a:ext cx="8197850" cy="1039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rgbClr val="000000">
                                  <a:alpha val="74997"/>
                                </a:srgbClr>
                              </a:outerShdw>
                            </a:effectLst>
                          </a14:hiddenEffects>
                        </a:ext>
                      </a:extLst>
                    </p:spPr>
                  </p:pic>
                </p:oleObj>
              </mc:Fallback>
            </mc:AlternateContent>
          </a:graphicData>
        </a:graphic>
      </p:graphicFrame>
      <p:graphicFrame>
        <p:nvGraphicFramePr>
          <p:cNvPr id="120836" name="Object 3"/>
          <p:cNvGraphicFramePr>
            <a:graphicFrameLocks noChangeAspect="1"/>
          </p:cNvGraphicFramePr>
          <p:nvPr/>
        </p:nvGraphicFramePr>
        <p:xfrm>
          <a:off x="3200400" y="4876800"/>
          <a:ext cx="2116138" cy="1039813"/>
        </p:xfrm>
        <a:graphic>
          <a:graphicData uri="http://schemas.openxmlformats.org/presentationml/2006/ole">
            <mc:AlternateContent xmlns:mc="http://schemas.openxmlformats.org/markup-compatibility/2006">
              <mc:Choice xmlns:v="urn:schemas-microsoft-com:vml" Requires="v">
                <p:oleObj spid="_x0000_s120842" name="Equation" r:id="rId6" imgW="698197" imgH="342751" progId="Equation.3">
                  <p:embed/>
                </p:oleObj>
              </mc:Choice>
              <mc:Fallback>
                <p:oleObj name="Equation" r:id="rId6" imgW="698197" imgH="342751"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876800"/>
                        <a:ext cx="2116138" cy="1039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r>
              <a:rPr lang="en-US" altLang="en-US">
                <a:ea typeface="ＭＳ Ｐゴシック" charset="-128"/>
              </a:rPr>
              <a:t>MLU: Dual</a:t>
            </a:r>
          </a:p>
        </p:txBody>
      </p:sp>
      <p:sp>
        <p:nvSpPr>
          <p:cNvPr id="122882" name="Content Placeholder 2"/>
          <p:cNvSpPr>
            <a:spLocks noGrp="1"/>
          </p:cNvSpPr>
          <p:nvPr>
            <p:ph idx="1"/>
          </p:nvPr>
        </p:nvSpPr>
        <p:spPr>
          <a:xfrm>
            <a:off x="533400" y="1371600"/>
            <a:ext cx="8229600" cy="4530725"/>
          </a:xfrm>
        </p:spPr>
        <p:txBody>
          <a:bodyPr/>
          <a:lstStyle/>
          <a:p>
            <a:r>
              <a:rPr lang="en-US" altLang="en-US">
                <a:ea typeface="ＭＳ Ｐゴシック" charset="-128"/>
              </a:rPr>
              <a:t>Then the dual is</a:t>
            </a: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pPr>
              <a:buFont typeface="Wingdings" charset="2"/>
              <a:buNone/>
            </a:pPr>
            <a:r>
              <a:rPr lang="en-US" altLang="en-US">
                <a:ea typeface="ＭＳ Ｐゴシック" charset="-128"/>
              </a:rPr>
              <a:t>where p</a:t>
            </a:r>
            <a:r>
              <a:rPr lang="en-US" altLang="en-US" baseline="-25000">
                <a:ea typeface="ＭＳ Ｐゴシック" charset="-128"/>
              </a:rPr>
              <a:t>ij</a:t>
            </a:r>
            <a:r>
              <a:rPr lang="en-US" altLang="en-US">
                <a:ea typeface="ＭＳ Ｐゴシック" charset="-128"/>
              </a:rPr>
              <a:t> is the sum of p</a:t>
            </a:r>
            <a:r>
              <a:rPr lang="en-US" altLang="en-US" baseline="-25000">
                <a:ea typeface="ＭＳ Ｐゴシック" charset="-128"/>
              </a:rPr>
              <a:t>e</a:t>
            </a:r>
            <a:r>
              <a:rPr lang="en-US" altLang="en-US">
                <a:ea typeface="ＭＳ Ｐゴシック" charset="-128"/>
              </a:rPr>
              <a:t> along the path from node i to node j</a:t>
            </a:r>
          </a:p>
        </p:txBody>
      </p:sp>
      <p:graphicFrame>
        <p:nvGraphicFramePr>
          <p:cNvPr id="122883" name="Object 4"/>
          <p:cNvGraphicFramePr>
            <a:graphicFrameLocks noChangeAspect="1"/>
          </p:cNvGraphicFramePr>
          <p:nvPr/>
        </p:nvGraphicFramePr>
        <p:xfrm>
          <a:off x="1752600" y="1828800"/>
          <a:ext cx="5715000" cy="963613"/>
        </p:xfrm>
        <a:graphic>
          <a:graphicData uri="http://schemas.openxmlformats.org/presentationml/2006/ole">
            <mc:AlternateContent xmlns:mc="http://schemas.openxmlformats.org/markup-compatibility/2006">
              <mc:Choice xmlns:v="urn:schemas-microsoft-com:vml" Requires="v">
                <p:oleObj spid="_x0000_s122890" name="Equation" r:id="rId4" imgW="2032000" imgH="342900" progId="Equation.3">
                  <p:embed/>
                </p:oleObj>
              </mc:Choice>
              <mc:Fallback>
                <p:oleObj name="Equation" r:id="rId4" imgW="2032000" imgH="3429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828800"/>
                        <a:ext cx="571500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007A5C">
                                  <a:alpha val="74997"/>
                                </a:srgbClr>
                              </a:outerShdw>
                            </a:effectLst>
                          </a14:hiddenEffects>
                        </a:ext>
                      </a:extLst>
                    </p:spPr>
                  </p:pic>
                </p:oleObj>
              </mc:Fallback>
            </mc:AlternateContent>
          </a:graphicData>
        </a:graphic>
      </p:graphicFrame>
      <p:graphicFrame>
        <p:nvGraphicFramePr>
          <p:cNvPr id="122884" name="Object 7"/>
          <p:cNvGraphicFramePr>
            <a:graphicFrameLocks noChangeAspect="1"/>
          </p:cNvGraphicFramePr>
          <p:nvPr/>
        </p:nvGraphicFramePr>
        <p:xfrm>
          <a:off x="3200400" y="3467100"/>
          <a:ext cx="4664075" cy="1028700"/>
        </p:xfrm>
        <a:graphic>
          <a:graphicData uri="http://schemas.openxmlformats.org/presentationml/2006/ole">
            <mc:AlternateContent xmlns:mc="http://schemas.openxmlformats.org/markup-compatibility/2006">
              <mc:Choice xmlns:v="urn:schemas-microsoft-com:vml" Requires="v">
                <p:oleObj spid="_x0000_s122891" name="Equation" r:id="rId6" imgW="1612900" imgH="355600" progId="Equation.3">
                  <p:embed/>
                </p:oleObj>
              </mc:Choice>
              <mc:Fallback>
                <p:oleObj name="Equation" r:id="rId6" imgW="1612900" imgH="355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467100"/>
                        <a:ext cx="4664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007A5C">
                                  <a:alpha val="74997"/>
                                </a:srgbClr>
                              </a:outerShdw>
                            </a:effectLst>
                          </a14:hiddenEffects>
                        </a:ext>
                      </a:extLst>
                    </p:spPr>
                  </p:pic>
                </p:oleObj>
              </mc:Fallback>
            </mc:AlternateContent>
          </a:graphicData>
        </a:graphic>
      </p:graphicFrame>
      <p:sp>
        <p:nvSpPr>
          <p:cNvPr id="8" name="Oval 29"/>
          <p:cNvSpPr>
            <a:spLocks noChangeArrowheads="1"/>
          </p:cNvSpPr>
          <p:nvPr/>
        </p:nvSpPr>
        <p:spPr bwMode="auto">
          <a:xfrm>
            <a:off x="5791200" y="3276600"/>
            <a:ext cx="2209800" cy="1219200"/>
          </a:xfrm>
          <a:prstGeom prst="ellipse">
            <a:avLst/>
          </a:prstGeom>
          <a:noFill/>
          <a:ln w="762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r>
              <a:rPr lang="en-US" altLang="en-US">
                <a:ea typeface="ＭＳ Ｐゴシック" charset="-128"/>
              </a:rPr>
              <a:t>Net/App Interactions</a:t>
            </a:r>
          </a:p>
        </p:txBody>
      </p:sp>
      <p:sp>
        <p:nvSpPr>
          <p:cNvPr id="124930" name="Rectangle 3"/>
          <p:cNvSpPr>
            <a:spLocks noGrp="1" noChangeArrowheads="1"/>
          </p:cNvSpPr>
          <p:nvPr>
            <p:ph type="body" idx="1"/>
          </p:nvPr>
        </p:nvSpPr>
        <p:spPr>
          <a:xfrm>
            <a:off x="304800" y="1447800"/>
            <a:ext cx="8610600" cy="3352800"/>
          </a:xfrm>
        </p:spPr>
        <p:txBody>
          <a:bodyPr/>
          <a:lstStyle/>
          <a:p>
            <a:r>
              <a:rPr lang="en-US" altLang="en-US">
                <a:ea typeface="ＭＳ Ｐゴシック" charset="-128"/>
              </a:rPr>
              <a:t>The interface between applications and providers is the dual variables {p</a:t>
            </a:r>
            <a:r>
              <a:rPr lang="en-US" altLang="en-US" baseline="-25000">
                <a:ea typeface="ＭＳ Ｐゴシック" charset="-128"/>
              </a:rPr>
              <a:t>ij</a:t>
            </a:r>
            <a:r>
              <a:rPr lang="en-US" altLang="en-US">
                <a:ea typeface="ＭＳ Ｐゴシック" charset="-128"/>
              </a:rPr>
              <a:t>}</a:t>
            </a:r>
          </a:p>
        </p:txBody>
      </p:sp>
      <p:sp>
        <p:nvSpPr>
          <p:cNvPr id="124931" name="Oval 6"/>
          <p:cNvSpPr>
            <a:spLocks noChangeArrowheads="1"/>
          </p:cNvSpPr>
          <p:nvPr/>
        </p:nvSpPr>
        <p:spPr bwMode="auto">
          <a:xfrm>
            <a:off x="3141663" y="3124200"/>
            <a:ext cx="3206750" cy="1393825"/>
          </a:xfrm>
          <a:prstGeom prst="ellipse">
            <a:avLst/>
          </a:prstGeom>
          <a:solidFill>
            <a:srgbClr val="CCFFCC"/>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solidFill>
                <a:srgbClr val="000000"/>
              </a:solidFill>
              <a:ea typeface="宋体" charset="-122"/>
            </a:endParaRPr>
          </a:p>
        </p:txBody>
      </p:sp>
      <p:sp>
        <p:nvSpPr>
          <p:cNvPr id="124932" name="Rectangle 10"/>
          <p:cNvSpPr>
            <a:spLocks noChangeArrowheads="1"/>
          </p:cNvSpPr>
          <p:nvPr/>
        </p:nvSpPr>
        <p:spPr bwMode="auto">
          <a:xfrm>
            <a:off x="6545263" y="4013200"/>
            <a:ext cx="2249487" cy="26035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solidFill>
                <a:srgbClr val="000000"/>
              </a:solidFill>
              <a:ea typeface="宋体" charset="-122"/>
            </a:endParaRPr>
          </a:p>
        </p:txBody>
      </p:sp>
      <p:sp>
        <p:nvSpPr>
          <p:cNvPr id="124933" name="Line 11"/>
          <p:cNvSpPr>
            <a:spLocks noChangeShapeType="1"/>
          </p:cNvSpPr>
          <p:nvPr/>
        </p:nvSpPr>
        <p:spPr bwMode="auto">
          <a:xfrm>
            <a:off x="6280150" y="3765550"/>
            <a:ext cx="269875" cy="358775"/>
          </a:xfrm>
          <a:prstGeom prst="line">
            <a:avLst/>
          </a:prstGeom>
          <a:noFill/>
          <a:ln w="38100">
            <a:solidFill>
              <a:srgbClr val="FF0000"/>
            </a:solidFill>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4934" name="Rectangle 12"/>
          <p:cNvSpPr>
            <a:spLocks noChangeArrowheads="1"/>
          </p:cNvSpPr>
          <p:nvPr/>
        </p:nvSpPr>
        <p:spPr bwMode="auto">
          <a:xfrm>
            <a:off x="609600" y="4148138"/>
            <a:ext cx="2249488" cy="26035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solidFill>
                <a:srgbClr val="000000"/>
              </a:solidFill>
              <a:ea typeface="宋体" charset="-122"/>
            </a:endParaRPr>
          </a:p>
        </p:txBody>
      </p:sp>
      <p:sp>
        <p:nvSpPr>
          <p:cNvPr id="124935" name="Line 13"/>
          <p:cNvSpPr>
            <a:spLocks noChangeShapeType="1"/>
          </p:cNvSpPr>
          <p:nvPr/>
        </p:nvSpPr>
        <p:spPr bwMode="auto">
          <a:xfrm flipV="1">
            <a:off x="2859088" y="4133850"/>
            <a:ext cx="434975" cy="144463"/>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6" name="Text Box 14"/>
          <p:cNvSpPr txBox="1">
            <a:spLocks noChangeArrowheads="1"/>
          </p:cNvSpPr>
          <p:nvPr/>
        </p:nvSpPr>
        <p:spPr bwMode="auto">
          <a:xfrm>
            <a:off x="4114800" y="35369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endParaRPr kumimoji="1" lang="en-US" altLang="en-US" sz="1800" i="1">
              <a:solidFill>
                <a:srgbClr val="000000"/>
              </a:solidFill>
              <a:latin typeface="Arial" charset="0"/>
              <a:ea typeface="宋体" charset="-122"/>
            </a:endParaRPr>
          </a:p>
        </p:txBody>
      </p:sp>
      <p:sp>
        <p:nvSpPr>
          <p:cNvPr id="124937" name="Text Box 15"/>
          <p:cNvSpPr txBox="1">
            <a:spLocks noChangeArrowheads="1"/>
          </p:cNvSpPr>
          <p:nvPr/>
        </p:nvSpPr>
        <p:spPr bwMode="auto">
          <a:xfrm>
            <a:off x="1158875" y="4089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endParaRPr kumimoji="1" lang="en-US" altLang="en-US" sz="1800">
              <a:solidFill>
                <a:srgbClr val="000000"/>
              </a:solidFill>
              <a:latin typeface="Tahoma" charset="0"/>
              <a:ea typeface="宋体" charset="-122"/>
            </a:endParaRPr>
          </a:p>
        </p:txBody>
      </p:sp>
      <p:sp>
        <p:nvSpPr>
          <p:cNvPr id="424971" name="Text Box 16"/>
          <p:cNvSpPr txBox="1">
            <a:spLocks noChangeArrowheads="1"/>
          </p:cNvSpPr>
          <p:nvPr/>
        </p:nvSpPr>
        <p:spPr bwMode="auto">
          <a:xfrm>
            <a:off x="1247775" y="4467225"/>
            <a:ext cx="81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r>
              <a:rPr kumimoji="1" lang="en-US" altLang="en-US" sz="3200" i="1">
                <a:solidFill>
                  <a:srgbClr val="000000"/>
                </a:solidFill>
                <a:latin typeface="Arial" charset="0"/>
                <a:ea typeface="宋体" charset="-122"/>
              </a:rPr>
              <a:t>t</a:t>
            </a:r>
            <a:r>
              <a:rPr kumimoji="1" lang="en-US" altLang="zh-CN" sz="3200" i="1" baseline="30000">
                <a:solidFill>
                  <a:srgbClr val="000000"/>
                </a:solidFill>
                <a:latin typeface="Arial" charset="0"/>
                <a:ea typeface="宋体" charset="-122"/>
              </a:rPr>
              <a:t>k</a:t>
            </a:r>
            <a:r>
              <a:rPr kumimoji="1" lang="en-US" altLang="en-US" sz="3200" i="1">
                <a:solidFill>
                  <a:srgbClr val="000000"/>
                </a:solidFill>
                <a:latin typeface="Arial" charset="0"/>
                <a:ea typeface="宋体" charset="-122"/>
              </a:rPr>
              <a:t>(t)</a:t>
            </a:r>
          </a:p>
        </p:txBody>
      </p:sp>
      <p:sp>
        <p:nvSpPr>
          <p:cNvPr id="424972" name="Text Box 17"/>
          <p:cNvSpPr txBox="1">
            <a:spLocks noChangeArrowheads="1"/>
          </p:cNvSpPr>
          <p:nvPr/>
        </p:nvSpPr>
        <p:spPr bwMode="auto">
          <a:xfrm>
            <a:off x="3994150" y="3460750"/>
            <a:ext cx="695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r>
              <a:rPr kumimoji="1" lang="en-US" altLang="en-US" sz="1800" i="1">
                <a:solidFill>
                  <a:srgbClr val="000000"/>
                </a:solidFill>
                <a:latin typeface="Arial" charset="0"/>
                <a:ea typeface="宋体" charset="-122"/>
              </a:rPr>
              <a:t>p</a:t>
            </a:r>
            <a:r>
              <a:rPr kumimoji="1" lang="en-US" altLang="en-US" sz="1800" i="1" baseline="-25000">
                <a:solidFill>
                  <a:srgbClr val="000000"/>
                </a:solidFill>
                <a:latin typeface="Arial" charset="0"/>
                <a:ea typeface="宋体" charset="-122"/>
              </a:rPr>
              <a:t>e1</a:t>
            </a:r>
            <a:r>
              <a:rPr kumimoji="1" lang="en-US" altLang="en-US" sz="1800" i="1">
                <a:solidFill>
                  <a:srgbClr val="000000"/>
                </a:solidFill>
                <a:latin typeface="Arial" charset="0"/>
                <a:ea typeface="宋体" charset="-122"/>
              </a:rPr>
              <a:t>(t)</a:t>
            </a:r>
          </a:p>
        </p:txBody>
      </p:sp>
      <p:sp>
        <p:nvSpPr>
          <p:cNvPr id="124940" name="Oval 19"/>
          <p:cNvSpPr>
            <a:spLocks noChangeArrowheads="1"/>
          </p:cNvSpPr>
          <p:nvPr/>
        </p:nvSpPr>
        <p:spPr bwMode="auto">
          <a:xfrm>
            <a:off x="3765550" y="3765550"/>
            <a:ext cx="190500" cy="266700"/>
          </a:xfrm>
          <a:prstGeom prst="ellipse">
            <a:avLst/>
          </a:prstGeom>
          <a:solidFill>
            <a:srgbClr val="33CC33"/>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Char char="•"/>
            </a:pPr>
            <a:endParaRPr kumimoji="1" lang="en-US" altLang="en-US" sz="1800" b="1">
              <a:solidFill>
                <a:srgbClr val="000000"/>
              </a:solidFill>
              <a:latin typeface="Tahoma" charset="0"/>
              <a:ea typeface="宋体" charset="-122"/>
            </a:endParaRPr>
          </a:p>
        </p:txBody>
      </p:sp>
      <p:sp>
        <p:nvSpPr>
          <p:cNvPr id="124941" name="Line 23"/>
          <p:cNvSpPr>
            <a:spLocks noChangeShapeType="1"/>
          </p:cNvSpPr>
          <p:nvPr/>
        </p:nvSpPr>
        <p:spPr bwMode="auto">
          <a:xfrm flipH="1">
            <a:off x="-277813" y="6248400"/>
            <a:ext cx="1588" cy="0"/>
          </a:xfrm>
          <a:prstGeom prst="line">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24942" name="Oval 19"/>
          <p:cNvSpPr>
            <a:spLocks noChangeArrowheads="1"/>
          </p:cNvSpPr>
          <p:nvPr/>
        </p:nvSpPr>
        <p:spPr bwMode="auto">
          <a:xfrm>
            <a:off x="4679950" y="3689350"/>
            <a:ext cx="190500" cy="266700"/>
          </a:xfrm>
          <a:prstGeom prst="ellipse">
            <a:avLst/>
          </a:prstGeom>
          <a:solidFill>
            <a:srgbClr val="33CC33"/>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Char char="•"/>
            </a:pPr>
            <a:endParaRPr kumimoji="1" lang="en-US" altLang="en-US" sz="1800" b="1">
              <a:solidFill>
                <a:srgbClr val="000000"/>
              </a:solidFill>
              <a:latin typeface="Tahoma" charset="0"/>
              <a:ea typeface="宋体" charset="-122"/>
            </a:endParaRPr>
          </a:p>
        </p:txBody>
      </p:sp>
      <p:cxnSp>
        <p:nvCxnSpPr>
          <p:cNvPr id="124943" name="Straight Arrow Connector 30"/>
          <p:cNvCxnSpPr>
            <a:cxnSpLocks noChangeShapeType="1"/>
            <a:stCxn id="124935" idx="1"/>
            <a:endCxn id="124940" idx="2"/>
          </p:cNvCxnSpPr>
          <p:nvPr/>
        </p:nvCxnSpPr>
        <p:spPr bwMode="auto">
          <a:xfrm flipV="1">
            <a:off x="3294063" y="3898900"/>
            <a:ext cx="471487" cy="217488"/>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424977" name="Text Box 17"/>
          <p:cNvSpPr txBox="1">
            <a:spLocks noChangeArrowheads="1"/>
          </p:cNvSpPr>
          <p:nvPr/>
        </p:nvSpPr>
        <p:spPr bwMode="auto">
          <a:xfrm>
            <a:off x="4908550" y="3384550"/>
            <a:ext cx="695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r>
              <a:rPr kumimoji="1" lang="en-US" altLang="en-US" sz="1800" i="1">
                <a:solidFill>
                  <a:srgbClr val="000000"/>
                </a:solidFill>
                <a:latin typeface="Arial" charset="0"/>
                <a:ea typeface="宋体" charset="-122"/>
              </a:rPr>
              <a:t>p</a:t>
            </a:r>
            <a:r>
              <a:rPr kumimoji="1" lang="en-US" altLang="en-US" sz="1800" i="1" baseline="-25000">
                <a:solidFill>
                  <a:srgbClr val="000000"/>
                </a:solidFill>
                <a:latin typeface="Arial" charset="0"/>
                <a:ea typeface="宋体" charset="-122"/>
              </a:rPr>
              <a:t>e2</a:t>
            </a:r>
            <a:r>
              <a:rPr kumimoji="1" lang="en-US" altLang="en-US" sz="1800" i="1">
                <a:solidFill>
                  <a:srgbClr val="000000"/>
                </a:solidFill>
                <a:latin typeface="Arial" charset="0"/>
                <a:ea typeface="宋体" charset="-122"/>
              </a:rPr>
              <a:t>(t)</a:t>
            </a:r>
          </a:p>
        </p:txBody>
      </p:sp>
      <p:sp>
        <p:nvSpPr>
          <p:cNvPr id="124945" name="Line 22"/>
          <p:cNvSpPr>
            <a:spLocks noChangeShapeType="1"/>
          </p:cNvSpPr>
          <p:nvPr/>
        </p:nvSpPr>
        <p:spPr bwMode="auto">
          <a:xfrm>
            <a:off x="6280150" y="3841750"/>
            <a:ext cx="0" cy="1524000"/>
          </a:xfrm>
          <a:prstGeom prst="line">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24946" name="Line 23"/>
          <p:cNvSpPr>
            <a:spLocks noChangeShapeType="1"/>
          </p:cNvSpPr>
          <p:nvPr/>
        </p:nvSpPr>
        <p:spPr bwMode="auto">
          <a:xfrm flipH="1">
            <a:off x="1492250" y="5289550"/>
            <a:ext cx="4787900" cy="0"/>
          </a:xfrm>
          <a:prstGeom prst="line">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24947" name="Line 24"/>
          <p:cNvSpPr>
            <a:spLocks noChangeShapeType="1"/>
          </p:cNvSpPr>
          <p:nvPr/>
        </p:nvSpPr>
        <p:spPr bwMode="auto">
          <a:xfrm flipV="1">
            <a:off x="1492250" y="4933950"/>
            <a:ext cx="0" cy="355600"/>
          </a:xfrm>
          <a:prstGeom prst="line">
            <a:avLst/>
          </a:prstGeom>
          <a:noFill/>
          <a:ln w="38100" cap="rnd">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48" name="Line 21"/>
          <p:cNvSpPr>
            <a:spLocks noChangeShapeType="1"/>
          </p:cNvSpPr>
          <p:nvPr/>
        </p:nvSpPr>
        <p:spPr bwMode="auto">
          <a:xfrm flipV="1">
            <a:off x="3917950" y="3841750"/>
            <a:ext cx="762000" cy="7620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49" name="Line 22"/>
          <p:cNvSpPr>
            <a:spLocks noChangeShapeType="1"/>
          </p:cNvSpPr>
          <p:nvPr/>
        </p:nvSpPr>
        <p:spPr bwMode="auto">
          <a:xfrm flipV="1">
            <a:off x="4832350" y="3689350"/>
            <a:ext cx="762000" cy="15240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0" name="Oval 19"/>
          <p:cNvSpPr>
            <a:spLocks noChangeArrowheads="1"/>
          </p:cNvSpPr>
          <p:nvPr/>
        </p:nvSpPr>
        <p:spPr bwMode="auto">
          <a:xfrm>
            <a:off x="5594350" y="3536950"/>
            <a:ext cx="190500" cy="266700"/>
          </a:xfrm>
          <a:prstGeom prst="ellipse">
            <a:avLst/>
          </a:prstGeom>
          <a:solidFill>
            <a:srgbClr val="33CC33"/>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Char char="•"/>
            </a:pPr>
            <a:endParaRPr kumimoji="1" lang="en-US" altLang="en-US" sz="1800" b="1">
              <a:solidFill>
                <a:srgbClr val="000000"/>
              </a:solidFill>
              <a:latin typeface="Tahoma" charset="0"/>
              <a:ea typeface="宋体" charset="-122"/>
            </a:endParaRPr>
          </a:p>
        </p:txBody>
      </p:sp>
      <p:cxnSp>
        <p:nvCxnSpPr>
          <p:cNvPr id="124951" name="Straight Arrow Connector 30"/>
          <p:cNvCxnSpPr>
            <a:cxnSpLocks noChangeShapeType="1"/>
            <a:stCxn id="124950" idx="6"/>
            <a:endCxn id="124931" idx="6"/>
          </p:cNvCxnSpPr>
          <p:nvPr/>
        </p:nvCxnSpPr>
        <p:spPr bwMode="auto">
          <a:xfrm>
            <a:off x="5784850" y="3670300"/>
            <a:ext cx="563563" cy="150813"/>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424985" name="Line 25"/>
          <p:cNvSpPr>
            <a:spLocks noChangeShapeType="1"/>
          </p:cNvSpPr>
          <p:nvPr/>
        </p:nvSpPr>
        <p:spPr bwMode="auto">
          <a:xfrm flipV="1">
            <a:off x="3841750" y="3841750"/>
            <a:ext cx="838200" cy="762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986" name="Line 26"/>
          <p:cNvSpPr>
            <a:spLocks noChangeShapeType="1"/>
          </p:cNvSpPr>
          <p:nvPr/>
        </p:nvSpPr>
        <p:spPr bwMode="auto">
          <a:xfrm flipV="1">
            <a:off x="4679950" y="3689350"/>
            <a:ext cx="990600" cy="1524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987" name="Line 27"/>
          <p:cNvSpPr>
            <a:spLocks noChangeShapeType="1"/>
          </p:cNvSpPr>
          <p:nvPr/>
        </p:nvSpPr>
        <p:spPr bwMode="auto">
          <a:xfrm>
            <a:off x="5670550" y="3689350"/>
            <a:ext cx="609600" cy="1524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988" name="Line 28"/>
          <p:cNvSpPr>
            <a:spLocks noChangeShapeType="1"/>
          </p:cNvSpPr>
          <p:nvPr/>
        </p:nvSpPr>
        <p:spPr bwMode="auto">
          <a:xfrm flipH="1" flipV="1">
            <a:off x="6203950" y="3765550"/>
            <a:ext cx="0" cy="1447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989" name="Line 29"/>
          <p:cNvSpPr>
            <a:spLocks noChangeShapeType="1"/>
          </p:cNvSpPr>
          <p:nvPr/>
        </p:nvSpPr>
        <p:spPr bwMode="auto">
          <a:xfrm>
            <a:off x="1631950" y="5213350"/>
            <a:ext cx="4572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990" name="Line 30"/>
          <p:cNvSpPr>
            <a:spLocks noChangeShapeType="1"/>
          </p:cNvSpPr>
          <p:nvPr/>
        </p:nvSpPr>
        <p:spPr bwMode="auto">
          <a:xfrm flipV="1">
            <a:off x="1631950" y="4908550"/>
            <a:ext cx="0" cy="304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24958" name="Object 3"/>
          <p:cNvGraphicFramePr>
            <a:graphicFrameLocks noChangeAspect="1"/>
          </p:cNvGraphicFramePr>
          <p:nvPr/>
        </p:nvGraphicFramePr>
        <p:xfrm>
          <a:off x="6400800" y="4343400"/>
          <a:ext cx="2286000" cy="928688"/>
        </p:xfrm>
        <a:graphic>
          <a:graphicData uri="http://schemas.openxmlformats.org/presentationml/2006/ole">
            <mc:AlternateContent xmlns:mc="http://schemas.openxmlformats.org/markup-compatibility/2006">
              <mc:Choice xmlns:v="urn:schemas-microsoft-com:vml" Requires="v">
                <p:oleObj spid="_x0000_s124961" name="Equation" r:id="rId4" imgW="875920" imgH="355446" progId="Equation.3">
                  <p:embed/>
                </p:oleObj>
              </mc:Choice>
              <mc:Fallback>
                <p:oleObj name="Equation" r:id="rId4" imgW="875920" imgH="35544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343400"/>
                        <a:ext cx="2286000" cy="92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24972"/>
                                        </p:tgtEl>
                                        <p:attrNameLst>
                                          <p:attrName>ppt_x</p:attrName>
                                          <p:attrName>ppt_y</p:attrName>
                                        </p:attrNameLst>
                                      </p:cBhvr>
                                    </p:animMotion>
                                    <p:animRot by="1500000">
                                      <p:cBhvr>
                                        <p:cTn id="7" dur="125" fill="hold">
                                          <p:stCondLst>
                                            <p:cond delay="0"/>
                                          </p:stCondLst>
                                        </p:cTn>
                                        <p:tgtEl>
                                          <p:spTgt spid="424972"/>
                                        </p:tgtEl>
                                        <p:attrNameLst>
                                          <p:attrName>r</p:attrName>
                                        </p:attrNameLst>
                                      </p:cBhvr>
                                    </p:animRot>
                                    <p:animRot by="-1500000">
                                      <p:cBhvr>
                                        <p:cTn id="8" dur="125" fill="hold">
                                          <p:stCondLst>
                                            <p:cond delay="125"/>
                                          </p:stCondLst>
                                        </p:cTn>
                                        <p:tgtEl>
                                          <p:spTgt spid="424972"/>
                                        </p:tgtEl>
                                        <p:attrNameLst>
                                          <p:attrName>r</p:attrName>
                                        </p:attrNameLst>
                                      </p:cBhvr>
                                    </p:animRot>
                                    <p:animRot by="-1500000">
                                      <p:cBhvr>
                                        <p:cTn id="9" dur="125" fill="hold">
                                          <p:stCondLst>
                                            <p:cond delay="250"/>
                                          </p:stCondLst>
                                        </p:cTn>
                                        <p:tgtEl>
                                          <p:spTgt spid="424972"/>
                                        </p:tgtEl>
                                        <p:attrNameLst>
                                          <p:attrName>r</p:attrName>
                                        </p:attrNameLst>
                                      </p:cBhvr>
                                    </p:animRot>
                                    <p:animRot by="1500000">
                                      <p:cBhvr>
                                        <p:cTn id="10" dur="125" fill="hold">
                                          <p:stCondLst>
                                            <p:cond delay="375"/>
                                          </p:stCondLst>
                                        </p:cTn>
                                        <p:tgtEl>
                                          <p:spTgt spid="424972"/>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424977"/>
                                        </p:tgtEl>
                                        <p:attrNameLst>
                                          <p:attrName>ppt_x</p:attrName>
                                          <p:attrName>ppt_y</p:attrName>
                                        </p:attrNameLst>
                                      </p:cBhvr>
                                    </p:animMotion>
                                    <p:animRot by="1500000">
                                      <p:cBhvr>
                                        <p:cTn id="13" dur="125" fill="hold">
                                          <p:stCondLst>
                                            <p:cond delay="0"/>
                                          </p:stCondLst>
                                        </p:cTn>
                                        <p:tgtEl>
                                          <p:spTgt spid="424977"/>
                                        </p:tgtEl>
                                        <p:attrNameLst>
                                          <p:attrName>r</p:attrName>
                                        </p:attrNameLst>
                                      </p:cBhvr>
                                    </p:animRot>
                                    <p:animRot by="-1500000">
                                      <p:cBhvr>
                                        <p:cTn id="14" dur="125" fill="hold">
                                          <p:stCondLst>
                                            <p:cond delay="125"/>
                                          </p:stCondLst>
                                        </p:cTn>
                                        <p:tgtEl>
                                          <p:spTgt spid="424977"/>
                                        </p:tgtEl>
                                        <p:attrNameLst>
                                          <p:attrName>r</p:attrName>
                                        </p:attrNameLst>
                                      </p:cBhvr>
                                    </p:animRot>
                                    <p:animRot by="-1500000">
                                      <p:cBhvr>
                                        <p:cTn id="15" dur="125" fill="hold">
                                          <p:stCondLst>
                                            <p:cond delay="250"/>
                                          </p:stCondLst>
                                        </p:cTn>
                                        <p:tgtEl>
                                          <p:spTgt spid="424977"/>
                                        </p:tgtEl>
                                        <p:attrNameLst>
                                          <p:attrName>r</p:attrName>
                                        </p:attrNameLst>
                                      </p:cBhvr>
                                    </p:animRot>
                                    <p:animRot by="1500000">
                                      <p:cBhvr>
                                        <p:cTn id="16" dur="125" fill="hold">
                                          <p:stCondLst>
                                            <p:cond delay="375"/>
                                          </p:stCondLst>
                                        </p:cTn>
                                        <p:tgtEl>
                                          <p:spTgt spid="424977"/>
                                        </p:tgtEl>
                                        <p:attrNameLst>
                                          <p:attrName>r</p:attrName>
                                        </p:attrNameLst>
                                      </p:cBhvr>
                                    </p:animRo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24985"/>
                                        </p:tgtEl>
                                        <p:attrNameLst>
                                          <p:attrName>style.visibility</p:attrName>
                                        </p:attrNameLst>
                                      </p:cBhvr>
                                      <p:to>
                                        <p:strVal val="visible"/>
                                      </p:to>
                                    </p:set>
                                    <p:animEffect transition="in" filter="dissolve">
                                      <p:cBhvr>
                                        <p:cTn id="21" dur="500"/>
                                        <p:tgtEl>
                                          <p:spTgt spid="424985"/>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424986"/>
                                        </p:tgtEl>
                                        <p:attrNameLst>
                                          <p:attrName>style.visibility</p:attrName>
                                        </p:attrNameLst>
                                      </p:cBhvr>
                                      <p:to>
                                        <p:strVal val="visible"/>
                                      </p:to>
                                    </p:set>
                                    <p:animEffect transition="in" filter="dissolve">
                                      <p:cBhvr>
                                        <p:cTn id="25" dur="500"/>
                                        <p:tgtEl>
                                          <p:spTgt spid="424986"/>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424987"/>
                                        </p:tgtEl>
                                        <p:attrNameLst>
                                          <p:attrName>style.visibility</p:attrName>
                                        </p:attrNameLst>
                                      </p:cBhvr>
                                      <p:to>
                                        <p:strVal val="visible"/>
                                      </p:to>
                                    </p:set>
                                    <p:animEffect transition="in" filter="dissolve">
                                      <p:cBhvr>
                                        <p:cTn id="29" dur="500"/>
                                        <p:tgtEl>
                                          <p:spTgt spid="424987"/>
                                        </p:tgtEl>
                                      </p:cBhvr>
                                    </p:animEffect>
                                  </p:childTnLst>
                                </p:cTn>
                              </p:par>
                            </p:childTnLst>
                          </p:cTn>
                        </p:par>
                        <p:par>
                          <p:cTn id="30" fill="hold" nodeType="afterGroup">
                            <p:stCondLst>
                              <p:cond delay="1500"/>
                            </p:stCondLst>
                            <p:childTnLst>
                              <p:par>
                                <p:cTn id="31" presetID="9" presetClass="entr" presetSubtype="0" fill="hold" grpId="0" nodeType="afterEffect">
                                  <p:stCondLst>
                                    <p:cond delay="0"/>
                                  </p:stCondLst>
                                  <p:childTnLst>
                                    <p:set>
                                      <p:cBhvr>
                                        <p:cTn id="32" dur="1" fill="hold">
                                          <p:stCondLst>
                                            <p:cond delay="0"/>
                                          </p:stCondLst>
                                        </p:cTn>
                                        <p:tgtEl>
                                          <p:spTgt spid="424988"/>
                                        </p:tgtEl>
                                        <p:attrNameLst>
                                          <p:attrName>style.visibility</p:attrName>
                                        </p:attrNameLst>
                                      </p:cBhvr>
                                      <p:to>
                                        <p:strVal val="visible"/>
                                      </p:to>
                                    </p:set>
                                    <p:animEffect transition="in" filter="dissolve">
                                      <p:cBhvr>
                                        <p:cTn id="33" dur="500"/>
                                        <p:tgtEl>
                                          <p:spTgt spid="424988"/>
                                        </p:tgtEl>
                                      </p:cBhvr>
                                    </p:animEffect>
                                  </p:childTnLst>
                                </p:cTn>
                              </p:par>
                            </p:childTnLst>
                          </p:cTn>
                        </p:par>
                        <p:par>
                          <p:cTn id="34" fill="hold" nodeType="afterGroup">
                            <p:stCondLst>
                              <p:cond delay="2000"/>
                            </p:stCondLst>
                            <p:childTnLst>
                              <p:par>
                                <p:cTn id="35" presetID="9" presetClass="entr" presetSubtype="0" fill="hold" grpId="0" nodeType="afterEffect">
                                  <p:stCondLst>
                                    <p:cond delay="0"/>
                                  </p:stCondLst>
                                  <p:childTnLst>
                                    <p:set>
                                      <p:cBhvr>
                                        <p:cTn id="36" dur="1" fill="hold">
                                          <p:stCondLst>
                                            <p:cond delay="0"/>
                                          </p:stCondLst>
                                        </p:cTn>
                                        <p:tgtEl>
                                          <p:spTgt spid="424989"/>
                                        </p:tgtEl>
                                        <p:attrNameLst>
                                          <p:attrName>style.visibility</p:attrName>
                                        </p:attrNameLst>
                                      </p:cBhvr>
                                      <p:to>
                                        <p:strVal val="visible"/>
                                      </p:to>
                                    </p:set>
                                    <p:animEffect transition="in" filter="dissolve">
                                      <p:cBhvr>
                                        <p:cTn id="37" dur="500"/>
                                        <p:tgtEl>
                                          <p:spTgt spid="424989"/>
                                        </p:tgtEl>
                                      </p:cBhvr>
                                    </p:animEffect>
                                  </p:childTnLst>
                                </p:cTn>
                              </p:par>
                            </p:childTnLst>
                          </p:cTn>
                        </p:par>
                        <p:par>
                          <p:cTn id="38" fill="hold" nodeType="afterGroup">
                            <p:stCondLst>
                              <p:cond delay="2500"/>
                            </p:stCondLst>
                            <p:childTnLst>
                              <p:par>
                                <p:cTn id="39" presetID="9" presetClass="entr" presetSubtype="0" fill="hold" grpId="0" nodeType="afterEffect">
                                  <p:stCondLst>
                                    <p:cond delay="0"/>
                                  </p:stCondLst>
                                  <p:childTnLst>
                                    <p:set>
                                      <p:cBhvr>
                                        <p:cTn id="40" dur="1" fill="hold">
                                          <p:stCondLst>
                                            <p:cond delay="0"/>
                                          </p:stCondLst>
                                        </p:cTn>
                                        <p:tgtEl>
                                          <p:spTgt spid="424990"/>
                                        </p:tgtEl>
                                        <p:attrNameLst>
                                          <p:attrName>style.visibility</p:attrName>
                                        </p:attrNameLst>
                                      </p:cBhvr>
                                      <p:to>
                                        <p:strVal val="visible"/>
                                      </p:to>
                                    </p:set>
                                    <p:animEffect transition="in" filter="dissolve">
                                      <p:cBhvr>
                                        <p:cTn id="41" dur="500"/>
                                        <p:tgtEl>
                                          <p:spTgt spid="424990"/>
                                        </p:tgtEl>
                                      </p:cBhvr>
                                    </p:animEffect>
                                  </p:childTnLst>
                                </p:cTn>
                              </p:par>
                            </p:childTnLst>
                          </p:cTn>
                        </p:par>
                        <p:par>
                          <p:cTn id="42" fill="hold" nodeType="afterGroup">
                            <p:stCondLst>
                              <p:cond delay="3000"/>
                            </p:stCondLst>
                            <p:childTnLst>
                              <p:par>
                                <p:cTn id="43" presetID="34" presetClass="emph" presetSubtype="0" fill="hold" grpId="0"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424971"/>
                                        </p:tgtEl>
                                        <p:attrNameLst>
                                          <p:attrName>ppt_x</p:attrName>
                                          <p:attrName>ppt_y</p:attrName>
                                        </p:attrNameLst>
                                      </p:cBhvr>
                                    </p:animMotion>
                                    <p:animRot by="1500000">
                                      <p:cBhvr>
                                        <p:cTn id="45" dur="125" fill="hold">
                                          <p:stCondLst>
                                            <p:cond delay="0"/>
                                          </p:stCondLst>
                                        </p:cTn>
                                        <p:tgtEl>
                                          <p:spTgt spid="424971"/>
                                        </p:tgtEl>
                                        <p:attrNameLst>
                                          <p:attrName>r</p:attrName>
                                        </p:attrNameLst>
                                      </p:cBhvr>
                                    </p:animRot>
                                    <p:animRot by="-1500000">
                                      <p:cBhvr>
                                        <p:cTn id="46" dur="125" fill="hold">
                                          <p:stCondLst>
                                            <p:cond delay="125"/>
                                          </p:stCondLst>
                                        </p:cTn>
                                        <p:tgtEl>
                                          <p:spTgt spid="424971"/>
                                        </p:tgtEl>
                                        <p:attrNameLst>
                                          <p:attrName>r</p:attrName>
                                        </p:attrNameLst>
                                      </p:cBhvr>
                                    </p:animRot>
                                    <p:animRot by="-1500000">
                                      <p:cBhvr>
                                        <p:cTn id="47" dur="125" fill="hold">
                                          <p:stCondLst>
                                            <p:cond delay="250"/>
                                          </p:stCondLst>
                                        </p:cTn>
                                        <p:tgtEl>
                                          <p:spTgt spid="424971"/>
                                        </p:tgtEl>
                                        <p:attrNameLst>
                                          <p:attrName>r</p:attrName>
                                        </p:attrNameLst>
                                      </p:cBhvr>
                                    </p:animRot>
                                    <p:animRot by="1500000">
                                      <p:cBhvr>
                                        <p:cTn id="48" dur="125" fill="hold">
                                          <p:stCondLst>
                                            <p:cond delay="375"/>
                                          </p:stCondLst>
                                        </p:cTn>
                                        <p:tgtEl>
                                          <p:spTgt spid="4249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71" grpId="0"/>
      <p:bldP spid="424972" grpId="0"/>
      <p:bldP spid="424977" grpId="0"/>
      <p:bldP spid="424985" grpId="0" animBg="1"/>
      <p:bldP spid="424986" grpId="0" animBg="1"/>
      <p:bldP spid="424987" grpId="0" animBg="1"/>
      <p:bldP spid="424988" grpId="0" animBg="1"/>
      <p:bldP spid="424989" grpId="0" animBg="1"/>
      <p:bldP spid="42499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4"/>
          <p:cNvSpPr>
            <a:spLocks noGrp="1"/>
          </p:cNvSpPr>
          <p:nvPr>
            <p:ph type="title"/>
          </p:nvPr>
        </p:nvSpPr>
        <p:spPr/>
        <p:txBody>
          <a:bodyPr/>
          <a:lstStyle/>
          <a:p>
            <a:r>
              <a:rPr lang="en-US" altLang="en-US">
                <a:ea typeface="ＭＳ Ｐゴシック" charset="-128"/>
              </a:rPr>
              <a:t>Questions to Think About</a:t>
            </a:r>
          </a:p>
        </p:txBody>
      </p:sp>
      <p:sp>
        <p:nvSpPr>
          <p:cNvPr id="126978" name="Content Placeholder 1"/>
          <p:cNvSpPr>
            <a:spLocks noGrp="1"/>
          </p:cNvSpPr>
          <p:nvPr>
            <p:ph idx="1"/>
          </p:nvPr>
        </p:nvSpPr>
        <p:spPr/>
        <p:txBody>
          <a:bodyPr/>
          <a:lstStyle/>
          <a:p>
            <a:r>
              <a:rPr lang="en-US" altLang="x-none">
                <a:ea typeface="ＭＳ Ｐゴシック" charset="-128"/>
              </a:rPr>
              <a:t>Does the proceeding work for general applications?</a:t>
            </a:r>
          </a:p>
          <a:p>
            <a:endParaRPr lang="en-US" altLang="x-none">
              <a:ea typeface="ＭＳ Ｐゴシック" charset="-128"/>
            </a:endParaRPr>
          </a:p>
          <a:p>
            <a:r>
              <a:rPr lang="en-US" altLang="x-none">
                <a:ea typeface="ＭＳ Ｐゴシック" charset="-128"/>
              </a:rPr>
              <a:t>Overall, how to make OTT apps (e.g., Netflix, facebook) more efficient?</a:t>
            </a:r>
          </a:p>
        </p:txBody>
      </p:sp>
      <p:sp>
        <p:nvSpPr>
          <p:cNvPr id="12697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474EF523-D4E1-E64A-9E74-6E78E8E79864}" type="slidenum">
              <a:rPr lang="en-US" altLang="en-US" sz="1400">
                <a:solidFill>
                  <a:srgbClr val="000000"/>
                </a:solidFill>
                <a:latin typeface="Times New Roman" charset="0"/>
              </a:rPr>
              <a:pPr>
                <a:spcBef>
                  <a:spcPct val="0"/>
                </a:spcBef>
                <a:buClrTx/>
                <a:buSzTx/>
                <a:buFontTx/>
                <a:buNone/>
              </a:pPr>
              <a:t>103</a:t>
            </a:fld>
            <a:endParaRPr lang="en-US" altLang="en-US" sz="1400">
              <a:solidFill>
                <a:srgbClr val="000000"/>
              </a:solidFill>
              <a:latin typeface="Times New Roman"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ctrTitle"/>
          </p:nvPr>
        </p:nvSpPr>
        <p:spPr/>
        <p:txBody>
          <a:bodyPr/>
          <a:lstStyle/>
          <a:p>
            <a:pPr algn="ctr"/>
            <a:r>
              <a:rPr lang="en-US" altLang="en-US">
                <a:ea typeface="ＭＳ Ｐゴシック" charset="-128"/>
              </a:rPr>
              <a:t>Mobility First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altLang="en-US">
                <a:ea typeface="ＭＳ Ｐゴシック" charset="-128"/>
              </a:rPr>
              <a:t>Shift of Computing Devices</a:t>
            </a:r>
          </a:p>
        </p:txBody>
      </p:sp>
      <p:sp>
        <p:nvSpPr>
          <p:cNvPr id="1310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1C45719F-8E84-5F4D-9B98-67BB0C6837A7}" type="slidenum">
              <a:rPr lang="en-US" altLang="en-US" sz="1400">
                <a:solidFill>
                  <a:srgbClr val="000000"/>
                </a:solidFill>
                <a:latin typeface="Times New Roman" charset="0"/>
              </a:rPr>
              <a:pPr>
                <a:spcBef>
                  <a:spcPct val="0"/>
                </a:spcBef>
                <a:buClrTx/>
                <a:buSzTx/>
                <a:buFontTx/>
                <a:buNone/>
              </a:pPr>
              <a:t>105</a:t>
            </a:fld>
            <a:endParaRPr lang="en-US" altLang="en-US" sz="1400">
              <a:solidFill>
                <a:srgbClr val="000000"/>
              </a:solidFill>
              <a:latin typeface="Times New Roman" charset="0"/>
            </a:endParaRPr>
          </a:p>
        </p:txBody>
      </p:sp>
      <p:pic>
        <p:nvPicPr>
          <p:cNvPr id="13107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568450"/>
            <a:ext cx="6985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p:txBody>
          <a:bodyPr/>
          <a:lstStyle/>
          <a:p>
            <a:r>
              <a:rPr lang="en-US" altLang="en-US" sz="3200">
                <a:ea typeface="ＭＳ Ｐゴシック" charset="-128"/>
              </a:rPr>
              <a:t>Network Architecture Convergence</a:t>
            </a:r>
          </a:p>
        </p:txBody>
      </p:sp>
      <p:sp>
        <p:nvSpPr>
          <p:cNvPr id="1320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33A5908-7875-BB49-AD7A-AB7B6DD99B73}" type="slidenum">
              <a:rPr lang="en-US" altLang="en-US" sz="1400">
                <a:solidFill>
                  <a:srgbClr val="000000"/>
                </a:solidFill>
                <a:latin typeface="Times New Roman" charset="0"/>
              </a:rPr>
              <a:pPr>
                <a:spcBef>
                  <a:spcPct val="0"/>
                </a:spcBef>
                <a:buClrTx/>
                <a:buSzTx/>
                <a:buFontTx/>
                <a:buNone/>
              </a:pPr>
              <a:t>106</a:t>
            </a:fld>
            <a:endParaRPr lang="en-US" altLang="en-US" sz="1400">
              <a:solidFill>
                <a:srgbClr val="000000"/>
              </a:solidFill>
              <a:latin typeface="Times New Roman" charset="0"/>
            </a:endParaRPr>
          </a:p>
        </p:txBody>
      </p:sp>
      <p:pic>
        <p:nvPicPr>
          <p:cNvPr id="132099" name="Picture 4"/>
          <p:cNvPicPr>
            <a:picLocks noChangeAspect="1"/>
          </p:cNvPicPr>
          <p:nvPr/>
        </p:nvPicPr>
        <p:blipFill>
          <a:blip r:embed="rId3">
            <a:extLst>
              <a:ext uri="{28A0092B-C50C-407E-A947-70E740481C1C}">
                <a14:useLocalDpi xmlns:a14="http://schemas.microsoft.com/office/drawing/2010/main" val="0"/>
              </a:ext>
            </a:extLst>
          </a:blip>
          <a:srcRect b="13062"/>
          <a:stretch>
            <a:fillRect/>
          </a:stretch>
        </p:blipFill>
        <p:spPr bwMode="auto">
          <a:xfrm>
            <a:off x="160338" y="1371600"/>
            <a:ext cx="87709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Rectangle 6"/>
          <p:cNvSpPr>
            <a:spLocks noChangeArrowheads="1"/>
          </p:cNvSpPr>
          <p:nvPr/>
        </p:nvSpPr>
        <p:spPr bwMode="auto">
          <a:xfrm>
            <a:off x="1165225" y="5994400"/>
            <a:ext cx="2047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t>Internet+Cellular</a:t>
            </a:r>
          </a:p>
        </p:txBody>
      </p:sp>
      <p:sp>
        <p:nvSpPr>
          <p:cNvPr id="132101" name="Rectangle 11"/>
          <p:cNvSpPr>
            <a:spLocks noChangeArrowheads="1"/>
          </p:cNvSpPr>
          <p:nvPr/>
        </p:nvSpPr>
        <p:spPr bwMode="auto">
          <a:xfrm>
            <a:off x="5357813" y="6024563"/>
            <a:ext cx="2784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t>Unified Mobile Internet</a:t>
            </a:r>
          </a:p>
        </p:txBody>
      </p:sp>
      <p:sp>
        <p:nvSpPr>
          <p:cNvPr id="132102" name="Rectangle 7"/>
          <p:cNvSpPr>
            <a:spLocks noChangeArrowheads="1"/>
          </p:cNvSpPr>
          <p:nvPr/>
        </p:nvSpPr>
        <p:spPr bwMode="auto">
          <a:xfrm>
            <a:off x="533400" y="6424613"/>
            <a:ext cx="426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t>Issues of the Internet under mobility</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p:txBody>
          <a:bodyPr/>
          <a:lstStyle/>
          <a:p>
            <a:r>
              <a:rPr lang="en-US" altLang="en-US" sz="3200">
                <a:ea typeface="ＭＳ Ｐゴシック" charset="-128"/>
              </a:rPr>
              <a:t>Current Design: Mobile IP</a:t>
            </a:r>
          </a:p>
        </p:txBody>
      </p:sp>
      <p:sp>
        <p:nvSpPr>
          <p:cNvPr id="134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614404CA-CFFE-1F40-9C01-1917EA0E1A7F}" type="slidenum">
              <a:rPr lang="en-US" altLang="en-US" sz="1400">
                <a:solidFill>
                  <a:srgbClr val="000000"/>
                </a:solidFill>
                <a:latin typeface="Times New Roman" charset="0"/>
              </a:rPr>
              <a:pPr>
                <a:spcBef>
                  <a:spcPct val="0"/>
                </a:spcBef>
                <a:buClrTx/>
                <a:buSzTx/>
                <a:buFontTx/>
                <a:buNone/>
              </a:pPr>
              <a:t>107</a:t>
            </a:fld>
            <a:endParaRPr lang="en-US" altLang="en-US" sz="1400">
              <a:solidFill>
                <a:srgbClr val="000000"/>
              </a:solidFill>
              <a:latin typeface="Times New Roman" charset="0"/>
            </a:endParaRPr>
          </a:p>
        </p:txBody>
      </p:sp>
      <p:pic>
        <p:nvPicPr>
          <p:cNvPr id="7" name="Picture 4" descr="mobileip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74638" y="1806575"/>
            <a:ext cx="8869362" cy="4322763"/>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r>
              <a:rPr lang="en-US" altLang="en-US">
                <a:ea typeface="ＭＳ Ｐゴシック" charset="-128"/>
              </a:rPr>
              <a:t>Problems with Mobile IP</a:t>
            </a:r>
          </a:p>
        </p:txBody>
      </p:sp>
      <p:sp>
        <p:nvSpPr>
          <p:cNvPr id="136194" name="Rectangle 3"/>
          <p:cNvSpPr>
            <a:spLocks noGrp="1" noChangeArrowheads="1"/>
          </p:cNvSpPr>
          <p:nvPr>
            <p:ph type="body" idx="1"/>
          </p:nvPr>
        </p:nvSpPr>
        <p:spPr>
          <a:xfrm>
            <a:off x="457200" y="1562100"/>
            <a:ext cx="8101013" cy="4114800"/>
          </a:xfrm>
        </p:spPr>
        <p:txBody>
          <a:bodyPr/>
          <a:lstStyle/>
          <a:p>
            <a:r>
              <a:rPr lang="en-US" altLang="en-US">
                <a:ea typeface="ＭＳ Ｐゴシック" charset="-128"/>
              </a:rPr>
              <a:t>Suboptimal “triangle” routing</a:t>
            </a:r>
          </a:p>
          <a:p>
            <a:pPr lvl="1"/>
            <a:r>
              <a:rPr lang="en-US" altLang="en-US">
                <a:ea typeface="ＭＳ Ｐゴシック" charset="-128"/>
              </a:rPr>
              <a:t>What if MN is in same subnetwork as the node to which it is communicating and HA is on the other side of the world?</a:t>
            </a:r>
          </a:p>
          <a:p>
            <a:pPr lvl="2"/>
            <a:r>
              <a:rPr lang="en-US" altLang="en-US">
                <a:ea typeface="ＭＳ Ｐゴシック" charset="-128"/>
              </a:rPr>
              <a:t>It would be nice if we could directly route packets</a:t>
            </a:r>
          </a:p>
          <a:p>
            <a:pPr lvl="1"/>
            <a:r>
              <a:rPr lang="en-US" altLang="en-US">
                <a:ea typeface="ＭＳ Ｐゴシック" charset="-128"/>
              </a:rPr>
              <a:t>Solution:  Let the CN know the COA of MN</a:t>
            </a:r>
          </a:p>
          <a:p>
            <a:pPr lvl="2"/>
            <a:r>
              <a:rPr lang="en-US" altLang="en-US">
                <a:ea typeface="ＭＳ Ｐゴシック" charset="-128"/>
              </a:rPr>
              <a:t>Then the CN can create its own tunnel to MN</a:t>
            </a:r>
          </a:p>
          <a:p>
            <a:pPr lvl="2"/>
            <a:r>
              <a:rPr lang="en-US" altLang="en-US">
                <a:ea typeface="ＭＳ Ｐゴシック" charset="-128"/>
              </a:rPr>
              <a:t>CN must be equipped with software to enable it to learn the COA</a:t>
            </a:r>
          </a:p>
          <a:p>
            <a:pPr lvl="2"/>
            <a:r>
              <a:rPr lang="en-US" altLang="en-US">
                <a:ea typeface="ＭＳ Ｐゴシック" charset="-128"/>
              </a:rPr>
              <a:t>Initiated by HA who notifies CN via “binding update”</a:t>
            </a:r>
          </a:p>
          <a:p>
            <a:pPr lvl="2"/>
            <a:r>
              <a:rPr lang="en-US" altLang="en-US">
                <a:ea typeface="ＭＳ Ｐゴシック" charset="-128"/>
              </a:rPr>
              <a:t>Binding table can become stale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a:xfrm>
            <a:off x="533400" y="152400"/>
            <a:ext cx="8024813" cy="1143000"/>
          </a:xfrm>
        </p:spPr>
        <p:txBody>
          <a:bodyPr/>
          <a:lstStyle/>
          <a:p>
            <a:r>
              <a:rPr lang="en-US" altLang="en-US">
                <a:ea typeface="ＭＳ Ｐゴシック" charset="-128"/>
              </a:rPr>
              <a:t>Problems with Mobile IP</a:t>
            </a:r>
          </a:p>
        </p:txBody>
      </p:sp>
      <p:sp>
        <p:nvSpPr>
          <p:cNvPr id="137218" name="Rectangle 3"/>
          <p:cNvSpPr>
            <a:spLocks noGrp="1" noChangeArrowheads="1"/>
          </p:cNvSpPr>
          <p:nvPr>
            <p:ph type="body" idx="1"/>
          </p:nvPr>
        </p:nvSpPr>
        <p:spPr>
          <a:xfrm>
            <a:off x="533400" y="1485900"/>
            <a:ext cx="8024813" cy="4114800"/>
          </a:xfrm>
        </p:spPr>
        <p:txBody>
          <a:bodyPr/>
          <a:lstStyle/>
          <a:p>
            <a:r>
              <a:rPr lang="en-US" altLang="en-US">
                <a:ea typeface="ＭＳ Ｐゴシック" charset="-128"/>
              </a:rPr>
              <a:t>Single HA model is fragile</a:t>
            </a:r>
          </a:p>
          <a:p>
            <a:pPr lvl="1"/>
            <a:r>
              <a:rPr lang="en-US" altLang="en-US">
                <a:ea typeface="ＭＳ Ｐゴシック" charset="-128"/>
              </a:rPr>
              <a:t>Possible solution – have multiple HA</a:t>
            </a:r>
          </a:p>
          <a:p>
            <a:r>
              <a:rPr lang="en-US" altLang="en-US">
                <a:ea typeface="ＭＳ Ｐゴシック" charset="-128"/>
              </a:rPr>
              <a:t>Frequent reports to HA if MN is moving</a:t>
            </a:r>
          </a:p>
          <a:p>
            <a:pPr lvl="1"/>
            <a:r>
              <a:rPr lang="en-US" altLang="en-US">
                <a:ea typeface="ＭＳ Ｐゴシック" charset="-128"/>
              </a:rPr>
              <a:t>Possible solution – support of FA clustering</a:t>
            </a:r>
          </a:p>
          <a:p>
            <a:r>
              <a:rPr lang="en-US" altLang="en-US">
                <a:ea typeface="ＭＳ Ｐゴシック" charset="-128"/>
              </a:rPr>
              <a:t>Security</a:t>
            </a:r>
          </a:p>
          <a:p>
            <a:pPr lvl="1"/>
            <a:r>
              <a:rPr lang="en-US" altLang="en-US">
                <a:ea typeface="ＭＳ Ｐゴシック" charset="-128"/>
              </a:rPr>
              <a:t>Connection hijacking, snooping…</a:t>
            </a:r>
          </a:p>
          <a:p>
            <a:r>
              <a:rPr lang="en-US" altLang="en-US">
                <a:ea typeface="ＭＳ Ｐゴシック" charset="-128"/>
              </a:rPr>
              <a:t>Many open research questions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66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334C8702-BD1D-1D49-B470-D9899A28AC2E}" type="slidenum">
              <a:rPr lang="en-US" altLang="en-US" sz="1400">
                <a:solidFill>
                  <a:srgbClr val="000000"/>
                </a:solidFill>
                <a:latin typeface="Times New Roman" charset="0"/>
              </a:rPr>
              <a:pPr>
                <a:spcBef>
                  <a:spcPct val="0"/>
                </a:spcBef>
                <a:buClrTx/>
                <a:buSzTx/>
                <a:buFontTx/>
                <a:buNone/>
              </a:pPr>
              <a:t>11</a:t>
            </a:fld>
            <a:endParaRPr lang="en-US" altLang="en-US" sz="1400">
              <a:solidFill>
                <a:srgbClr val="000000"/>
              </a:solidFill>
              <a:latin typeface="Times New Roman" charset="0"/>
            </a:endParaRPr>
          </a:p>
        </p:txBody>
      </p:sp>
      <p:sp>
        <p:nvSpPr>
          <p:cNvPr id="241666" name="Rectangle 2"/>
          <p:cNvSpPr>
            <a:spLocks noGrp="1" noChangeArrowheads="1"/>
          </p:cNvSpPr>
          <p:nvPr>
            <p:ph type="title"/>
          </p:nvPr>
        </p:nvSpPr>
        <p:spPr>
          <a:xfrm>
            <a:off x="533400" y="228600"/>
            <a:ext cx="7966075" cy="1143000"/>
          </a:xfrm>
        </p:spPr>
        <p:txBody>
          <a:bodyPr/>
          <a:lstStyle/>
          <a:p>
            <a:r>
              <a:rPr lang="en-US" altLang="en-US" sz="3600">
                <a:ea typeface="ＭＳ Ｐゴシック" charset="-128"/>
              </a:rPr>
              <a:t>NAT: Network Address Translation</a:t>
            </a:r>
          </a:p>
        </p:txBody>
      </p:sp>
      <p:sp>
        <p:nvSpPr>
          <p:cNvPr id="241667" name="Rectangle 3"/>
          <p:cNvSpPr>
            <a:spLocks noGrp="1" noChangeArrowheads="1"/>
          </p:cNvSpPr>
          <p:nvPr>
            <p:ph type="body" idx="1"/>
          </p:nvPr>
        </p:nvSpPr>
        <p:spPr>
          <a:xfrm>
            <a:off x="179388" y="1282700"/>
            <a:ext cx="8575675" cy="4648200"/>
          </a:xfrm>
        </p:spPr>
        <p:txBody>
          <a:bodyPr/>
          <a:lstStyle/>
          <a:p>
            <a:pPr>
              <a:lnSpc>
                <a:spcPct val="80000"/>
              </a:lnSpc>
              <a:buFont typeface="ZapfDingbats" charset="0"/>
              <a:buNone/>
            </a:pPr>
            <a:r>
              <a:rPr lang="en-US" altLang="en-US" sz="2400">
                <a:solidFill>
                  <a:srgbClr val="FF0000"/>
                </a:solidFill>
                <a:ea typeface="ＭＳ Ｐゴシック" charset="-128"/>
              </a:rPr>
              <a:t>Implementation:</a:t>
            </a:r>
            <a:r>
              <a:rPr lang="en-US" altLang="en-US" sz="2400">
                <a:ea typeface="ＭＳ Ｐゴシック" charset="-128"/>
              </a:rPr>
              <a:t> NAT router must:</a:t>
            </a:r>
            <a:br>
              <a:rPr lang="en-US" altLang="en-US" sz="2400">
                <a:ea typeface="ＭＳ Ｐゴシック" charset="-128"/>
              </a:rPr>
            </a:br>
            <a:endParaRPr lang="en-US" altLang="en-US" sz="2400">
              <a:ea typeface="ＭＳ Ｐゴシック" charset="-128"/>
            </a:endParaRPr>
          </a:p>
          <a:p>
            <a:pPr lvl="1">
              <a:lnSpc>
                <a:spcPct val="80000"/>
              </a:lnSpc>
            </a:pPr>
            <a:r>
              <a:rPr lang="en-US" altLang="en-US" i="1">
                <a:solidFill>
                  <a:schemeClr val="accent2"/>
                </a:solidFill>
                <a:ea typeface="ＭＳ Ｐゴシック" charset="-128"/>
              </a:rPr>
              <a:t>outgoing datagrams:</a:t>
            </a:r>
            <a:r>
              <a:rPr lang="en-US" altLang="en-US">
                <a:solidFill>
                  <a:schemeClr val="accent2"/>
                </a:solidFill>
                <a:ea typeface="ＭＳ Ｐゴシック" charset="-128"/>
              </a:rPr>
              <a:t> </a:t>
            </a:r>
            <a:r>
              <a:rPr lang="en-US" altLang="en-US" i="1">
                <a:solidFill>
                  <a:schemeClr val="accent2"/>
                </a:solidFill>
                <a:ea typeface="ＭＳ Ｐゴシック" charset="-128"/>
              </a:rPr>
              <a:t>replace</a:t>
            </a:r>
            <a:r>
              <a:rPr lang="en-US" altLang="en-US">
                <a:ea typeface="ＭＳ Ｐゴシック" charset="-128"/>
              </a:rPr>
              <a:t> (source IP address, port #) of every outgoing datagram to (NAT IP address, new port #)</a:t>
            </a:r>
          </a:p>
          <a:p>
            <a:pPr lvl="2">
              <a:lnSpc>
                <a:spcPct val="80000"/>
              </a:lnSpc>
              <a:buFontTx/>
              <a:buNone/>
            </a:pPr>
            <a:r>
              <a:rPr lang="en-US" altLang="en-US" sz="2400">
                <a:ea typeface="ＭＳ Ｐゴシック" charset="-128"/>
              </a:rPr>
              <a:t>. . . remote clients/servers will respond using (NAT IP address, new port #) as destination addr.</a:t>
            </a:r>
            <a:br>
              <a:rPr lang="en-US" altLang="en-US" sz="2400">
                <a:ea typeface="ＭＳ Ｐゴシック" charset="-128"/>
              </a:rPr>
            </a:br>
            <a:endParaRPr lang="en-US" altLang="en-US" sz="2400">
              <a:ea typeface="ＭＳ Ｐゴシック" charset="-128"/>
            </a:endParaRPr>
          </a:p>
          <a:p>
            <a:pPr lvl="1">
              <a:lnSpc>
                <a:spcPct val="80000"/>
              </a:lnSpc>
            </a:pPr>
            <a:r>
              <a:rPr lang="en-US" altLang="en-US" i="1">
                <a:solidFill>
                  <a:schemeClr val="accent2"/>
                </a:solidFill>
                <a:ea typeface="ＭＳ Ｐゴシック" charset="-128"/>
              </a:rPr>
              <a:t>remember (in NAT translation table) </a:t>
            </a:r>
            <a:r>
              <a:rPr lang="en-US" altLang="en-US">
                <a:ea typeface="ＭＳ Ｐゴシック" charset="-128"/>
              </a:rPr>
              <a:t>every (source IP address, port #)  to (NAT IP address, new port #) translation pair</a:t>
            </a:r>
            <a:br>
              <a:rPr lang="en-US" altLang="en-US">
                <a:ea typeface="ＭＳ Ｐゴシック" charset="-128"/>
              </a:rPr>
            </a:br>
            <a:endParaRPr lang="en-US" altLang="en-US">
              <a:ea typeface="ＭＳ Ｐゴシック" charset="-128"/>
            </a:endParaRPr>
          </a:p>
          <a:p>
            <a:pPr lvl="1">
              <a:lnSpc>
                <a:spcPct val="80000"/>
              </a:lnSpc>
            </a:pPr>
            <a:r>
              <a:rPr lang="en-US" altLang="en-US" i="1">
                <a:solidFill>
                  <a:schemeClr val="accent2"/>
                </a:solidFill>
                <a:ea typeface="ＭＳ Ｐゴシック" charset="-128"/>
              </a:rPr>
              <a:t>incoming datagrams:</a:t>
            </a:r>
            <a:r>
              <a:rPr lang="en-US" altLang="en-US">
                <a:solidFill>
                  <a:schemeClr val="accent2"/>
                </a:solidFill>
                <a:ea typeface="ＭＳ Ｐゴシック" charset="-128"/>
              </a:rPr>
              <a:t> </a:t>
            </a:r>
            <a:r>
              <a:rPr lang="en-US" altLang="en-US" i="1">
                <a:solidFill>
                  <a:schemeClr val="accent2"/>
                </a:solidFill>
                <a:ea typeface="ＭＳ Ｐゴシック" charset="-128"/>
              </a:rPr>
              <a:t>replace</a:t>
            </a:r>
            <a:r>
              <a:rPr lang="en-US" altLang="en-US">
                <a:ea typeface="ＭＳ Ｐゴシック" charset="-128"/>
              </a:rPr>
              <a:t> (NAT IP address, new port #) in dest fields of every incoming datagram with corresponding (source IP address, port #) stored in NAT table</a:t>
            </a:r>
          </a:p>
          <a:p>
            <a:pPr lvl="1">
              <a:lnSpc>
                <a:spcPct val="80000"/>
              </a:lnSpc>
            </a:pPr>
            <a:endParaRPr lang="en-US" altLang="en-US">
              <a:ea typeface="ＭＳ Ｐゴシック" charset="-128"/>
            </a:endParaRPr>
          </a:p>
        </p:txBody>
      </p:sp>
    </p:spTree>
    <p:extLst>
      <p:ext uri="{BB962C8B-B14F-4D97-AF65-F5344CB8AC3E}">
        <p14:creationId xmlns:p14="http://schemas.microsoft.com/office/powerpoint/2010/main" val="566598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495300" y="400050"/>
            <a:ext cx="7772400" cy="609600"/>
          </a:xfrm>
        </p:spPr>
        <p:txBody>
          <a:bodyPr/>
          <a:lstStyle/>
          <a:p>
            <a:r>
              <a:rPr lang="en-US" altLang="en-US">
                <a:ea typeface="ＭＳ Ｐゴシック" charset="-128"/>
              </a:rPr>
              <a:t>Mobility in IPv6</a:t>
            </a:r>
          </a:p>
        </p:txBody>
      </p:sp>
      <p:sp>
        <p:nvSpPr>
          <p:cNvPr id="138242" name="Rectangle 3"/>
          <p:cNvSpPr>
            <a:spLocks noGrp="1" noChangeArrowheads="1"/>
          </p:cNvSpPr>
          <p:nvPr>
            <p:ph type="body" idx="1"/>
          </p:nvPr>
        </p:nvSpPr>
        <p:spPr>
          <a:xfrm>
            <a:off x="495300" y="1524000"/>
            <a:ext cx="8305800" cy="4572000"/>
          </a:xfrm>
        </p:spPr>
        <p:txBody>
          <a:bodyPr/>
          <a:lstStyle/>
          <a:p>
            <a:pPr>
              <a:lnSpc>
                <a:spcPct val="90000"/>
              </a:lnSpc>
            </a:pPr>
            <a:r>
              <a:rPr lang="en-US" altLang="en-US">
                <a:ea typeface="ＭＳ Ｐゴシック" charset="-128"/>
              </a:rPr>
              <a:t>Route Optimization is a fundamental part of Mobile IPv6  </a:t>
            </a:r>
          </a:p>
          <a:p>
            <a:pPr lvl="1">
              <a:lnSpc>
                <a:spcPct val="90000"/>
              </a:lnSpc>
            </a:pPr>
            <a:r>
              <a:rPr lang="en-US" altLang="en-US">
                <a:ea typeface="ＭＳ Ｐゴシック" charset="-128"/>
              </a:rPr>
              <a:t>Mobile IPv4 it is an optional set of extensions that may not be supported by all nodes</a:t>
            </a:r>
          </a:p>
          <a:p>
            <a:pPr>
              <a:lnSpc>
                <a:spcPct val="90000"/>
              </a:lnSpc>
            </a:pPr>
            <a:r>
              <a:rPr lang="en-US" altLang="en-US">
                <a:ea typeface="ＭＳ Ｐゴシック" charset="-128"/>
              </a:rPr>
              <a:t>Foreign Agents are not needed in Mobile IPv6</a:t>
            </a:r>
          </a:p>
          <a:p>
            <a:pPr lvl="1">
              <a:lnSpc>
                <a:spcPct val="90000"/>
              </a:lnSpc>
            </a:pPr>
            <a:r>
              <a:rPr lang="en-US" altLang="en-US">
                <a:ea typeface="ＭＳ Ｐゴシック" charset="-128"/>
              </a:rPr>
              <a:t>MNs can function in any location without the services of any special router in that location</a:t>
            </a:r>
          </a:p>
          <a:p>
            <a:pPr>
              <a:lnSpc>
                <a:spcPct val="90000"/>
              </a:lnSpc>
            </a:pPr>
            <a:r>
              <a:rPr lang="en-US" altLang="en-US">
                <a:ea typeface="ＭＳ Ｐゴシック" charset="-128"/>
              </a:rPr>
              <a:t>Security</a:t>
            </a:r>
          </a:p>
          <a:p>
            <a:pPr lvl="1">
              <a:lnSpc>
                <a:spcPct val="90000"/>
              </a:lnSpc>
            </a:pPr>
            <a:r>
              <a:rPr lang="en-US" altLang="en-US">
                <a:ea typeface="ＭＳ Ｐゴシック" charset="-128"/>
              </a:rPr>
              <a:t>Nodes are expected to employ strong authentication and encryption</a:t>
            </a:r>
          </a:p>
          <a:p>
            <a:pPr>
              <a:lnSpc>
                <a:spcPct val="90000"/>
              </a:lnSpc>
            </a:pPr>
            <a:r>
              <a:rPr lang="en-US" altLang="en-US">
                <a:ea typeface="ＭＳ Ｐゴシック" charset="-128"/>
              </a:rPr>
              <a:t>Other details…</a:t>
            </a:r>
          </a:p>
          <a:p>
            <a:pPr>
              <a:lnSpc>
                <a:spcPct val="90000"/>
              </a:lnSpc>
            </a:pPr>
            <a:endParaRPr lang="en-US" altLang="en-US">
              <a:ea typeface="ＭＳ Ｐゴシック" charset="-128"/>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a:xfrm>
            <a:off x="546100" y="0"/>
            <a:ext cx="8024813" cy="1143000"/>
          </a:xfrm>
        </p:spPr>
        <p:txBody>
          <a:bodyPr/>
          <a:lstStyle/>
          <a:p>
            <a:r>
              <a:rPr lang="en-US" altLang="en-US">
                <a:ea typeface="ＭＳ Ｐゴシック" charset="-128"/>
              </a:rPr>
              <a:t>A More Extreme Design [MobilityFirst]</a:t>
            </a:r>
          </a:p>
        </p:txBody>
      </p:sp>
      <p:sp>
        <p:nvSpPr>
          <p:cNvPr id="139266" name="Content Placeholder 2"/>
          <p:cNvSpPr>
            <a:spLocks noGrp="1"/>
          </p:cNvSpPr>
          <p:nvPr>
            <p:ph idx="1"/>
          </p:nvPr>
        </p:nvSpPr>
        <p:spPr/>
        <p:txBody>
          <a:bodyPr/>
          <a:lstStyle/>
          <a:p>
            <a:r>
              <a:rPr lang="en-US" altLang="en-US">
                <a:ea typeface="ＭＳ Ｐゴシック" charset="-128"/>
              </a:rPr>
              <a:t>Separation of names and locators: Each host/service has a </a:t>
            </a:r>
            <a:r>
              <a:rPr lang="en-US" altLang="en-US">
                <a:solidFill>
                  <a:srgbClr val="FF0000"/>
                </a:solidFill>
                <a:ea typeface="ＭＳ Ｐゴシック" charset="-128"/>
              </a:rPr>
              <a:t>flat</a:t>
            </a:r>
            <a:r>
              <a:rPr lang="en-US" altLang="en-US">
                <a:ea typeface="ＭＳ Ｐゴシック" charset="-128"/>
              </a:rPr>
              <a:t> GUID (global unique ID), e.g., a secure hash of public key</a:t>
            </a:r>
          </a:p>
          <a:p>
            <a:r>
              <a:rPr lang="en-US" altLang="en-US">
                <a:ea typeface="ＭＳ Ｐゴシック" charset="-128"/>
              </a:rPr>
              <a:t>A global name resolution service to find a set of network addresses (NAs)</a:t>
            </a:r>
          </a:p>
          <a:p>
            <a:r>
              <a:rPr lang="en-US" altLang="en-US">
                <a:ea typeface="ＭＳ Ｐゴシック" charset="-128"/>
              </a:rPr>
              <a:t>Routing using using both names and network addresses, where the GUID name is considered to be the authoritative packet header</a:t>
            </a:r>
          </a:p>
        </p:txBody>
      </p:sp>
      <p:sp>
        <p:nvSpPr>
          <p:cNvPr id="13926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D0B4AEA-B54F-C14F-A9A1-697883CA8231}" type="slidenum">
              <a:rPr lang="en-US" altLang="en-US" sz="1400">
                <a:solidFill>
                  <a:srgbClr val="000000"/>
                </a:solidFill>
                <a:latin typeface="Times New Roman" charset="0"/>
              </a:rPr>
              <a:pPr>
                <a:spcBef>
                  <a:spcPct val="0"/>
                </a:spcBef>
                <a:buClrTx/>
                <a:buSzTx/>
                <a:buFontTx/>
                <a:buNone/>
              </a:pPr>
              <a:t>111</a:t>
            </a:fld>
            <a:endParaRPr lang="en-US" altLang="en-US" sz="1400">
              <a:solidFill>
                <a:srgbClr val="000000"/>
              </a:solidFill>
              <a:latin typeface="Times New Roman"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a:xfrm>
            <a:off x="558800" y="3175"/>
            <a:ext cx="8024813" cy="1143000"/>
          </a:xfrm>
        </p:spPr>
        <p:txBody>
          <a:bodyPr/>
          <a:lstStyle/>
          <a:p>
            <a:r>
              <a:rPr lang="en-US" altLang="en-US">
                <a:ea typeface="ＭＳ Ｐゴシック" charset="-128"/>
              </a:rPr>
              <a:t>A More Extreme Design [MobilityFirst]</a:t>
            </a:r>
          </a:p>
        </p:txBody>
      </p:sp>
      <p:sp>
        <p:nvSpPr>
          <p:cNvPr id="1413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EDDF9F83-1B88-2446-9411-F063B3AE94D1}" type="slidenum">
              <a:rPr lang="en-US" altLang="en-US" sz="1400">
                <a:solidFill>
                  <a:srgbClr val="000000"/>
                </a:solidFill>
                <a:latin typeface="Times New Roman" charset="0"/>
              </a:rPr>
              <a:pPr>
                <a:spcBef>
                  <a:spcPct val="0"/>
                </a:spcBef>
                <a:buClrTx/>
                <a:buSzTx/>
                <a:buFontTx/>
                <a:buNone/>
              </a:pPr>
              <a:t>112</a:t>
            </a:fld>
            <a:endParaRPr lang="en-US" altLang="en-US" sz="1400">
              <a:solidFill>
                <a:srgbClr val="000000"/>
              </a:solidFill>
              <a:latin typeface="Times New Roman" charset="0"/>
            </a:endParaRPr>
          </a:p>
        </p:txBody>
      </p:sp>
      <p:pic>
        <p:nvPicPr>
          <p:cNvPr id="141315" name="Picture 6"/>
          <p:cNvPicPr>
            <a:picLocks noChangeAspect="1"/>
          </p:cNvPicPr>
          <p:nvPr/>
        </p:nvPicPr>
        <p:blipFill>
          <a:blip r:embed="rId2">
            <a:extLst>
              <a:ext uri="{28A0092B-C50C-407E-A947-70E740481C1C}">
                <a14:useLocalDpi xmlns:a14="http://schemas.microsoft.com/office/drawing/2010/main" val="0"/>
              </a:ext>
            </a:extLst>
          </a:blip>
          <a:srcRect b="8238"/>
          <a:stretch>
            <a:fillRect/>
          </a:stretch>
        </p:blipFill>
        <p:spPr bwMode="auto">
          <a:xfrm>
            <a:off x="0" y="1514475"/>
            <a:ext cx="91440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546100" y="0"/>
            <a:ext cx="8024813" cy="1143000"/>
          </a:xfrm>
        </p:spPr>
        <p:txBody>
          <a:bodyPr/>
          <a:lstStyle/>
          <a:p>
            <a:r>
              <a:rPr lang="en-US" altLang="en-US">
                <a:ea typeface="ＭＳ Ｐゴシック" charset="-128"/>
              </a:rPr>
              <a:t>Key Issue: Global Name (ID) Lookup</a:t>
            </a:r>
          </a:p>
        </p:txBody>
      </p:sp>
      <p:sp>
        <p:nvSpPr>
          <p:cNvPr id="1423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32BE2CD1-F681-494E-A574-A227A836BA2D}" type="slidenum">
              <a:rPr lang="en-US" altLang="en-US" sz="1400">
                <a:solidFill>
                  <a:srgbClr val="000000"/>
                </a:solidFill>
                <a:latin typeface="Times New Roman" charset="0"/>
              </a:rPr>
              <a:pPr>
                <a:spcBef>
                  <a:spcPct val="0"/>
                </a:spcBef>
                <a:buClrTx/>
                <a:buSzTx/>
                <a:buFontTx/>
                <a:buNone/>
              </a:pPr>
              <a:t>113</a:t>
            </a:fld>
            <a:endParaRPr lang="en-US" altLang="en-US" sz="1400">
              <a:solidFill>
                <a:srgbClr val="000000"/>
              </a:solidFill>
              <a:latin typeface="Times New Roman" charset="0"/>
            </a:endParaRPr>
          </a:p>
        </p:txBody>
      </p:sp>
      <p:sp>
        <p:nvSpPr>
          <p:cNvPr id="142339" name="Content Placeholder 1"/>
          <p:cNvSpPr>
            <a:spLocks noGrp="1"/>
          </p:cNvSpPr>
          <p:nvPr>
            <p:ph idx="1"/>
          </p:nvPr>
        </p:nvSpPr>
        <p:spPr>
          <a:xfrm>
            <a:off x="533400" y="1600200"/>
            <a:ext cx="3209925" cy="4856163"/>
          </a:xfrm>
        </p:spPr>
        <p:txBody>
          <a:bodyPr/>
          <a:lstStyle/>
          <a:p>
            <a:r>
              <a:rPr lang="en-US" altLang="x-none">
                <a:ea typeface="ＭＳ Ｐゴシック" charset="-128"/>
              </a:rPr>
              <a:t>Keep BGP routing</a:t>
            </a:r>
          </a:p>
          <a:p>
            <a:r>
              <a:rPr lang="en-US" altLang="x-none">
                <a:ea typeface="ＭＳ Ｐゴシック" charset="-128"/>
              </a:rPr>
              <a:t>Each host hashes its GUID to an IP address, and the AS announcing the IP range hosts the lookup table</a:t>
            </a:r>
          </a:p>
        </p:txBody>
      </p:sp>
      <p:pic>
        <p:nvPicPr>
          <p:cNvPr id="14234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1374775"/>
            <a:ext cx="446405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Rectangle 3"/>
          <p:cNvSpPr>
            <a:spLocks noChangeArrowheads="1"/>
          </p:cNvSpPr>
          <p:nvPr/>
        </p:nvSpPr>
        <p:spPr bwMode="auto">
          <a:xfrm>
            <a:off x="738188" y="6272213"/>
            <a:ext cx="270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1800"/>
              <a:t>Do you buy this design?</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ctrTitle"/>
          </p:nvPr>
        </p:nvSpPr>
        <p:spPr/>
        <p:txBody>
          <a:bodyPr/>
          <a:lstStyle/>
          <a:p>
            <a:pPr algn="ctr"/>
            <a:r>
              <a:rPr lang="en-US" altLang="en-US">
                <a:ea typeface="ＭＳ Ｐゴシック" charset="-128"/>
              </a:rPr>
              <a:t>Named Data Networks (NDN): AKA Content Centric</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3476625"/>
            <a:ext cx="15367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2947988"/>
            <a:ext cx="24907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6224588" y="5497513"/>
            <a:ext cx="8572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931025" y="3589338"/>
            <a:ext cx="2317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822950" y="1854200"/>
            <a:ext cx="8572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6788150" y="3078163"/>
            <a:ext cx="857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100638" y="1408113"/>
            <a:ext cx="857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073775" y="2384425"/>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1"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921500" y="4572000"/>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805613" y="5018088"/>
            <a:ext cx="2317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859588" y="4098925"/>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4"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546850" y="2624138"/>
            <a:ext cx="2317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5"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225" y="4054475"/>
            <a:ext cx="2490788"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502275" y="6122988"/>
            <a:ext cx="857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7"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2027238"/>
            <a:ext cx="1320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8"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525" y="2947988"/>
            <a:ext cx="13208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49"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513" y="4044950"/>
            <a:ext cx="1320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50"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88" y="4902200"/>
            <a:ext cx="1322387"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6451"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135688" y="5929313"/>
            <a:ext cx="2317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6452" name="Freeform 20"/>
          <p:cNvSpPr>
            <a:spLocks/>
          </p:cNvSpPr>
          <p:nvPr/>
        </p:nvSpPr>
        <p:spPr bwMode="auto">
          <a:xfrm>
            <a:off x="2678113" y="1866900"/>
            <a:ext cx="2692400" cy="1997075"/>
          </a:xfrm>
          <a:custGeom>
            <a:avLst/>
            <a:gdLst>
              <a:gd name="T0" fmla="*/ 0 w 21600"/>
              <a:gd name="T1" fmla="*/ 2147483646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21600"/>
                </a:moveTo>
                <a:cubicBezTo>
                  <a:pt x="0" y="21600"/>
                  <a:pt x="17088" y="10242"/>
                  <a:pt x="21600" y="0"/>
                </a:cubicBezTo>
              </a:path>
            </a:pathLst>
          </a:custGeom>
          <a:noFill/>
          <a:ln w="50800">
            <a:solidFill>
              <a:srgbClr val="7D7D7D"/>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3" name="Freeform 21"/>
          <p:cNvSpPr>
            <a:spLocks/>
          </p:cNvSpPr>
          <p:nvPr/>
        </p:nvSpPr>
        <p:spPr bwMode="auto">
          <a:xfrm>
            <a:off x="2652713" y="2265363"/>
            <a:ext cx="3276600" cy="1670050"/>
          </a:xfrm>
          <a:custGeom>
            <a:avLst/>
            <a:gdLst>
              <a:gd name="T0" fmla="*/ 0 w 21600"/>
              <a:gd name="T1" fmla="*/ 2147483646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21600"/>
                </a:moveTo>
                <a:cubicBezTo>
                  <a:pt x="0" y="21600"/>
                  <a:pt x="14478" y="5313"/>
                  <a:pt x="21600" y="0"/>
                </a:cubicBezTo>
              </a:path>
            </a:pathLst>
          </a:custGeom>
          <a:noFill/>
          <a:ln w="50800">
            <a:solidFill>
              <a:srgbClr val="7D7D7D"/>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4" name="Freeform 22"/>
          <p:cNvSpPr>
            <a:spLocks/>
          </p:cNvSpPr>
          <p:nvPr/>
        </p:nvSpPr>
        <p:spPr bwMode="auto">
          <a:xfrm>
            <a:off x="2678113" y="2586038"/>
            <a:ext cx="3322637" cy="1384300"/>
          </a:xfrm>
          <a:custGeom>
            <a:avLst/>
            <a:gdLst>
              <a:gd name="T0" fmla="*/ 0 w 21600"/>
              <a:gd name="T1" fmla="*/ 2147483646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21600"/>
                </a:moveTo>
                <a:cubicBezTo>
                  <a:pt x="0" y="21600"/>
                  <a:pt x="12252" y="3345"/>
                  <a:pt x="21600" y="0"/>
                </a:cubicBezTo>
              </a:path>
            </a:pathLst>
          </a:custGeom>
          <a:noFill/>
          <a:ln w="50800">
            <a:solidFill>
              <a:srgbClr val="7D7D7D"/>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5" name="Freeform 23"/>
          <p:cNvSpPr>
            <a:spLocks/>
          </p:cNvSpPr>
          <p:nvPr/>
        </p:nvSpPr>
        <p:spPr bwMode="auto">
          <a:xfrm>
            <a:off x="2697163" y="2881313"/>
            <a:ext cx="3857625" cy="1125537"/>
          </a:xfrm>
          <a:custGeom>
            <a:avLst/>
            <a:gdLst>
              <a:gd name="T0" fmla="*/ 0 w 21600"/>
              <a:gd name="T1" fmla="*/ 2147483646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21600"/>
                </a:moveTo>
                <a:cubicBezTo>
                  <a:pt x="7050" y="8743"/>
                  <a:pt x="17650" y="10457"/>
                  <a:pt x="21600" y="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6" name="Freeform 24"/>
          <p:cNvSpPr>
            <a:spLocks/>
          </p:cNvSpPr>
          <p:nvPr/>
        </p:nvSpPr>
        <p:spPr bwMode="auto">
          <a:xfrm>
            <a:off x="2697163" y="3354388"/>
            <a:ext cx="4129087" cy="652462"/>
          </a:xfrm>
          <a:custGeom>
            <a:avLst/>
            <a:gdLst>
              <a:gd name="T0" fmla="*/ 0 w 21600"/>
              <a:gd name="T1" fmla="*/ 2147483646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21600"/>
                </a:moveTo>
                <a:cubicBezTo>
                  <a:pt x="4017" y="10948"/>
                  <a:pt x="17723" y="2663"/>
                  <a:pt x="21600" y="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7" name="Freeform 25"/>
          <p:cNvSpPr>
            <a:spLocks/>
          </p:cNvSpPr>
          <p:nvPr/>
        </p:nvSpPr>
        <p:spPr bwMode="auto">
          <a:xfrm>
            <a:off x="2703513" y="3705225"/>
            <a:ext cx="4129087" cy="363538"/>
          </a:xfrm>
          <a:custGeom>
            <a:avLst/>
            <a:gdLst>
              <a:gd name="T0" fmla="*/ 0 w 21600"/>
              <a:gd name="T1" fmla="*/ 2147483646 h 19640"/>
              <a:gd name="T2" fmla="*/ 2147483646 w 21600"/>
              <a:gd name="T3" fmla="*/ 2147483646 h 19640"/>
              <a:gd name="T4" fmla="*/ 0 60000 65536"/>
              <a:gd name="T5" fmla="*/ 0 60000 65536"/>
              <a:gd name="T6" fmla="*/ 0 w 21600"/>
              <a:gd name="T7" fmla="*/ 0 h 19640"/>
              <a:gd name="T8" fmla="*/ 21600 w 21600"/>
              <a:gd name="T9" fmla="*/ 19640 h 19640"/>
            </a:gdLst>
            <a:ahLst/>
            <a:cxnLst>
              <a:cxn ang="T4">
                <a:pos x="T0" y="T1"/>
              </a:cxn>
              <a:cxn ang="T5">
                <a:pos x="T2" y="T3"/>
              </a:cxn>
            </a:cxnLst>
            <a:rect l="T6" t="T7" r="T8" b="T9"/>
            <a:pathLst>
              <a:path w="21600" h="19640">
                <a:moveTo>
                  <a:pt x="0" y="19640"/>
                </a:moveTo>
                <a:cubicBezTo>
                  <a:pt x="4148" y="-803"/>
                  <a:pt x="17153" y="-1960"/>
                  <a:pt x="21600" y="1511"/>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8" name="Freeform 26"/>
          <p:cNvSpPr>
            <a:spLocks/>
          </p:cNvSpPr>
          <p:nvPr/>
        </p:nvSpPr>
        <p:spPr bwMode="auto">
          <a:xfrm>
            <a:off x="2674938" y="4041775"/>
            <a:ext cx="4151312" cy="411163"/>
          </a:xfrm>
          <a:custGeom>
            <a:avLst/>
            <a:gdLst>
              <a:gd name="T0" fmla="*/ 0 w 21600"/>
              <a:gd name="T1" fmla="*/ 0 h 14667"/>
              <a:gd name="T2" fmla="*/ 2147483646 w 21600"/>
              <a:gd name="T3" fmla="*/ 2147483646 h 14667"/>
              <a:gd name="T4" fmla="*/ 0 60000 65536"/>
              <a:gd name="T5" fmla="*/ 0 60000 65536"/>
              <a:gd name="T6" fmla="*/ 0 w 21600"/>
              <a:gd name="T7" fmla="*/ 0 h 14667"/>
              <a:gd name="T8" fmla="*/ 21600 w 21600"/>
              <a:gd name="T9" fmla="*/ 14667 h 14667"/>
            </a:gdLst>
            <a:ahLst/>
            <a:cxnLst>
              <a:cxn ang="T4">
                <a:pos x="T0" y="T1"/>
              </a:cxn>
              <a:cxn ang="T5">
                <a:pos x="T2" y="T3"/>
              </a:cxn>
            </a:cxnLst>
            <a:rect l="T6" t="T7" r="T8" b="T9"/>
            <a:pathLst>
              <a:path w="21600" h="14667">
                <a:moveTo>
                  <a:pt x="0" y="0"/>
                </a:moveTo>
                <a:cubicBezTo>
                  <a:pt x="4164" y="5097"/>
                  <a:pt x="16441" y="21600"/>
                  <a:pt x="21600" y="11405"/>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59" name="Freeform 27"/>
          <p:cNvSpPr>
            <a:spLocks/>
          </p:cNvSpPr>
          <p:nvPr/>
        </p:nvSpPr>
        <p:spPr bwMode="auto">
          <a:xfrm>
            <a:off x="2654300" y="4102100"/>
            <a:ext cx="4156075" cy="573088"/>
          </a:xfrm>
          <a:custGeom>
            <a:avLst/>
            <a:gdLst>
              <a:gd name="T0" fmla="*/ 0 w 21600"/>
              <a:gd name="T1" fmla="*/ 0 h 21600"/>
              <a:gd name="T2" fmla="*/ 2147483646 w 21600"/>
              <a:gd name="T3" fmla="*/ 2147483646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cubicBezTo>
                  <a:pt x="3118" y="5909"/>
                  <a:pt x="19595" y="19988"/>
                  <a:pt x="21600" y="2160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60" name="Freeform 28"/>
          <p:cNvSpPr>
            <a:spLocks/>
          </p:cNvSpPr>
          <p:nvPr/>
        </p:nvSpPr>
        <p:spPr bwMode="auto">
          <a:xfrm>
            <a:off x="2649538" y="4137025"/>
            <a:ext cx="4111625" cy="903288"/>
          </a:xfrm>
          <a:custGeom>
            <a:avLst/>
            <a:gdLst>
              <a:gd name="T0" fmla="*/ 0 w 21600"/>
              <a:gd name="T1" fmla="*/ 0 h 21600"/>
              <a:gd name="T2" fmla="*/ 2147483646 w 21600"/>
              <a:gd name="T3" fmla="*/ 2147483646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cubicBezTo>
                  <a:pt x="12682" y="12131"/>
                  <a:pt x="17923" y="5881"/>
                  <a:pt x="21600" y="2160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61" name="Freeform 29"/>
          <p:cNvSpPr>
            <a:spLocks/>
          </p:cNvSpPr>
          <p:nvPr/>
        </p:nvSpPr>
        <p:spPr bwMode="auto">
          <a:xfrm>
            <a:off x="2636838" y="4164013"/>
            <a:ext cx="3614737" cy="1504950"/>
          </a:xfrm>
          <a:custGeom>
            <a:avLst/>
            <a:gdLst>
              <a:gd name="T0" fmla="*/ 0 w 21600"/>
              <a:gd name="T1" fmla="*/ 0 h 21600"/>
              <a:gd name="T2" fmla="*/ 2147483646 w 21600"/>
              <a:gd name="T3" fmla="*/ 2147483646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cubicBezTo>
                  <a:pt x="8754" y="4922"/>
                  <a:pt x="8555" y="1504"/>
                  <a:pt x="21600" y="2160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62" name="Freeform 30"/>
          <p:cNvSpPr>
            <a:spLocks/>
          </p:cNvSpPr>
          <p:nvPr/>
        </p:nvSpPr>
        <p:spPr bwMode="auto">
          <a:xfrm>
            <a:off x="2619375" y="4187825"/>
            <a:ext cx="3479800" cy="1749425"/>
          </a:xfrm>
          <a:custGeom>
            <a:avLst/>
            <a:gdLst>
              <a:gd name="T0" fmla="*/ 0 w 21600"/>
              <a:gd name="T1" fmla="*/ 0 h 21600"/>
              <a:gd name="T2" fmla="*/ 2147483646 w 21600"/>
              <a:gd name="T3" fmla="*/ 2147483646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cubicBezTo>
                  <a:pt x="9490" y="4499"/>
                  <a:pt x="15425" y="8234"/>
                  <a:pt x="21600" y="2160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63" name="Freeform 31"/>
          <p:cNvSpPr>
            <a:spLocks/>
          </p:cNvSpPr>
          <p:nvPr/>
        </p:nvSpPr>
        <p:spPr bwMode="auto">
          <a:xfrm>
            <a:off x="2627313" y="4187825"/>
            <a:ext cx="3105150" cy="1936750"/>
          </a:xfrm>
          <a:custGeom>
            <a:avLst/>
            <a:gdLst>
              <a:gd name="T0" fmla="*/ 0 w 21600"/>
              <a:gd name="T1" fmla="*/ 0 h 21600"/>
              <a:gd name="T2" fmla="*/ 2147483646 w 21600"/>
              <a:gd name="T3" fmla="*/ 2147483646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cubicBezTo>
                  <a:pt x="15915" y="7387"/>
                  <a:pt x="18866" y="12457"/>
                  <a:pt x="21600" y="21600"/>
                </a:cubicBezTo>
              </a:path>
            </a:pathLst>
          </a:custGeom>
          <a:noFill/>
          <a:ln w="50800">
            <a:solidFill>
              <a:srgbClr val="818181"/>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6464" name="AutoShape 32"/>
          <p:cNvSpPr>
            <a:spLocks/>
          </p:cNvSpPr>
          <p:nvPr/>
        </p:nvSpPr>
        <p:spPr bwMode="auto">
          <a:xfrm>
            <a:off x="1866900" y="3836988"/>
            <a:ext cx="895350" cy="401637"/>
          </a:xfrm>
          <a:prstGeom prst="roundRect">
            <a:avLst>
              <a:gd name="adj" fmla="val 33333"/>
            </a:avLst>
          </a:prstGeom>
          <a:gradFill rotWithShape="0">
            <a:gsLst>
              <a:gs pos="0">
                <a:srgbClr val="FFFFFF"/>
              </a:gs>
              <a:gs pos="100000">
                <a:srgbClr val="464658"/>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pic>
        <p:nvPicPr>
          <p:cNvPr id="146465"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0" y="3854450"/>
            <a:ext cx="80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6466" name="Rectangle 34"/>
          <p:cNvSpPr>
            <a:spLocks/>
          </p:cNvSpPr>
          <p:nvPr/>
        </p:nvSpPr>
        <p:spPr bwMode="auto">
          <a:xfrm>
            <a:off x="3232150" y="3108325"/>
            <a:ext cx="2524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en-US" sz="1400">
                <a:solidFill>
                  <a:srgbClr val="343434"/>
                </a:solidFill>
                <a:latin typeface="Times New Roman" charset="0"/>
              </a:rPr>
              <a:t>ISP</a:t>
            </a:r>
          </a:p>
        </p:txBody>
      </p:sp>
      <p:sp>
        <p:nvSpPr>
          <p:cNvPr id="146467" name="Rectangle 35"/>
          <p:cNvSpPr>
            <a:spLocks/>
          </p:cNvSpPr>
          <p:nvPr/>
        </p:nvSpPr>
        <p:spPr bwMode="auto">
          <a:xfrm>
            <a:off x="3114675" y="4716463"/>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en-US" sz="1400">
                <a:solidFill>
                  <a:srgbClr val="343434"/>
                </a:solidFill>
                <a:latin typeface="Times New Roman" charset="0"/>
              </a:rPr>
              <a:t>ISP</a:t>
            </a:r>
          </a:p>
        </p:txBody>
      </p:sp>
      <p:sp>
        <p:nvSpPr>
          <p:cNvPr id="146468" name="Title 38"/>
          <p:cNvSpPr>
            <a:spLocks noGrp="1"/>
          </p:cNvSpPr>
          <p:nvPr>
            <p:ph type="title"/>
          </p:nvPr>
        </p:nvSpPr>
        <p:spPr/>
        <p:txBody>
          <a:bodyPr/>
          <a:lstStyle/>
          <a:p>
            <a:r>
              <a:rPr lang="en-US" altLang="en-US">
                <a:ea typeface="ＭＳ Ｐゴシック" charset="-128"/>
              </a:rPr>
              <a:t>Current Internet</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3390900"/>
            <a:ext cx="15367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5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2862263"/>
            <a:ext cx="2490788"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6224588" y="5413375"/>
            <a:ext cx="857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931025" y="3503613"/>
            <a:ext cx="2317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822950" y="1770063"/>
            <a:ext cx="857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6788150" y="2992438"/>
            <a:ext cx="8572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100638" y="1323975"/>
            <a:ext cx="857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4"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073775" y="2298700"/>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5"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921500" y="4486275"/>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6"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805613" y="4932363"/>
            <a:ext cx="2317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7"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859588" y="4013200"/>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8"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546850" y="2540000"/>
            <a:ext cx="231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69"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225" y="3970338"/>
            <a:ext cx="24907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28844">
            <a:off x="5502275" y="6038850"/>
            <a:ext cx="857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1"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1943100"/>
            <a:ext cx="1320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2"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525" y="2862263"/>
            <a:ext cx="1320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3"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513" y="3960813"/>
            <a:ext cx="1320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4"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88" y="4818063"/>
            <a:ext cx="1322387"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747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7826">
            <a:off x="6135688" y="5843588"/>
            <a:ext cx="2317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7476" name="Oval 20"/>
          <p:cNvSpPr>
            <a:spLocks/>
          </p:cNvSpPr>
          <p:nvPr/>
        </p:nvSpPr>
        <p:spPr bwMode="auto">
          <a:xfrm>
            <a:off x="3956050" y="3278188"/>
            <a:ext cx="214313" cy="214312"/>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77" name="Oval 21"/>
          <p:cNvSpPr>
            <a:spLocks/>
          </p:cNvSpPr>
          <p:nvPr/>
        </p:nvSpPr>
        <p:spPr bwMode="auto">
          <a:xfrm>
            <a:off x="3956050" y="4349750"/>
            <a:ext cx="214313" cy="214313"/>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78" name="Oval 22"/>
          <p:cNvSpPr>
            <a:spLocks/>
          </p:cNvSpPr>
          <p:nvPr/>
        </p:nvSpPr>
        <p:spPr bwMode="auto">
          <a:xfrm>
            <a:off x="5081588" y="2395538"/>
            <a:ext cx="214312" cy="214312"/>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79" name="Oval 23"/>
          <p:cNvSpPr>
            <a:spLocks/>
          </p:cNvSpPr>
          <p:nvPr/>
        </p:nvSpPr>
        <p:spPr bwMode="auto">
          <a:xfrm>
            <a:off x="5894388" y="3278188"/>
            <a:ext cx="214312" cy="214312"/>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80" name="Oval 24"/>
          <p:cNvSpPr>
            <a:spLocks/>
          </p:cNvSpPr>
          <p:nvPr/>
        </p:nvSpPr>
        <p:spPr bwMode="auto">
          <a:xfrm>
            <a:off x="5929313" y="4376738"/>
            <a:ext cx="214312" cy="214312"/>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81" name="Oval 25"/>
          <p:cNvSpPr>
            <a:spLocks/>
          </p:cNvSpPr>
          <p:nvPr/>
        </p:nvSpPr>
        <p:spPr bwMode="auto">
          <a:xfrm>
            <a:off x="5197475" y="5233988"/>
            <a:ext cx="214313" cy="214312"/>
          </a:xfrm>
          <a:prstGeom prst="ellipse">
            <a:avLst/>
          </a:prstGeom>
          <a:solidFill>
            <a:srgbClr val="838383"/>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sp>
        <p:nvSpPr>
          <p:cNvPr id="147482" name="Line 26"/>
          <p:cNvSpPr>
            <a:spLocks noChangeShapeType="1"/>
          </p:cNvSpPr>
          <p:nvPr/>
        </p:nvSpPr>
        <p:spPr bwMode="auto">
          <a:xfrm rot="10800000" flipH="1">
            <a:off x="2781300" y="3424238"/>
            <a:ext cx="1150938" cy="379412"/>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3" name="Line 27"/>
          <p:cNvSpPr>
            <a:spLocks noChangeShapeType="1"/>
          </p:cNvSpPr>
          <p:nvPr/>
        </p:nvSpPr>
        <p:spPr bwMode="auto">
          <a:xfrm>
            <a:off x="2784475" y="4048125"/>
            <a:ext cx="1157288" cy="373063"/>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4" name="Line 28"/>
          <p:cNvSpPr>
            <a:spLocks noChangeShapeType="1"/>
          </p:cNvSpPr>
          <p:nvPr/>
        </p:nvSpPr>
        <p:spPr bwMode="auto">
          <a:xfrm rot="10800000" flipH="1">
            <a:off x="4160838" y="2587625"/>
            <a:ext cx="933450" cy="706438"/>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5" name="Line 29"/>
          <p:cNvSpPr>
            <a:spLocks noChangeShapeType="1"/>
          </p:cNvSpPr>
          <p:nvPr/>
        </p:nvSpPr>
        <p:spPr bwMode="auto">
          <a:xfrm rot="10800000" flipH="1">
            <a:off x="5302250" y="2170113"/>
            <a:ext cx="617538" cy="254000"/>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6" name="Line 30"/>
          <p:cNvSpPr>
            <a:spLocks noChangeShapeType="1"/>
          </p:cNvSpPr>
          <p:nvPr/>
        </p:nvSpPr>
        <p:spPr bwMode="auto">
          <a:xfrm rot="10800000" flipH="1">
            <a:off x="5230813" y="1816100"/>
            <a:ext cx="185737" cy="544513"/>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7" name="Line 31"/>
          <p:cNvSpPr>
            <a:spLocks noChangeShapeType="1"/>
          </p:cNvSpPr>
          <p:nvPr/>
        </p:nvSpPr>
        <p:spPr bwMode="auto">
          <a:xfrm rot="10800000" flipH="1">
            <a:off x="5326063" y="2468563"/>
            <a:ext cx="673100" cy="44450"/>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8" name="Line 32"/>
          <p:cNvSpPr>
            <a:spLocks noChangeShapeType="1"/>
          </p:cNvSpPr>
          <p:nvPr/>
        </p:nvSpPr>
        <p:spPr bwMode="auto">
          <a:xfrm rot="10800000" flipH="1">
            <a:off x="4202113" y="3395663"/>
            <a:ext cx="1662112" cy="20637"/>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89" name="Line 33"/>
          <p:cNvSpPr>
            <a:spLocks noChangeShapeType="1"/>
          </p:cNvSpPr>
          <p:nvPr/>
        </p:nvSpPr>
        <p:spPr bwMode="auto">
          <a:xfrm>
            <a:off x="4205288" y="4432300"/>
            <a:ext cx="1709737" cy="41275"/>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0" name="Line 34"/>
          <p:cNvSpPr>
            <a:spLocks noChangeShapeType="1"/>
          </p:cNvSpPr>
          <p:nvPr/>
        </p:nvSpPr>
        <p:spPr bwMode="auto">
          <a:xfrm>
            <a:off x="4176713" y="4546600"/>
            <a:ext cx="1031875" cy="720725"/>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1" name="AutoShape 35"/>
          <p:cNvSpPr>
            <a:spLocks/>
          </p:cNvSpPr>
          <p:nvPr/>
        </p:nvSpPr>
        <p:spPr bwMode="auto">
          <a:xfrm>
            <a:off x="1857375" y="3716338"/>
            <a:ext cx="895350" cy="401637"/>
          </a:xfrm>
          <a:prstGeom prst="roundRect">
            <a:avLst>
              <a:gd name="adj" fmla="val 33333"/>
            </a:avLst>
          </a:prstGeom>
          <a:gradFill rotWithShape="0">
            <a:gsLst>
              <a:gs pos="0">
                <a:srgbClr val="FFFFFF"/>
              </a:gs>
              <a:gs pos="100000">
                <a:srgbClr val="464658"/>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2400">
              <a:latin typeface="Times New Roman" charset="0"/>
            </a:endParaRPr>
          </a:p>
        </p:txBody>
      </p:sp>
      <p:pic>
        <p:nvPicPr>
          <p:cNvPr id="147492"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413" y="3762375"/>
            <a:ext cx="8032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7493" name="Line 37"/>
          <p:cNvSpPr>
            <a:spLocks noChangeShapeType="1"/>
          </p:cNvSpPr>
          <p:nvPr/>
        </p:nvSpPr>
        <p:spPr bwMode="auto">
          <a:xfrm rot="10800000" flipH="1">
            <a:off x="6122988" y="2878138"/>
            <a:ext cx="496887" cy="430212"/>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4" name="Line 38"/>
          <p:cNvSpPr>
            <a:spLocks noChangeShapeType="1"/>
          </p:cNvSpPr>
          <p:nvPr/>
        </p:nvSpPr>
        <p:spPr bwMode="auto">
          <a:xfrm rot="10800000" flipH="1">
            <a:off x="6151563" y="3352800"/>
            <a:ext cx="696912" cy="38100"/>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5" name="Line 39"/>
          <p:cNvSpPr>
            <a:spLocks noChangeShapeType="1"/>
          </p:cNvSpPr>
          <p:nvPr/>
        </p:nvSpPr>
        <p:spPr bwMode="auto">
          <a:xfrm rot="10800000" flipH="1">
            <a:off x="6191250" y="4256088"/>
            <a:ext cx="660400" cy="206375"/>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6" name="Line 40"/>
          <p:cNvSpPr>
            <a:spLocks noChangeShapeType="1"/>
          </p:cNvSpPr>
          <p:nvPr/>
        </p:nvSpPr>
        <p:spPr bwMode="auto">
          <a:xfrm>
            <a:off x="6116638" y="3470275"/>
            <a:ext cx="755650" cy="212725"/>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7" name="Line 41"/>
          <p:cNvSpPr>
            <a:spLocks noChangeShapeType="1"/>
          </p:cNvSpPr>
          <p:nvPr/>
        </p:nvSpPr>
        <p:spPr bwMode="auto">
          <a:xfrm>
            <a:off x="6191250" y="4537075"/>
            <a:ext cx="657225" cy="98425"/>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8" name="Line 42"/>
          <p:cNvSpPr>
            <a:spLocks noChangeShapeType="1"/>
          </p:cNvSpPr>
          <p:nvPr/>
        </p:nvSpPr>
        <p:spPr bwMode="auto">
          <a:xfrm>
            <a:off x="6156325" y="4591050"/>
            <a:ext cx="584200" cy="366713"/>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499" name="Line 43"/>
          <p:cNvSpPr>
            <a:spLocks noChangeShapeType="1"/>
          </p:cNvSpPr>
          <p:nvPr/>
        </p:nvSpPr>
        <p:spPr bwMode="auto">
          <a:xfrm>
            <a:off x="5461000" y="5376863"/>
            <a:ext cx="828675" cy="241300"/>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500" name="Line 44"/>
          <p:cNvSpPr>
            <a:spLocks noChangeShapeType="1"/>
          </p:cNvSpPr>
          <p:nvPr/>
        </p:nvSpPr>
        <p:spPr bwMode="auto">
          <a:xfrm>
            <a:off x="5430838" y="5440363"/>
            <a:ext cx="650875" cy="439737"/>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501" name="Line 45"/>
          <p:cNvSpPr>
            <a:spLocks noChangeShapeType="1"/>
          </p:cNvSpPr>
          <p:nvPr/>
        </p:nvSpPr>
        <p:spPr bwMode="auto">
          <a:xfrm>
            <a:off x="5367338" y="5486400"/>
            <a:ext cx="266700" cy="541338"/>
          </a:xfrm>
          <a:prstGeom prst="line">
            <a:avLst/>
          </a:prstGeom>
          <a:noFill/>
          <a:ln w="50800">
            <a:solidFill>
              <a:srgbClr val="7D7D7D"/>
            </a:solidFill>
            <a:miter lim="800000"/>
            <a:headEnd/>
            <a:tailEnd type="arrow"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7502" name="Rectangle 46"/>
          <p:cNvSpPr>
            <a:spLocks/>
          </p:cNvSpPr>
          <p:nvPr/>
        </p:nvSpPr>
        <p:spPr bwMode="auto">
          <a:xfrm>
            <a:off x="3232150" y="3024188"/>
            <a:ext cx="2524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en-US" sz="1400">
                <a:solidFill>
                  <a:srgbClr val="343434"/>
                </a:solidFill>
                <a:latin typeface="Times New Roman" charset="0"/>
              </a:rPr>
              <a:t>ISP</a:t>
            </a:r>
          </a:p>
        </p:txBody>
      </p:sp>
      <p:sp>
        <p:nvSpPr>
          <p:cNvPr id="147503" name="Rectangle 47"/>
          <p:cNvSpPr>
            <a:spLocks/>
          </p:cNvSpPr>
          <p:nvPr/>
        </p:nvSpPr>
        <p:spPr bwMode="auto">
          <a:xfrm>
            <a:off x="3114675" y="4630738"/>
            <a:ext cx="25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en-US" sz="1400">
                <a:solidFill>
                  <a:srgbClr val="343434"/>
                </a:solidFill>
                <a:latin typeface="Times New Roman" charset="0"/>
              </a:rPr>
              <a:t>ISP</a:t>
            </a:r>
          </a:p>
        </p:txBody>
      </p:sp>
      <p:sp>
        <p:nvSpPr>
          <p:cNvPr id="147504" name="Title 50"/>
          <p:cNvSpPr>
            <a:spLocks noGrp="1"/>
          </p:cNvSpPr>
          <p:nvPr>
            <p:ph type="title"/>
          </p:nvPr>
        </p:nvSpPr>
        <p:spPr/>
        <p:txBody>
          <a:bodyPr/>
          <a:lstStyle/>
          <a:p>
            <a:r>
              <a:rPr lang="en-US" altLang="en-US">
                <a:ea typeface="ＭＳ Ｐゴシック" charset="-128"/>
              </a:rPr>
              <a:t>An Alternative</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r>
              <a:rPr lang="en-US" altLang="en-US">
                <a:ea typeface="ＭＳ Ｐゴシック" charset="-128"/>
              </a:rPr>
              <a:t>Router: Today</a:t>
            </a:r>
          </a:p>
        </p:txBody>
      </p:sp>
      <p:grpSp>
        <p:nvGrpSpPr>
          <p:cNvPr id="148482" name="Group 2"/>
          <p:cNvGrpSpPr>
            <a:grpSpLocks/>
          </p:cNvGrpSpPr>
          <p:nvPr/>
        </p:nvGrpSpPr>
        <p:grpSpPr bwMode="auto">
          <a:xfrm>
            <a:off x="198438" y="1746250"/>
            <a:ext cx="8694737" cy="4121150"/>
            <a:chOff x="-1136650" y="1917700"/>
            <a:chExt cx="10464800" cy="4940300"/>
          </a:xfrm>
        </p:grpSpPr>
        <p:sp>
          <p:nvSpPr>
            <p:cNvPr id="148484" name="AutoShape 1"/>
            <p:cNvSpPr>
              <a:spLocks/>
            </p:cNvSpPr>
            <p:nvPr/>
          </p:nvSpPr>
          <p:spPr bwMode="auto">
            <a:xfrm>
              <a:off x="-1136650" y="1917700"/>
              <a:ext cx="10464800" cy="4940300"/>
            </a:xfrm>
            <a:prstGeom prst="roundRect">
              <a:avLst>
                <a:gd name="adj" fmla="val 3852"/>
              </a:avLst>
            </a:prstGeom>
            <a:gradFill rotWithShape="0">
              <a:gsLst>
                <a:gs pos="0">
                  <a:srgbClr val="FFFFFF"/>
                </a:gs>
                <a:gs pos="100000">
                  <a:srgbClr val="464658"/>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4200">
                <a:solidFill>
                  <a:srgbClr val="FFFFFF"/>
                </a:solidFill>
                <a:latin typeface="Arial" charset="0"/>
                <a:ea typeface="ヒラギノ角ゴ ProN W3" charset="-128"/>
                <a:cs typeface="ヒラギノ角ゴ ProN W3" charset="-128"/>
                <a:sym typeface="Gill Sans" charset="0"/>
              </a:endParaRPr>
            </a:p>
          </p:txBody>
        </p:sp>
        <p:sp>
          <p:nvSpPr>
            <p:cNvPr id="5" name="Oval 4"/>
            <p:cNvSpPr>
              <a:spLocks/>
            </p:cNvSpPr>
            <p:nvPr/>
          </p:nvSpPr>
          <p:spPr bwMode="auto">
            <a:xfrm>
              <a:off x="-997171" y="5765653"/>
              <a:ext cx="877003" cy="877303"/>
            </a:xfrm>
            <a:prstGeom prst="ellipse">
              <a:avLst/>
            </a:prstGeom>
            <a:solidFill>
              <a:srgbClr val="FFFFFF"/>
            </a:solidFill>
            <a:ln w="25400" cap="flat">
              <a:solidFill>
                <a:srgbClr val="000000"/>
              </a:solidFill>
              <a:prstDash val="solid"/>
              <a:miter lim="800000"/>
              <a:headEnd type="none" w="med" len="med"/>
              <a:tailEnd type="none" w="med" len="med"/>
            </a:ln>
          </p:spPr>
          <p:txBody>
            <a:bodyPr lIns="0" tIns="0" rIns="0" bIns="0" anchor="ct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defRPr/>
              </a:pPr>
              <a:r>
                <a:rPr lang="en-US" altLang="en-US" sz="3000" smtClean="0">
                  <a:solidFill>
                    <a:srgbClr val="000000"/>
                  </a:solidFill>
                  <a:effectLst>
                    <a:outerShdw blurRad="38100" dist="38100" dir="2700000" algn="tl">
                      <a:srgbClr val="C0C0C0"/>
                    </a:outerShdw>
                  </a:effectLst>
                  <a:latin typeface="Arial" charset="0"/>
                </a:rPr>
                <a:t>src</a:t>
              </a:r>
            </a:p>
          </p:txBody>
        </p:sp>
        <p:sp>
          <p:nvSpPr>
            <p:cNvPr id="148486" name="Line 3"/>
            <p:cNvSpPr>
              <a:spLocks noChangeShapeType="1"/>
            </p:cNvSpPr>
            <p:nvPr/>
          </p:nvSpPr>
          <p:spPr bwMode="auto">
            <a:xfrm rot="10800000" flipH="1">
              <a:off x="0" y="5672138"/>
              <a:ext cx="830263" cy="366712"/>
            </a:xfrm>
            <a:prstGeom prst="line">
              <a:avLst/>
            </a:prstGeom>
            <a:noFill/>
            <a:ln w="25400" cap="rnd">
              <a:solidFill>
                <a:srgbClr val="000000"/>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Oval 6"/>
            <p:cNvSpPr>
              <a:spLocks/>
            </p:cNvSpPr>
            <p:nvPr/>
          </p:nvSpPr>
          <p:spPr bwMode="auto">
            <a:xfrm>
              <a:off x="8349881" y="3759846"/>
              <a:ext cx="877003" cy="875400"/>
            </a:xfrm>
            <a:prstGeom prst="ellipse">
              <a:avLst/>
            </a:prstGeom>
            <a:solidFill>
              <a:srgbClr val="FFFFFF"/>
            </a:solidFill>
            <a:ln w="25400" cap="flat">
              <a:solidFill>
                <a:srgbClr val="000000"/>
              </a:solidFill>
              <a:prstDash val="solid"/>
              <a:miter lim="800000"/>
              <a:headEnd type="none" w="med" len="med"/>
              <a:tailEnd type="none" w="med" len="med"/>
            </a:ln>
          </p:spPr>
          <p:txBody>
            <a:bodyPr lIns="0" tIns="0" rIns="0" bIns="0" anchor="ct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defRPr/>
              </a:pPr>
              <a:r>
                <a:rPr lang="en-US" altLang="en-US" sz="3000" smtClean="0">
                  <a:solidFill>
                    <a:srgbClr val="000000"/>
                  </a:solidFill>
                  <a:effectLst>
                    <a:outerShdw blurRad="38100" dist="38100" dir="2700000" algn="tl">
                      <a:srgbClr val="C0C0C0"/>
                    </a:outerShdw>
                  </a:effectLst>
                  <a:latin typeface="Arial" charset="0"/>
                </a:rPr>
                <a:t>dst</a:t>
              </a:r>
            </a:p>
          </p:txBody>
        </p:sp>
        <p:pic>
          <p:nvPicPr>
            <p:cNvPr id="14848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900363"/>
              <a:ext cx="35433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848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00000">
              <a:off x="946150" y="5048250"/>
              <a:ext cx="8397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8490" name="Freeform 9"/>
            <p:cNvSpPr>
              <a:spLocks/>
            </p:cNvSpPr>
            <p:nvPr/>
          </p:nvSpPr>
          <p:spPr bwMode="auto">
            <a:xfrm>
              <a:off x="1592263" y="3946525"/>
              <a:ext cx="1320800" cy="1041400"/>
            </a:xfrm>
            <a:custGeom>
              <a:avLst/>
              <a:gdLst>
                <a:gd name="T0" fmla="*/ 0 w 21600"/>
                <a:gd name="T1" fmla="*/ 2147483646 h 21600"/>
                <a:gd name="T2" fmla="*/ 2147483646 w 21600"/>
                <a:gd name="T3" fmla="*/ 2147483646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a:moveTo>
                    <a:pt x="0" y="21600"/>
                  </a:moveTo>
                  <a:cubicBezTo>
                    <a:pt x="14278" y="15120"/>
                    <a:pt x="16841" y="10800"/>
                    <a:pt x="12081" y="8280"/>
                  </a:cubicBezTo>
                  <a:cubicBezTo>
                    <a:pt x="7322" y="5760"/>
                    <a:pt x="10617" y="0"/>
                    <a:pt x="21600" y="0"/>
                  </a:cubicBezTo>
                </a:path>
              </a:pathLst>
            </a:custGeom>
            <a:noFill/>
            <a:ln w="25400">
              <a:solidFill>
                <a:srgbClr val="FF0000"/>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8491" name="Freeform 10"/>
            <p:cNvSpPr>
              <a:spLocks/>
            </p:cNvSpPr>
            <p:nvPr/>
          </p:nvSpPr>
          <p:spPr bwMode="auto">
            <a:xfrm>
              <a:off x="3397250" y="3914775"/>
              <a:ext cx="901700" cy="1036638"/>
            </a:xfrm>
            <a:custGeom>
              <a:avLst/>
              <a:gdLst>
                <a:gd name="T0" fmla="*/ 0 w 21600"/>
                <a:gd name="T1" fmla="*/ 0 h 21600"/>
                <a:gd name="T2" fmla="*/ 2147483646 w 21600"/>
                <a:gd name="T3" fmla="*/ 2147483646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a:moveTo>
                    <a:pt x="0" y="0"/>
                  </a:moveTo>
                  <a:cubicBezTo>
                    <a:pt x="20904" y="0"/>
                    <a:pt x="20140" y="3670"/>
                    <a:pt x="15933" y="8384"/>
                  </a:cubicBezTo>
                  <a:cubicBezTo>
                    <a:pt x="11304" y="13572"/>
                    <a:pt x="8285" y="17280"/>
                    <a:pt x="21600" y="21600"/>
                  </a:cubicBezTo>
                </a:path>
              </a:pathLst>
            </a:custGeom>
            <a:noFill/>
            <a:ln w="25400">
              <a:solidFill>
                <a:srgbClr val="FF0000"/>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4849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0" y="4851400"/>
              <a:ext cx="29083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8493" name="Freeform 14"/>
            <p:cNvSpPr>
              <a:spLocks/>
            </p:cNvSpPr>
            <p:nvPr/>
          </p:nvSpPr>
          <p:spPr bwMode="auto">
            <a:xfrm rot="10800000" flipH="1">
              <a:off x="5221288" y="4678363"/>
              <a:ext cx="3240087" cy="1381125"/>
            </a:xfrm>
            <a:custGeom>
              <a:avLst/>
              <a:gdLst>
                <a:gd name="T0" fmla="*/ 0 w 21600"/>
                <a:gd name="T1" fmla="*/ 2147483646 h 19874"/>
                <a:gd name="T2" fmla="*/ 2147483646 w 21600"/>
                <a:gd name="T3" fmla="*/ 2147483646 h 19874"/>
                <a:gd name="T4" fmla="*/ 2147483646 w 21600"/>
                <a:gd name="T5" fmla="*/ 2147483646 h 19874"/>
                <a:gd name="T6" fmla="*/ 0 60000 65536"/>
                <a:gd name="T7" fmla="*/ 0 60000 65536"/>
                <a:gd name="T8" fmla="*/ 0 60000 65536"/>
                <a:gd name="T9" fmla="*/ 0 w 21600"/>
                <a:gd name="T10" fmla="*/ 0 h 19874"/>
                <a:gd name="T11" fmla="*/ 21600 w 21600"/>
                <a:gd name="T12" fmla="*/ 19874 h 19874"/>
              </a:gdLst>
              <a:ahLst/>
              <a:cxnLst>
                <a:cxn ang="T6">
                  <a:pos x="T0" y="T1"/>
                </a:cxn>
                <a:cxn ang="T7">
                  <a:pos x="T2" y="T3"/>
                </a:cxn>
                <a:cxn ang="T8">
                  <a:pos x="T4" y="T5"/>
                </a:cxn>
              </a:cxnLst>
              <a:rect l="T9" t="T10" r="T11" b="T12"/>
              <a:pathLst>
                <a:path w="21600" h="19874">
                  <a:moveTo>
                    <a:pt x="0" y="9631"/>
                  </a:moveTo>
                  <a:cubicBezTo>
                    <a:pt x="0" y="9631"/>
                    <a:pt x="7758" y="-1726"/>
                    <a:pt x="11841" y="226"/>
                  </a:cubicBezTo>
                  <a:cubicBezTo>
                    <a:pt x="16791" y="2592"/>
                    <a:pt x="21600" y="19874"/>
                    <a:pt x="21600" y="19874"/>
                  </a:cubicBezTo>
                </a:path>
              </a:pathLst>
            </a:custGeom>
            <a:noFill/>
            <a:ln w="2540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48483" name="Rectangle 16"/>
          <p:cNvSpPr>
            <a:spLocks noChangeArrowheads="1"/>
          </p:cNvSpPr>
          <p:nvPr/>
        </p:nvSpPr>
        <p:spPr bwMode="auto">
          <a:xfrm>
            <a:off x="771525" y="6126163"/>
            <a:ext cx="5078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Char char="-"/>
            </a:pPr>
            <a:r>
              <a:rPr lang="en-US" altLang="en-US" sz="1800"/>
              <a:t>Content lookup: Google -&gt; URL -&gt; DNS -&gt; IP</a:t>
            </a:r>
          </a:p>
          <a:p>
            <a:pPr>
              <a:spcBef>
                <a:spcPct val="0"/>
              </a:spcBef>
              <a:buClrTx/>
              <a:buSzTx/>
              <a:buFontTx/>
              <a:buChar char="-"/>
            </a:pPr>
            <a:r>
              <a:rPr lang="en-US" altLang="en-US" sz="1800"/>
              <a:t>Longest prefix match on IP address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a:xfrm>
            <a:off x="533400" y="228600"/>
            <a:ext cx="8610600" cy="1143000"/>
          </a:xfrm>
        </p:spPr>
        <p:txBody>
          <a:bodyPr/>
          <a:lstStyle/>
          <a:p>
            <a:r>
              <a:rPr lang="en-US" altLang="en-US" sz="3600">
                <a:ea typeface="ＭＳ Ｐゴシック" charset="-128"/>
              </a:rPr>
              <a:t>Router: Named Data Networks (NDN)</a:t>
            </a:r>
          </a:p>
        </p:txBody>
      </p:sp>
      <p:grpSp>
        <p:nvGrpSpPr>
          <p:cNvPr id="150530" name="Group 1"/>
          <p:cNvGrpSpPr>
            <a:grpSpLocks/>
          </p:cNvGrpSpPr>
          <p:nvPr/>
        </p:nvGrpSpPr>
        <p:grpSpPr bwMode="auto">
          <a:xfrm>
            <a:off x="188913" y="1544638"/>
            <a:ext cx="8713787" cy="4479925"/>
            <a:chOff x="0" y="1213449"/>
            <a:chExt cx="10464800" cy="4940300"/>
          </a:xfrm>
        </p:grpSpPr>
        <p:sp>
          <p:nvSpPr>
            <p:cNvPr id="150532" name="AutoShape 1"/>
            <p:cNvSpPr>
              <a:spLocks/>
            </p:cNvSpPr>
            <p:nvPr/>
          </p:nvSpPr>
          <p:spPr bwMode="auto">
            <a:xfrm>
              <a:off x="0" y="1213449"/>
              <a:ext cx="10464800" cy="4940300"/>
            </a:xfrm>
            <a:prstGeom prst="roundRect">
              <a:avLst>
                <a:gd name="adj" fmla="val 3852"/>
              </a:avLst>
            </a:prstGeom>
            <a:gradFill rotWithShape="0">
              <a:gsLst>
                <a:gs pos="0">
                  <a:srgbClr val="FFFFFF"/>
                </a:gs>
                <a:gs pos="100000">
                  <a:srgbClr val="464658"/>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endParaRPr lang="en-US" altLang="en-US" sz="4200">
                <a:solidFill>
                  <a:srgbClr val="FFFFFF"/>
                </a:solidFill>
                <a:latin typeface="Arial" charset="0"/>
                <a:ea typeface="ヒラギノ角ゴ ProN W3" charset="-128"/>
                <a:cs typeface="ヒラギノ角ゴ ProN W3" charset="-128"/>
                <a:sym typeface="Gill Sans" charset="0"/>
              </a:endParaRPr>
            </a:p>
          </p:txBody>
        </p:sp>
        <p:pic>
          <p:nvPicPr>
            <p:cNvPr id="150533"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91349"/>
              <a:ext cx="35433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0534" name="Freeform 36"/>
            <p:cNvSpPr>
              <a:spLocks/>
            </p:cNvSpPr>
            <p:nvPr/>
          </p:nvSpPr>
          <p:spPr bwMode="auto">
            <a:xfrm>
              <a:off x="2971800" y="2962874"/>
              <a:ext cx="1344613" cy="1257300"/>
            </a:xfrm>
            <a:custGeom>
              <a:avLst/>
              <a:gdLst>
                <a:gd name="T0" fmla="*/ 0 w 21600"/>
                <a:gd name="T1" fmla="*/ 2147483646 h 21600"/>
                <a:gd name="T2" fmla="*/ 2147483646 w 21600"/>
                <a:gd name="T3" fmla="*/ 2147483646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a:moveTo>
                    <a:pt x="0" y="21600"/>
                  </a:moveTo>
                  <a:cubicBezTo>
                    <a:pt x="9998" y="16667"/>
                    <a:pt x="20823" y="11168"/>
                    <a:pt x="14055" y="7675"/>
                  </a:cubicBezTo>
                  <a:cubicBezTo>
                    <a:pt x="8968" y="5049"/>
                    <a:pt x="13909" y="0"/>
                    <a:pt x="21600" y="0"/>
                  </a:cubicBezTo>
                </a:path>
              </a:pathLst>
            </a:custGeom>
            <a:noFill/>
            <a:ln w="25400">
              <a:solidFill>
                <a:srgbClr val="FF0000"/>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 name="Oval 37"/>
            <p:cNvSpPr>
              <a:spLocks/>
            </p:cNvSpPr>
            <p:nvPr/>
          </p:nvSpPr>
          <p:spPr bwMode="auto">
            <a:xfrm>
              <a:off x="8952943" y="3105888"/>
              <a:ext cx="1435597" cy="609222"/>
            </a:xfrm>
            <a:prstGeom prst="ellipse">
              <a:avLst/>
            </a:prstGeom>
            <a:solidFill>
              <a:srgbClr val="FFFFFF"/>
            </a:solidFill>
            <a:ln w="25400" cap="flat">
              <a:solidFill>
                <a:srgbClr val="000000"/>
              </a:solidFill>
              <a:prstDash val="solid"/>
              <a:miter lim="800000"/>
              <a:headEnd type="none" w="med" len="med"/>
              <a:tailEnd type="none" w="med" len="med"/>
            </a:ln>
          </p:spPr>
          <p:txBody>
            <a:bodyPr lIns="0" tIns="0" rIns="0" bIns="0" anchor="ct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ctr" eaLnBrk="1" fontAlgn="auto" hangingPunct="1">
                <a:spcBef>
                  <a:spcPts val="0"/>
                </a:spcBef>
                <a:spcAft>
                  <a:spcPts val="0"/>
                </a:spcAft>
                <a:defRPr/>
              </a:pPr>
              <a:r>
                <a:rPr lang="en-US" altLang="en-US" sz="1600" kern="0" smtClean="0">
                  <a:solidFill>
                    <a:srgbClr val="000000"/>
                  </a:solidFill>
                  <a:effectLst>
                    <a:outerShdw blurRad="38100" dist="38100" dir="2700000" algn="tl">
                      <a:srgbClr val="C0C0C0"/>
                    </a:outerShdw>
                  </a:effectLst>
                  <a:latin typeface="Arial" charset="0"/>
                  <a:cs typeface="ヒラギノ角ゴ ProN W3"/>
                  <a:sym typeface="Calibri" charset="0"/>
                </a:rPr>
                <a:t>Producer</a:t>
              </a:r>
            </a:p>
          </p:txBody>
        </p:sp>
        <p:pic>
          <p:nvPicPr>
            <p:cNvPr id="150536"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300" y="1429349"/>
              <a:ext cx="29083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0537" name="Freeform 39"/>
            <p:cNvSpPr>
              <a:spLocks/>
            </p:cNvSpPr>
            <p:nvPr/>
          </p:nvSpPr>
          <p:spPr bwMode="auto">
            <a:xfrm>
              <a:off x="6292850" y="1986562"/>
              <a:ext cx="3232150" cy="998537"/>
            </a:xfrm>
            <a:custGeom>
              <a:avLst/>
              <a:gdLst>
                <a:gd name="T0" fmla="*/ 0 w 21600"/>
                <a:gd name="T1" fmla="*/ 2147483646 h 19701"/>
                <a:gd name="T2" fmla="*/ 2147483646 w 21600"/>
                <a:gd name="T3" fmla="*/ 2147483646 h 19701"/>
                <a:gd name="T4" fmla="*/ 2147483646 w 21600"/>
                <a:gd name="T5" fmla="*/ 2147483646 h 19701"/>
                <a:gd name="T6" fmla="*/ 0 60000 65536"/>
                <a:gd name="T7" fmla="*/ 0 60000 65536"/>
                <a:gd name="T8" fmla="*/ 0 60000 65536"/>
                <a:gd name="T9" fmla="*/ 0 w 21600"/>
                <a:gd name="T10" fmla="*/ 0 h 19701"/>
                <a:gd name="T11" fmla="*/ 21600 w 21600"/>
                <a:gd name="T12" fmla="*/ 19701 h 19701"/>
              </a:gdLst>
              <a:ahLst/>
              <a:cxnLst>
                <a:cxn ang="T6">
                  <a:pos x="T0" y="T1"/>
                </a:cxn>
                <a:cxn ang="T7">
                  <a:pos x="T2" y="T3"/>
                </a:cxn>
                <a:cxn ang="T8">
                  <a:pos x="T4" y="T5"/>
                </a:cxn>
              </a:cxnLst>
              <a:rect l="T9" t="T10" r="T11" b="T12"/>
              <a:pathLst>
                <a:path w="21600" h="19701">
                  <a:moveTo>
                    <a:pt x="0" y="11612"/>
                  </a:moveTo>
                  <a:cubicBezTo>
                    <a:pt x="0" y="11612"/>
                    <a:pt x="8193" y="-1899"/>
                    <a:pt x="12278" y="227"/>
                  </a:cubicBezTo>
                  <a:cubicBezTo>
                    <a:pt x="17230" y="2805"/>
                    <a:pt x="21600" y="19701"/>
                    <a:pt x="21600" y="19701"/>
                  </a:cubicBezTo>
                </a:path>
              </a:pathLst>
            </a:custGeom>
            <a:noFill/>
            <a:ln w="25400"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50538"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900" y="4147149"/>
              <a:ext cx="29083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0539" name="Freeform 41"/>
            <p:cNvSpPr>
              <a:spLocks/>
            </p:cNvSpPr>
            <p:nvPr/>
          </p:nvSpPr>
          <p:spPr bwMode="auto">
            <a:xfrm rot="10800000" flipH="1">
              <a:off x="6357938" y="3974112"/>
              <a:ext cx="3240087" cy="1381125"/>
            </a:xfrm>
            <a:custGeom>
              <a:avLst/>
              <a:gdLst>
                <a:gd name="T0" fmla="*/ 0 w 21600"/>
                <a:gd name="T1" fmla="*/ 2147483646 h 19874"/>
                <a:gd name="T2" fmla="*/ 2147483646 w 21600"/>
                <a:gd name="T3" fmla="*/ 2147483646 h 19874"/>
                <a:gd name="T4" fmla="*/ 2147483646 w 21600"/>
                <a:gd name="T5" fmla="*/ 2147483646 h 19874"/>
                <a:gd name="T6" fmla="*/ 0 60000 65536"/>
                <a:gd name="T7" fmla="*/ 0 60000 65536"/>
                <a:gd name="T8" fmla="*/ 0 60000 65536"/>
                <a:gd name="T9" fmla="*/ 0 w 21600"/>
                <a:gd name="T10" fmla="*/ 0 h 19874"/>
                <a:gd name="T11" fmla="*/ 21600 w 21600"/>
                <a:gd name="T12" fmla="*/ 19874 h 19874"/>
              </a:gdLst>
              <a:ahLst/>
              <a:cxnLst>
                <a:cxn ang="T6">
                  <a:pos x="T0" y="T1"/>
                </a:cxn>
                <a:cxn ang="T7">
                  <a:pos x="T2" y="T3"/>
                </a:cxn>
                <a:cxn ang="T8">
                  <a:pos x="T4" y="T5"/>
                </a:cxn>
              </a:cxnLst>
              <a:rect l="T9" t="T10" r="T11" b="T12"/>
              <a:pathLst>
                <a:path w="21600" h="19874">
                  <a:moveTo>
                    <a:pt x="0" y="9631"/>
                  </a:moveTo>
                  <a:cubicBezTo>
                    <a:pt x="0" y="9631"/>
                    <a:pt x="7758" y="-1726"/>
                    <a:pt x="11841" y="226"/>
                  </a:cubicBezTo>
                  <a:cubicBezTo>
                    <a:pt x="16791" y="2592"/>
                    <a:pt x="21600" y="19874"/>
                    <a:pt x="21600" y="19874"/>
                  </a:cubicBezTo>
                </a:path>
              </a:pathLst>
            </a:custGeom>
            <a:noFill/>
            <a:ln w="25400"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Oval 42"/>
            <p:cNvSpPr>
              <a:spLocks/>
            </p:cNvSpPr>
            <p:nvPr/>
          </p:nvSpPr>
          <p:spPr bwMode="auto">
            <a:xfrm>
              <a:off x="89605" y="5099865"/>
              <a:ext cx="1599557" cy="609222"/>
            </a:xfrm>
            <a:prstGeom prst="ellipse">
              <a:avLst/>
            </a:prstGeom>
            <a:solidFill>
              <a:srgbClr val="FFFFFF"/>
            </a:solidFill>
            <a:ln w="25400" cap="flat">
              <a:solidFill>
                <a:srgbClr val="000000"/>
              </a:solidFill>
              <a:prstDash val="solid"/>
              <a:miter lim="800000"/>
              <a:headEnd type="none" w="med" len="med"/>
              <a:tailEnd type="none" w="med" len="med"/>
            </a:ln>
          </p:spPr>
          <p:txBody>
            <a:bodyPr lIns="0" tIns="0" rIns="0" bIns="0" anchor="ct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ctr" eaLnBrk="1" fontAlgn="auto" hangingPunct="1">
                <a:spcBef>
                  <a:spcPts val="0"/>
                </a:spcBef>
                <a:spcAft>
                  <a:spcPts val="0"/>
                </a:spcAft>
                <a:defRPr/>
              </a:pPr>
              <a:r>
                <a:rPr lang="en-US" altLang="en-US" sz="1600" kern="0" smtClean="0">
                  <a:solidFill>
                    <a:srgbClr val="000000"/>
                  </a:solidFill>
                  <a:effectLst>
                    <a:outerShdw blurRad="38100" dist="38100" dir="2700000" algn="tl">
                      <a:srgbClr val="C0C0C0"/>
                    </a:outerShdw>
                  </a:effectLst>
                  <a:latin typeface="Arial" charset="0"/>
                  <a:cs typeface="ヒラギノ角ゴ ProN W3"/>
                  <a:sym typeface="Calibri" charset="0"/>
                </a:rPr>
                <a:t>Consumer</a:t>
              </a:r>
            </a:p>
          </p:txBody>
        </p:sp>
        <p:sp>
          <p:nvSpPr>
            <p:cNvPr id="150541" name="Line 10"/>
            <p:cNvSpPr>
              <a:spLocks noChangeShapeType="1"/>
            </p:cNvSpPr>
            <p:nvPr/>
          </p:nvSpPr>
          <p:spPr bwMode="auto">
            <a:xfrm rot="10800000" flipH="1">
              <a:off x="1533525" y="4613874"/>
              <a:ext cx="1119188" cy="536575"/>
            </a:xfrm>
            <a:prstGeom prst="line">
              <a:avLst/>
            </a:prstGeom>
            <a:noFill/>
            <a:ln w="25400" cap="rnd">
              <a:solidFill>
                <a:srgbClr val="000000"/>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50542" name="Rectangle 44"/>
            <p:cNvSpPr>
              <a:spLocks/>
            </p:cNvSpPr>
            <p:nvPr/>
          </p:nvSpPr>
          <p:spPr bwMode="auto">
            <a:xfrm>
              <a:off x="4495800" y="2883499"/>
              <a:ext cx="1793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en-US" sz="1000">
                  <a:solidFill>
                    <a:srgbClr val="FFFFFF"/>
                  </a:solidFill>
                  <a:latin typeface="Arial" charset="0"/>
                  <a:ea typeface="ヒラギノ角ゴ ProN W3" charset="-128"/>
                  <a:cs typeface="ヒラギノ角ゴ ProN W3" charset="-128"/>
                  <a:sym typeface="Calibri" charset="0"/>
                </a:rPr>
                <a:t>a/b</a:t>
              </a:r>
            </a:p>
          </p:txBody>
        </p:sp>
        <p:sp>
          <p:nvSpPr>
            <p:cNvPr id="150543" name="Rectangle 45"/>
            <p:cNvSpPr>
              <a:spLocks/>
            </p:cNvSpPr>
            <p:nvPr/>
          </p:nvSpPr>
          <p:spPr bwMode="auto">
            <a:xfrm>
              <a:off x="4368800" y="2889849"/>
              <a:ext cx="444500" cy="1524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endParaRPr lang="en-US" altLang="en-US" sz="4200">
                <a:solidFill>
                  <a:srgbClr val="FFFFFF"/>
                </a:solidFill>
                <a:latin typeface="Arial" charset="0"/>
                <a:ea typeface="ヒラギノ角ゴ ProN W3" charset="-128"/>
                <a:cs typeface="ヒラギノ角ゴ ProN W3" charset="-128"/>
                <a:sym typeface="Gill Sans" charset="0"/>
              </a:endParaRPr>
            </a:p>
          </p:txBody>
        </p:sp>
        <p:sp>
          <p:nvSpPr>
            <p:cNvPr id="150544" name="Freeform 14"/>
            <p:cNvSpPr>
              <a:spLocks/>
            </p:cNvSpPr>
            <p:nvPr/>
          </p:nvSpPr>
          <p:spPr bwMode="auto">
            <a:xfrm>
              <a:off x="4826000" y="2966049"/>
              <a:ext cx="952500" cy="1422400"/>
            </a:xfrm>
            <a:custGeom>
              <a:avLst/>
              <a:gdLst>
                <a:gd name="T0" fmla="*/ 2147483646 w 21600"/>
                <a:gd name="T1" fmla="*/ 2147483646 h 21600"/>
                <a:gd name="T2" fmla="*/ 2147483646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a:moveTo>
                    <a:pt x="21600" y="21600"/>
                  </a:moveTo>
                  <a:cubicBezTo>
                    <a:pt x="7920" y="17357"/>
                    <a:pt x="18000" y="12643"/>
                    <a:pt x="18000" y="9064"/>
                  </a:cubicBezTo>
                  <a:cubicBezTo>
                    <a:pt x="18000" y="2866"/>
                    <a:pt x="10845" y="0"/>
                    <a:pt x="0" y="0"/>
                  </a:cubicBezTo>
                </a:path>
              </a:pathLst>
            </a:custGeom>
            <a:noFill/>
            <a:ln w="25400">
              <a:solidFill>
                <a:srgbClr val="FF0000"/>
              </a:solidFill>
              <a:miter lim="800000"/>
              <a:headEnd type="arrow" w="med" len="me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0545" name="Freeform 15"/>
            <p:cNvSpPr>
              <a:spLocks/>
            </p:cNvSpPr>
            <p:nvPr/>
          </p:nvSpPr>
          <p:spPr bwMode="auto">
            <a:xfrm>
              <a:off x="5057775" y="2851749"/>
              <a:ext cx="688975" cy="179388"/>
            </a:xfrm>
            <a:custGeom>
              <a:avLst/>
              <a:gdLst>
                <a:gd name="T0" fmla="*/ 0 w 21600"/>
                <a:gd name="T1" fmla="*/ 2147483646 h 17553"/>
                <a:gd name="T2" fmla="*/ 2147483646 w 21600"/>
                <a:gd name="T3" fmla="*/ 0 h 17553"/>
                <a:gd name="T4" fmla="*/ 0 60000 65536"/>
                <a:gd name="T5" fmla="*/ 0 60000 65536"/>
                <a:gd name="T6" fmla="*/ 0 w 21600"/>
                <a:gd name="T7" fmla="*/ 0 h 17553"/>
                <a:gd name="T8" fmla="*/ 21600 w 21600"/>
                <a:gd name="T9" fmla="*/ 17553 h 17553"/>
              </a:gdLst>
              <a:ahLst/>
              <a:cxnLst>
                <a:cxn ang="T4">
                  <a:pos x="T0" y="T1"/>
                </a:cxn>
                <a:cxn ang="T5">
                  <a:pos x="T2" y="T3"/>
                </a:cxn>
              </a:cxnLst>
              <a:rect l="T6" t="T7" r="T8" b="T9"/>
              <a:pathLst>
                <a:path w="21600" h="17553">
                  <a:moveTo>
                    <a:pt x="0" y="12343"/>
                  </a:moveTo>
                  <a:cubicBezTo>
                    <a:pt x="9172" y="21600"/>
                    <a:pt x="9637" y="19131"/>
                    <a:pt x="21600" y="0"/>
                  </a:cubicBezTo>
                </a:path>
              </a:pathLst>
            </a:custGeom>
            <a:noFill/>
            <a:ln w="25400">
              <a:solidFill>
                <a:srgbClr val="FF0000"/>
              </a:solidFill>
              <a:miter lim="800000"/>
              <a:headEn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50546" name="Group 16"/>
            <p:cNvGrpSpPr>
              <a:grpSpLocks/>
            </p:cNvGrpSpPr>
            <p:nvPr/>
          </p:nvGrpSpPr>
          <p:grpSpPr bwMode="auto">
            <a:xfrm rot="-1500000">
              <a:off x="2414588" y="4272562"/>
              <a:ext cx="509587" cy="177800"/>
              <a:chOff x="24" y="32"/>
              <a:chExt cx="320" cy="112"/>
            </a:xfrm>
          </p:grpSpPr>
          <p:sp>
            <p:nvSpPr>
              <p:cNvPr id="50" name="AutoShape 17"/>
              <p:cNvSpPr>
                <a:spLocks/>
              </p:cNvSpPr>
              <p:nvPr/>
            </p:nvSpPr>
            <p:spPr bwMode="auto">
              <a:xfrm>
                <a:off x="26" y="30"/>
                <a:ext cx="320" cy="112"/>
              </a:xfrm>
              <a:prstGeom prst="roundRect">
                <a:avLst>
                  <a:gd name="adj" fmla="val 21426"/>
                </a:avLst>
              </a:prstGeom>
              <a:solidFill>
                <a:srgbClr val="FFFFFF"/>
              </a:solidFill>
              <a:ln w="12700">
                <a:solidFill>
                  <a:srgbClr val="000000"/>
                </a:solidFill>
                <a:miter lim="800000"/>
                <a:headEnd/>
                <a:tailEnd/>
              </a:ln>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ctr" eaLnBrk="1" fontAlgn="auto" hangingPunct="1">
                  <a:spcBef>
                    <a:spcPts val="0"/>
                  </a:spcBef>
                  <a:spcAft>
                    <a:spcPts val="0"/>
                  </a:spcAft>
                  <a:defRPr/>
                </a:pPr>
                <a:endParaRPr lang="en-US" altLang="en-US" kern="0" smtClean="0">
                  <a:latin typeface="Arial" charset="0"/>
                  <a:cs typeface="ヒラギノ角ゴ ProN W3"/>
                </a:endParaRPr>
              </a:p>
            </p:txBody>
          </p:sp>
          <p:sp>
            <p:nvSpPr>
              <p:cNvPr id="51" name="Rectangle 18"/>
              <p:cNvSpPr>
                <a:spLocks/>
              </p:cNvSpPr>
              <p:nvPr/>
            </p:nvSpPr>
            <p:spPr bwMode="auto">
              <a:xfrm>
                <a:off x="30" y="36"/>
                <a:ext cx="30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ctr" eaLnBrk="1" fontAlgn="auto" hangingPunct="1">
                  <a:spcBef>
                    <a:spcPts val="0"/>
                  </a:spcBef>
                  <a:spcAft>
                    <a:spcPts val="0"/>
                  </a:spcAft>
                  <a:defRPr/>
                </a:pPr>
                <a:r>
                  <a:rPr lang="en-US" altLang="en-US" sz="1000" kern="0" smtClean="0">
                    <a:latin typeface="Arial" charset="0"/>
                    <a:cs typeface="ヒラギノ角ゴ ProN W3"/>
                    <a:sym typeface="Calibri" charset="0"/>
                  </a:rPr>
                  <a:t>? a/b/c/e</a:t>
                </a:r>
              </a:p>
            </p:txBody>
          </p:sp>
        </p:grpSp>
      </p:grpSp>
      <p:sp>
        <p:nvSpPr>
          <p:cNvPr id="150531" name="Rectangle 51"/>
          <p:cNvSpPr>
            <a:spLocks noChangeArrowheads="1"/>
          </p:cNvSpPr>
          <p:nvPr/>
        </p:nvSpPr>
        <p:spPr bwMode="auto">
          <a:xfrm>
            <a:off x="771525" y="6126163"/>
            <a:ext cx="5929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Char char="-"/>
            </a:pPr>
            <a:r>
              <a:rPr lang="en-US" altLang="en-US" sz="1800"/>
              <a:t>Router: Conducts both routing and content caching</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a:xfrm>
            <a:off x="533400" y="228600"/>
            <a:ext cx="8396288" cy="1143000"/>
          </a:xfrm>
        </p:spPr>
        <p:txBody>
          <a:bodyPr/>
          <a:lstStyle/>
          <a:p>
            <a:r>
              <a:rPr lang="en-US" altLang="en-US" sz="3600">
                <a:solidFill>
                  <a:srgbClr val="3333CC"/>
                </a:solidFill>
                <a:ea typeface="ＭＳ Ｐゴシック" charset="-128"/>
              </a:rPr>
              <a:t>Router: Named Data Networks (NDN)</a:t>
            </a:r>
            <a:endParaRPr lang="en-US" altLang="en-US">
              <a:ea typeface="ＭＳ Ｐゴシック" charset="-128"/>
            </a:endParaRPr>
          </a:p>
        </p:txBody>
      </p:sp>
      <p:sp>
        <p:nvSpPr>
          <p:cNvPr id="65" name="TextBox 64"/>
          <p:cNvSpPr txBox="1">
            <a:spLocks noChangeArrowheads="1"/>
          </p:cNvSpPr>
          <p:nvPr/>
        </p:nvSpPr>
        <p:spPr bwMode="auto">
          <a:xfrm>
            <a:off x="319088" y="2416175"/>
            <a:ext cx="260191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ea typeface="华文新魏" charset="-122"/>
                <a:cs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yahoo</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news</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yahoo</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music</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new</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google</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news</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google</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cn</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sina</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news</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cn</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com</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sina</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mail</a:t>
            </a:r>
          </a:p>
          <a:p>
            <a:pPr eaLnBrk="1" hangingPunct="1">
              <a:spcBef>
                <a:spcPct val="0"/>
              </a:spcBef>
              <a:buClrTx/>
              <a:buSzTx/>
              <a:buFontTx/>
              <a:buNone/>
            </a:pP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cn</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yahoo</a:t>
            </a:r>
            <a:r>
              <a:rPr lang="en-US" altLang="zh-CN" sz="2000">
                <a:solidFill>
                  <a:srgbClr val="000000"/>
                </a:solidFill>
                <a:latin typeface="Arial" charset="0"/>
                <a:ea typeface="华文新魏" charset="-122"/>
                <a:cs typeface="华文新魏" charset="-122"/>
              </a:rPr>
              <a:t>/</a:t>
            </a:r>
            <a:r>
              <a:rPr lang="en-US" altLang="zh-CN" sz="2000">
                <a:solidFill>
                  <a:srgbClr val="000000"/>
                </a:solidFill>
                <a:latin typeface="Times New Roman" charset="0"/>
              </a:rPr>
              <a:t>news</a:t>
            </a:r>
          </a:p>
          <a:p>
            <a:pPr eaLnBrk="1" hangingPunct="1">
              <a:spcBef>
                <a:spcPct val="0"/>
              </a:spcBef>
              <a:buClrTx/>
              <a:buSzTx/>
              <a:buFontTx/>
              <a:buNone/>
            </a:pPr>
            <a:endParaRPr lang="zh-CN" altLang="en-US" sz="2000">
              <a:solidFill>
                <a:srgbClr val="000000"/>
              </a:solidFill>
              <a:latin typeface="Arial" charset="0"/>
              <a:ea typeface="华文新魏" charset="-122"/>
              <a:cs typeface="华文新魏" charset="-122"/>
            </a:endParaRPr>
          </a:p>
        </p:txBody>
      </p:sp>
      <p:grpSp>
        <p:nvGrpSpPr>
          <p:cNvPr id="66" name="组合 73"/>
          <p:cNvGrpSpPr>
            <a:grpSpLocks/>
          </p:cNvGrpSpPr>
          <p:nvPr/>
        </p:nvGrpSpPr>
        <p:grpSpPr bwMode="auto">
          <a:xfrm>
            <a:off x="3779838" y="2195513"/>
            <a:ext cx="4673600" cy="3249612"/>
            <a:chOff x="2526256" y="1853086"/>
            <a:chExt cx="4530955" cy="3452025"/>
          </a:xfrm>
        </p:grpSpPr>
        <p:sp>
          <p:nvSpPr>
            <p:cNvPr id="152582" name="矩形 4"/>
            <p:cNvSpPr>
              <a:spLocks noChangeArrowheads="1"/>
            </p:cNvSpPr>
            <p:nvPr/>
          </p:nvSpPr>
          <p:spPr bwMode="auto">
            <a:xfrm>
              <a:off x="6192180" y="1872831"/>
              <a:ext cx="865031" cy="3432280"/>
            </a:xfrm>
            <a:prstGeom prst="rect">
              <a:avLst/>
            </a:prstGeom>
            <a:solidFill>
              <a:srgbClr val="F2F2F2"/>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endParaRPr lang="zh-CN" altLang="en-US" sz="1800">
                <a:solidFill>
                  <a:srgbClr val="FFFFFF"/>
                </a:solidFill>
                <a:latin typeface="Times New Roman" charset="0"/>
                <a:ea typeface="黑体" charset="-122"/>
                <a:cs typeface="Times New Roman" charset="0"/>
              </a:endParaRPr>
            </a:p>
          </p:txBody>
        </p:sp>
        <p:sp>
          <p:nvSpPr>
            <p:cNvPr id="152583" name="矩形 5"/>
            <p:cNvSpPr>
              <a:spLocks noChangeArrowheads="1"/>
            </p:cNvSpPr>
            <p:nvPr/>
          </p:nvSpPr>
          <p:spPr bwMode="auto">
            <a:xfrm>
              <a:off x="4326456" y="1872831"/>
              <a:ext cx="936104" cy="3432280"/>
            </a:xfrm>
            <a:prstGeom prst="rect">
              <a:avLst/>
            </a:prstGeom>
            <a:solidFill>
              <a:srgbClr val="F2F2F2"/>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endParaRPr lang="zh-CN" altLang="en-US" sz="1800">
                <a:solidFill>
                  <a:srgbClr val="FFFFFF"/>
                </a:solidFill>
                <a:latin typeface="Times New Roman" charset="0"/>
                <a:ea typeface="黑体" charset="-122"/>
                <a:cs typeface="Times New Roman" charset="0"/>
              </a:endParaRPr>
            </a:p>
          </p:txBody>
        </p:sp>
        <p:sp>
          <p:nvSpPr>
            <p:cNvPr id="152584" name="矩形 6"/>
            <p:cNvSpPr>
              <a:spLocks noChangeArrowheads="1"/>
            </p:cNvSpPr>
            <p:nvPr/>
          </p:nvSpPr>
          <p:spPr bwMode="auto">
            <a:xfrm>
              <a:off x="2526256" y="1872831"/>
              <a:ext cx="864096" cy="3432280"/>
            </a:xfrm>
            <a:prstGeom prst="rect">
              <a:avLst/>
            </a:prstGeom>
            <a:solidFill>
              <a:srgbClr val="F2F2F2"/>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endParaRPr lang="zh-CN" altLang="en-US" sz="1800">
                <a:solidFill>
                  <a:srgbClr val="FFFFFF"/>
                </a:solidFill>
                <a:latin typeface="Times New Roman" charset="0"/>
                <a:ea typeface="黑体" charset="-122"/>
                <a:cs typeface="Times New Roman" charset="0"/>
              </a:endParaRPr>
            </a:p>
          </p:txBody>
        </p:sp>
        <p:sp>
          <p:nvSpPr>
            <p:cNvPr id="70" name="椭圆 7"/>
            <p:cNvSpPr>
              <a:spLocks noChangeArrowheads="1"/>
            </p:cNvSpPr>
            <p:nvPr/>
          </p:nvSpPr>
          <p:spPr bwMode="auto">
            <a:xfrm>
              <a:off x="2633989" y="3792426"/>
              <a:ext cx="324738" cy="322099"/>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smtClean="0">
                  <a:solidFill>
                    <a:prstClr val="black"/>
                  </a:solidFill>
                  <a:latin typeface="Times New Roman" pitchFamily="18" charset="0"/>
                  <a:ea typeface="黑体"/>
                  <a:cs typeface="Times New Roman" pitchFamily="18" charset="0"/>
                </a:rPr>
                <a:t>1</a:t>
              </a:r>
              <a:endParaRPr lang="zh-CN" altLang="en-US" dirty="0">
                <a:solidFill>
                  <a:prstClr val="black"/>
                </a:solidFill>
                <a:latin typeface="Times New Roman" pitchFamily="18" charset="0"/>
                <a:ea typeface="黑体"/>
                <a:cs typeface="Times New Roman" pitchFamily="18" charset="0"/>
              </a:endParaRPr>
            </a:p>
          </p:txBody>
        </p:sp>
        <p:sp>
          <p:nvSpPr>
            <p:cNvPr id="71" name="椭圆 8"/>
            <p:cNvSpPr>
              <a:spLocks noChangeArrowheads="1"/>
            </p:cNvSpPr>
            <p:nvPr/>
          </p:nvSpPr>
          <p:spPr bwMode="auto">
            <a:xfrm>
              <a:off x="3461997" y="2928998"/>
              <a:ext cx="324738" cy="320413"/>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2</a:t>
              </a:r>
              <a:endParaRPr lang="zh-CN" altLang="en-US" dirty="0">
                <a:solidFill>
                  <a:prstClr val="black"/>
                </a:solidFill>
                <a:latin typeface="Times New Roman" pitchFamily="18" charset="0"/>
                <a:ea typeface="黑体"/>
                <a:cs typeface="Times New Roman" pitchFamily="18" charset="0"/>
              </a:endParaRPr>
            </a:p>
          </p:txBody>
        </p:sp>
        <p:sp>
          <p:nvSpPr>
            <p:cNvPr id="72" name="椭圆 9"/>
            <p:cNvSpPr>
              <a:spLocks noChangeArrowheads="1"/>
            </p:cNvSpPr>
            <p:nvPr/>
          </p:nvSpPr>
          <p:spPr bwMode="auto">
            <a:xfrm>
              <a:off x="3461997" y="4512511"/>
              <a:ext cx="324738" cy="322100"/>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3</a:t>
              </a:r>
              <a:endParaRPr lang="zh-CN" altLang="en-US" dirty="0">
                <a:solidFill>
                  <a:prstClr val="black"/>
                </a:solidFill>
                <a:latin typeface="Times New Roman" pitchFamily="18" charset="0"/>
                <a:ea typeface="黑体"/>
                <a:cs typeface="Times New Roman" pitchFamily="18" charset="0"/>
              </a:endParaRPr>
            </a:p>
          </p:txBody>
        </p:sp>
        <p:sp>
          <p:nvSpPr>
            <p:cNvPr id="73" name="椭圆 10"/>
            <p:cNvSpPr>
              <a:spLocks noChangeArrowheads="1"/>
            </p:cNvSpPr>
            <p:nvPr/>
          </p:nvSpPr>
          <p:spPr bwMode="auto">
            <a:xfrm>
              <a:off x="4434675" y="2536070"/>
              <a:ext cx="323200" cy="320413"/>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4</a:t>
              </a:r>
              <a:endParaRPr lang="zh-CN" altLang="en-US" dirty="0">
                <a:solidFill>
                  <a:prstClr val="black"/>
                </a:solidFill>
                <a:latin typeface="Times New Roman" pitchFamily="18" charset="0"/>
                <a:ea typeface="黑体"/>
                <a:cs typeface="Times New Roman" pitchFamily="18" charset="0"/>
              </a:endParaRPr>
            </a:p>
          </p:txBody>
        </p:sp>
        <p:sp>
          <p:nvSpPr>
            <p:cNvPr id="74" name="椭圆 11"/>
            <p:cNvSpPr>
              <a:spLocks noChangeArrowheads="1"/>
            </p:cNvSpPr>
            <p:nvPr/>
          </p:nvSpPr>
          <p:spPr bwMode="auto">
            <a:xfrm>
              <a:off x="4434675" y="3360712"/>
              <a:ext cx="323200" cy="320413"/>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5</a:t>
              </a:r>
              <a:endParaRPr lang="zh-CN" altLang="en-US" dirty="0">
                <a:solidFill>
                  <a:prstClr val="black"/>
                </a:solidFill>
                <a:latin typeface="Times New Roman" pitchFamily="18" charset="0"/>
                <a:ea typeface="黑体"/>
                <a:cs typeface="Times New Roman" pitchFamily="18" charset="0"/>
              </a:endParaRPr>
            </a:p>
          </p:txBody>
        </p:sp>
        <p:sp>
          <p:nvSpPr>
            <p:cNvPr id="75" name="椭圆 12"/>
            <p:cNvSpPr>
              <a:spLocks noChangeArrowheads="1"/>
            </p:cNvSpPr>
            <p:nvPr/>
          </p:nvSpPr>
          <p:spPr bwMode="auto">
            <a:xfrm>
              <a:off x="4434675" y="4119584"/>
              <a:ext cx="323200" cy="322099"/>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6</a:t>
              </a:r>
              <a:endParaRPr lang="zh-CN" altLang="en-US" dirty="0">
                <a:solidFill>
                  <a:prstClr val="black"/>
                </a:solidFill>
                <a:latin typeface="Times New Roman" pitchFamily="18" charset="0"/>
                <a:ea typeface="黑体"/>
                <a:cs typeface="Times New Roman" pitchFamily="18" charset="0"/>
              </a:endParaRPr>
            </a:p>
          </p:txBody>
        </p:sp>
        <p:sp>
          <p:nvSpPr>
            <p:cNvPr id="76" name="椭圆 13"/>
            <p:cNvSpPr>
              <a:spLocks noChangeArrowheads="1"/>
            </p:cNvSpPr>
            <p:nvPr/>
          </p:nvSpPr>
          <p:spPr bwMode="auto">
            <a:xfrm>
              <a:off x="4434675" y="4849788"/>
              <a:ext cx="323200" cy="320413"/>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7</a:t>
              </a:r>
              <a:endParaRPr lang="zh-CN" altLang="en-US" dirty="0">
                <a:solidFill>
                  <a:prstClr val="black"/>
                </a:solidFill>
                <a:latin typeface="Times New Roman" pitchFamily="18" charset="0"/>
                <a:ea typeface="黑体"/>
                <a:cs typeface="Times New Roman" pitchFamily="18" charset="0"/>
              </a:endParaRPr>
            </a:p>
          </p:txBody>
        </p:sp>
        <p:cxnSp>
          <p:nvCxnSpPr>
            <p:cNvPr id="152592" name="直接箭头连接符 14"/>
            <p:cNvCxnSpPr>
              <a:cxnSpLocks noChangeShapeType="1"/>
              <a:stCxn id="71" idx="7"/>
              <a:endCxn id="72" idx="2"/>
            </p:cNvCxnSpPr>
            <p:nvPr/>
          </p:nvCxnSpPr>
          <p:spPr bwMode="auto">
            <a:xfrm flipV="1">
              <a:off x="2910850" y="3089227"/>
              <a:ext cx="551510" cy="750690"/>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2593" name="TextBox 16"/>
            <p:cNvSpPr txBox="1">
              <a:spLocks noChangeArrowheads="1"/>
            </p:cNvSpPr>
            <p:nvPr/>
          </p:nvSpPr>
          <p:spPr bwMode="auto">
            <a:xfrm rot="-3161291">
              <a:off x="2709439" y="3173027"/>
              <a:ext cx="729780" cy="3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com</a:t>
              </a:r>
              <a:endParaRPr lang="zh-CN" altLang="en-US" sz="1800">
                <a:solidFill>
                  <a:srgbClr val="000000"/>
                </a:solidFill>
                <a:latin typeface="Times New Roman" charset="0"/>
                <a:ea typeface="黑体" charset="-122"/>
                <a:cs typeface="Times New Roman" charset="0"/>
              </a:endParaRPr>
            </a:p>
          </p:txBody>
        </p:sp>
        <p:cxnSp>
          <p:nvCxnSpPr>
            <p:cNvPr id="152594" name="直接箭头连接符 16"/>
            <p:cNvCxnSpPr>
              <a:cxnSpLocks noChangeShapeType="1"/>
              <a:stCxn id="71" idx="5"/>
              <a:endCxn id="73" idx="2"/>
            </p:cNvCxnSpPr>
            <p:nvPr/>
          </p:nvCxnSpPr>
          <p:spPr bwMode="auto">
            <a:xfrm>
              <a:off x="2910850" y="4066729"/>
              <a:ext cx="551510" cy="606674"/>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2595" name="TextBox 20"/>
            <p:cNvSpPr txBox="1">
              <a:spLocks noChangeArrowheads="1"/>
            </p:cNvSpPr>
            <p:nvPr/>
          </p:nvSpPr>
          <p:spPr bwMode="auto">
            <a:xfrm rot="2741986">
              <a:off x="2827759" y="4245870"/>
              <a:ext cx="548368" cy="3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cn</a:t>
              </a:r>
              <a:endParaRPr lang="zh-CN" altLang="en-US" sz="1800">
                <a:solidFill>
                  <a:srgbClr val="000000"/>
                </a:solidFill>
                <a:latin typeface="Times New Roman" charset="0"/>
                <a:ea typeface="黑体" charset="-122"/>
                <a:cs typeface="Times New Roman" charset="0"/>
              </a:endParaRPr>
            </a:p>
          </p:txBody>
        </p:sp>
        <p:cxnSp>
          <p:nvCxnSpPr>
            <p:cNvPr id="152596" name="直接箭头连接符 18"/>
            <p:cNvCxnSpPr>
              <a:cxnSpLocks noChangeShapeType="1"/>
              <a:stCxn id="72" idx="7"/>
              <a:endCxn id="74" idx="2"/>
            </p:cNvCxnSpPr>
            <p:nvPr/>
          </p:nvCxnSpPr>
          <p:spPr bwMode="auto">
            <a:xfrm flipV="1">
              <a:off x="3738942" y="2696459"/>
              <a:ext cx="695526" cy="279362"/>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597" name="直接箭头连接符 19"/>
            <p:cNvCxnSpPr>
              <a:cxnSpLocks noChangeShapeType="1"/>
              <a:stCxn id="72" idx="5"/>
              <a:endCxn id="75" idx="2"/>
            </p:cNvCxnSpPr>
            <p:nvPr/>
          </p:nvCxnSpPr>
          <p:spPr bwMode="auto">
            <a:xfrm>
              <a:off x="3738942" y="3202633"/>
              <a:ext cx="695526" cy="318642"/>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598" name="直接箭头连接符 20"/>
            <p:cNvCxnSpPr>
              <a:cxnSpLocks noChangeShapeType="1"/>
              <a:stCxn id="73" idx="7"/>
              <a:endCxn id="76" idx="2"/>
            </p:cNvCxnSpPr>
            <p:nvPr/>
          </p:nvCxnSpPr>
          <p:spPr bwMode="auto">
            <a:xfrm flipV="1">
              <a:off x="3738942" y="4280635"/>
              <a:ext cx="695526" cy="279362"/>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599" name="直接箭头连接符 21"/>
            <p:cNvCxnSpPr>
              <a:cxnSpLocks noChangeShapeType="1"/>
              <a:stCxn id="73" idx="5"/>
            </p:cNvCxnSpPr>
            <p:nvPr/>
          </p:nvCxnSpPr>
          <p:spPr bwMode="auto">
            <a:xfrm>
              <a:off x="3738942" y="4786809"/>
              <a:ext cx="695526" cy="223198"/>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
          <p:nvSpPr>
            <p:cNvPr id="85" name="椭圆 22"/>
            <p:cNvSpPr>
              <a:spLocks noChangeArrowheads="1"/>
            </p:cNvSpPr>
            <p:nvPr/>
          </p:nvSpPr>
          <p:spPr bwMode="auto">
            <a:xfrm>
              <a:off x="5405813" y="2247700"/>
              <a:ext cx="324739" cy="320413"/>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8</a:t>
              </a:r>
              <a:endParaRPr lang="zh-CN" altLang="en-US" dirty="0">
                <a:solidFill>
                  <a:prstClr val="black"/>
                </a:solidFill>
                <a:latin typeface="Times New Roman" pitchFamily="18" charset="0"/>
                <a:ea typeface="黑体"/>
                <a:cs typeface="Times New Roman" pitchFamily="18" charset="0"/>
              </a:endParaRPr>
            </a:p>
          </p:txBody>
        </p:sp>
        <p:sp>
          <p:nvSpPr>
            <p:cNvPr id="86" name="椭圆 23"/>
            <p:cNvSpPr>
              <a:spLocks noChangeArrowheads="1"/>
            </p:cNvSpPr>
            <p:nvPr/>
          </p:nvSpPr>
          <p:spPr bwMode="auto">
            <a:xfrm>
              <a:off x="5405813" y="2751927"/>
              <a:ext cx="324739" cy="320413"/>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9</a:t>
              </a:r>
              <a:endParaRPr lang="zh-CN" altLang="en-US" dirty="0">
                <a:solidFill>
                  <a:prstClr val="black"/>
                </a:solidFill>
                <a:latin typeface="Times New Roman" pitchFamily="18" charset="0"/>
                <a:ea typeface="黑体"/>
                <a:cs typeface="Times New Roman" pitchFamily="18" charset="0"/>
              </a:endParaRPr>
            </a:p>
          </p:txBody>
        </p:sp>
        <p:sp>
          <p:nvSpPr>
            <p:cNvPr id="87" name="椭圆 24"/>
            <p:cNvSpPr>
              <a:spLocks noChangeArrowheads="1"/>
            </p:cNvSpPr>
            <p:nvPr/>
          </p:nvSpPr>
          <p:spPr bwMode="auto">
            <a:xfrm>
              <a:off x="5405813" y="3360712"/>
              <a:ext cx="324739" cy="320413"/>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A</a:t>
              </a:r>
              <a:endParaRPr lang="zh-CN" altLang="en-US" dirty="0">
                <a:solidFill>
                  <a:prstClr val="black"/>
                </a:solidFill>
                <a:latin typeface="Times New Roman" pitchFamily="18" charset="0"/>
                <a:ea typeface="黑体"/>
                <a:cs typeface="Times New Roman" pitchFamily="18" charset="0"/>
              </a:endParaRPr>
            </a:p>
          </p:txBody>
        </p:sp>
        <p:sp>
          <p:nvSpPr>
            <p:cNvPr id="88" name="椭圆 25"/>
            <p:cNvSpPr>
              <a:spLocks noChangeArrowheads="1"/>
            </p:cNvSpPr>
            <p:nvPr/>
          </p:nvSpPr>
          <p:spPr bwMode="auto">
            <a:xfrm>
              <a:off x="5405813" y="4119584"/>
              <a:ext cx="324739" cy="322099"/>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B</a:t>
              </a:r>
              <a:endParaRPr lang="zh-CN" altLang="en-US" dirty="0">
                <a:solidFill>
                  <a:prstClr val="black"/>
                </a:solidFill>
                <a:latin typeface="Times New Roman" pitchFamily="18" charset="0"/>
                <a:ea typeface="黑体"/>
                <a:cs typeface="Times New Roman" pitchFamily="18" charset="0"/>
              </a:endParaRPr>
            </a:p>
          </p:txBody>
        </p:sp>
        <p:sp>
          <p:nvSpPr>
            <p:cNvPr id="89" name="椭圆 26"/>
            <p:cNvSpPr>
              <a:spLocks noChangeArrowheads="1"/>
            </p:cNvSpPr>
            <p:nvPr/>
          </p:nvSpPr>
          <p:spPr bwMode="auto">
            <a:xfrm>
              <a:off x="5405813" y="4849788"/>
              <a:ext cx="324739" cy="320413"/>
            </a:xfrm>
            <a:prstGeom prst="ellipse">
              <a:avLst/>
            </a:prstGeom>
            <a:noFill/>
            <a:ln w="9525">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C</a:t>
              </a:r>
              <a:endParaRPr lang="zh-CN" altLang="en-US" dirty="0">
                <a:solidFill>
                  <a:prstClr val="black"/>
                </a:solidFill>
                <a:latin typeface="Times New Roman" pitchFamily="18" charset="0"/>
                <a:ea typeface="黑体"/>
                <a:cs typeface="Times New Roman" pitchFamily="18" charset="0"/>
              </a:endParaRPr>
            </a:p>
          </p:txBody>
        </p:sp>
        <p:cxnSp>
          <p:nvCxnSpPr>
            <p:cNvPr id="152605" name="直接箭头连接符 27"/>
            <p:cNvCxnSpPr>
              <a:cxnSpLocks noChangeShapeType="1"/>
              <a:stCxn id="74" idx="7"/>
              <a:endCxn id="86" idx="2"/>
            </p:cNvCxnSpPr>
            <p:nvPr/>
          </p:nvCxnSpPr>
          <p:spPr bwMode="auto">
            <a:xfrm flipV="1">
              <a:off x="4711050" y="2408427"/>
              <a:ext cx="695526" cy="174626"/>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06" name="直接箭头连接符 28"/>
            <p:cNvCxnSpPr>
              <a:cxnSpLocks noChangeShapeType="1"/>
              <a:stCxn id="74" idx="5"/>
              <a:endCxn id="87" idx="2"/>
            </p:cNvCxnSpPr>
            <p:nvPr/>
          </p:nvCxnSpPr>
          <p:spPr bwMode="auto">
            <a:xfrm>
              <a:off x="4711050" y="2809865"/>
              <a:ext cx="695526" cy="102618"/>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07" name="直接箭头连接符 29"/>
            <p:cNvCxnSpPr>
              <a:cxnSpLocks noChangeShapeType="1"/>
              <a:stCxn id="75" idx="6"/>
              <a:endCxn id="88" idx="2"/>
            </p:cNvCxnSpPr>
            <p:nvPr/>
          </p:nvCxnSpPr>
          <p:spPr bwMode="auto">
            <a:xfrm>
              <a:off x="4758504" y="3521275"/>
              <a:ext cx="648072" cy="0"/>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08" name="直接箭头连接符 30"/>
            <p:cNvCxnSpPr>
              <a:cxnSpLocks noChangeShapeType="1"/>
              <a:stCxn id="76" idx="6"/>
              <a:endCxn id="89" idx="2"/>
            </p:cNvCxnSpPr>
            <p:nvPr/>
          </p:nvCxnSpPr>
          <p:spPr bwMode="auto">
            <a:xfrm>
              <a:off x="4758504" y="4280635"/>
              <a:ext cx="648072" cy="0"/>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09" name="直接箭头连接符 31"/>
            <p:cNvCxnSpPr>
              <a:cxnSpLocks noChangeShapeType="1"/>
            </p:cNvCxnSpPr>
            <p:nvPr/>
          </p:nvCxnSpPr>
          <p:spPr bwMode="auto">
            <a:xfrm>
              <a:off x="4758504" y="5010007"/>
              <a:ext cx="648072" cy="0"/>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2610" name="TextBox 61"/>
            <p:cNvSpPr txBox="1">
              <a:spLocks noChangeArrowheads="1"/>
            </p:cNvSpPr>
            <p:nvPr/>
          </p:nvSpPr>
          <p:spPr bwMode="auto">
            <a:xfrm rot="-1390554">
              <a:off x="3572375" y="2488229"/>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yahoo</a:t>
              </a:r>
              <a:endParaRPr lang="zh-CN" altLang="en-US" sz="1800">
                <a:solidFill>
                  <a:srgbClr val="000000"/>
                </a:solidFill>
                <a:latin typeface="Times New Roman" charset="0"/>
                <a:ea typeface="黑体" charset="-122"/>
                <a:cs typeface="Times New Roman" charset="0"/>
              </a:endParaRPr>
            </a:p>
          </p:txBody>
        </p:sp>
        <p:sp>
          <p:nvSpPr>
            <p:cNvPr id="152611" name="TextBox 62"/>
            <p:cNvSpPr txBox="1">
              <a:spLocks noChangeArrowheads="1"/>
            </p:cNvSpPr>
            <p:nvPr/>
          </p:nvSpPr>
          <p:spPr bwMode="auto">
            <a:xfrm rot="1511899">
              <a:off x="3608443" y="3254573"/>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google</a:t>
              </a:r>
              <a:endParaRPr lang="zh-CN" altLang="en-US" sz="1800">
                <a:solidFill>
                  <a:srgbClr val="000000"/>
                </a:solidFill>
                <a:latin typeface="Times New Roman" charset="0"/>
                <a:ea typeface="黑体" charset="-122"/>
                <a:cs typeface="Times New Roman" charset="0"/>
              </a:endParaRPr>
            </a:p>
          </p:txBody>
        </p:sp>
        <p:sp>
          <p:nvSpPr>
            <p:cNvPr id="152612" name="TextBox 63"/>
            <p:cNvSpPr txBox="1">
              <a:spLocks noChangeArrowheads="1"/>
            </p:cNvSpPr>
            <p:nvPr/>
          </p:nvSpPr>
          <p:spPr bwMode="auto">
            <a:xfrm rot="1088923">
              <a:off x="3615640" y="4805351"/>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yahoo</a:t>
              </a:r>
              <a:endParaRPr lang="zh-CN" altLang="en-US" sz="1800">
                <a:solidFill>
                  <a:srgbClr val="000000"/>
                </a:solidFill>
                <a:latin typeface="Times New Roman" charset="0"/>
                <a:ea typeface="黑体" charset="-122"/>
                <a:cs typeface="Times New Roman" charset="0"/>
              </a:endParaRPr>
            </a:p>
          </p:txBody>
        </p:sp>
        <p:sp>
          <p:nvSpPr>
            <p:cNvPr id="152613" name="TextBox 64"/>
            <p:cNvSpPr txBox="1">
              <a:spLocks noChangeArrowheads="1"/>
            </p:cNvSpPr>
            <p:nvPr/>
          </p:nvSpPr>
          <p:spPr bwMode="auto">
            <a:xfrm rot="-1320481">
              <a:off x="3752712" y="4279550"/>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com</a:t>
              </a:r>
              <a:endParaRPr lang="zh-CN" altLang="en-US" sz="1800">
                <a:solidFill>
                  <a:srgbClr val="000000"/>
                </a:solidFill>
                <a:latin typeface="Times New Roman" charset="0"/>
                <a:ea typeface="黑体" charset="-122"/>
                <a:cs typeface="Times New Roman" charset="0"/>
              </a:endParaRPr>
            </a:p>
          </p:txBody>
        </p:sp>
        <p:sp>
          <p:nvSpPr>
            <p:cNvPr id="152614" name="TextBox 65"/>
            <p:cNvSpPr txBox="1">
              <a:spLocks noChangeArrowheads="1"/>
            </p:cNvSpPr>
            <p:nvPr/>
          </p:nvSpPr>
          <p:spPr bwMode="auto">
            <a:xfrm>
              <a:off x="4758504" y="3961063"/>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sina</a:t>
              </a:r>
              <a:endParaRPr lang="zh-CN" altLang="en-US" sz="1800">
                <a:solidFill>
                  <a:srgbClr val="000000"/>
                </a:solidFill>
                <a:latin typeface="Times New Roman" charset="0"/>
                <a:ea typeface="黑体" charset="-122"/>
                <a:cs typeface="Times New Roman" charset="0"/>
              </a:endParaRPr>
            </a:p>
          </p:txBody>
        </p:sp>
        <p:sp>
          <p:nvSpPr>
            <p:cNvPr id="152615" name="TextBox 66"/>
            <p:cNvSpPr txBox="1">
              <a:spLocks noChangeArrowheads="1"/>
            </p:cNvSpPr>
            <p:nvPr/>
          </p:nvSpPr>
          <p:spPr bwMode="auto">
            <a:xfrm>
              <a:off x="4692045" y="4681143"/>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news</a:t>
              </a:r>
              <a:endParaRPr lang="zh-CN" altLang="en-US" sz="1800">
                <a:solidFill>
                  <a:srgbClr val="000000"/>
                </a:solidFill>
                <a:latin typeface="Times New Roman" charset="0"/>
                <a:ea typeface="黑体" charset="-122"/>
                <a:cs typeface="Times New Roman" charset="0"/>
              </a:endParaRPr>
            </a:p>
          </p:txBody>
        </p:sp>
        <p:sp>
          <p:nvSpPr>
            <p:cNvPr id="152616" name="TextBox 67"/>
            <p:cNvSpPr txBox="1">
              <a:spLocks noChangeArrowheads="1"/>
            </p:cNvSpPr>
            <p:nvPr/>
          </p:nvSpPr>
          <p:spPr bwMode="auto">
            <a:xfrm rot="-808962">
              <a:off x="4616893" y="2169173"/>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news</a:t>
              </a:r>
              <a:endParaRPr lang="zh-CN" altLang="en-US" sz="1800">
                <a:solidFill>
                  <a:srgbClr val="000000"/>
                </a:solidFill>
                <a:latin typeface="Times New Roman" charset="0"/>
                <a:ea typeface="黑体" charset="-122"/>
                <a:cs typeface="Times New Roman" charset="0"/>
              </a:endParaRPr>
            </a:p>
          </p:txBody>
        </p:sp>
        <p:sp>
          <p:nvSpPr>
            <p:cNvPr id="152617" name="TextBox 68"/>
            <p:cNvSpPr txBox="1">
              <a:spLocks noChangeArrowheads="1"/>
            </p:cNvSpPr>
            <p:nvPr/>
          </p:nvSpPr>
          <p:spPr bwMode="auto">
            <a:xfrm rot="460048">
              <a:off x="4635079" y="2782813"/>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music</a:t>
              </a:r>
              <a:endParaRPr lang="zh-CN" altLang="en-US" sz="1800">
                <a:solidFill>
                  <a:srgbClr val="000000"/>
                </a:solidFill>
                <a:latin typeface="Times New Roman" charset="0"/>
                <a:ea typeface="黑体" charset="-122"/>
                <a:cs typeface="Times New Roman" charset="0"/>
              </a:endParaRPr>
            </a:p>
          </p:txBody>
        </p:sp>
        <p:sp>
          <p:nvSpPr>
            <p:cNvPr id="152618" name="TextBox 69"/>
            <p:cNvSpPr txBox="1">
              <a:spLocks noChangeArrowheads="1"/>
            </p:cNvSpPr>
            <p:nvPr/>
          </p:nvSpPr>
          <p:spPr bwMode="auto">
            <a:xfrm>
              <a:off x="4692045" y="316897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news</a:t>
              </a:r>
              <a:endParaRPr lang="zh-CN" altLang="en-US" sz="1800">
                <a:solidFill>
                  <a:srgbClr val="000000"/>
                </a:solidFill>
                <a:latin typeface="Times New Roman" charset="0"/>
                <a:ea typeface="黑体" charset="-122"/>
                <a:cs typeface="Times New Roman" charset="0"/>
              </a:endParaRPr>
            </a:p>
          </p:txBody>
        </p:sp>
        <p:sp>
          <p:nvSpPr>
            <p:cNvPr id="104" name="椭圆 41"/>
            <p:cNvSpPr>
              <a:spLocks noChangeArrowheads="1"/>
            </p:cNvSpPr>
            <p:nvPr/>
          </p:nvSpPr>
          <p:spPr bwMode="auto">
            <a:xfrm>
              <a:off x="6415428" y="2751927"/>
              <a:ext cx="323200" cy="320413"/>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D</a:t>
              </a:r>
              <a:endParaRPr lang="zh-CN" altLang="en-US" dirty="0">
                <a:solidFill>
                  <a:prstClr val="black"/>
                </a:solidFill>
                <a:latin typeface="Times New Roman" pitchFamily="18" charset="0"/>
                <a:ea typeface="黑体"/>
                <a:cs typeface="Times New Roman" pitchFamily="18" charset="0"/>
              </a:endParaRPr>
            </a:p>
          </p:txBody>
        </p:sp>
        <p:sp>
          <p:nvSpPr>
            <p:cNvPr id="105" name="椭圆 42"/>
            <p:cNvSpPr>
              <a:spLocks noChangeArrowheads="1"/>
            </p:cNvSpPr>
            <p:nvPr/>
          </p:nvSpPr>
          <p:spPr bwMode="auto">
            <a:xfrm>
              <a:off x="6415428" y="3863254"/>
              <a:ext cx="323200" cy="322099"/>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E</a:t>
              </a:r>
              <a:endParaRPr lang="zh-CN" altLang="en-US" dirty="0">
                <a:solidFill>
                  <a:prstClr val="black"/>
                </a:solidFill>
                <a:latin typeface="Times New Roman" pitchFamily="18" charset="0"/>
                <a:ea typeface="黑体"/>
                <a:cs typeface="Times New Roman" pitchFamily="18" charset="0"/>
              </a:endParaRPr>
            </a:p>
          </p:txBody>
        </p:sp>
        <p:sp>
          <p:nvSpPr>
            <p:cNvPr id="106" name="椭圆 43"/>
            <p:cNvSpPr>
              <a:spLocks noChangeArrowheads="1"/>
            </p:cNvSpPr>
            <p:nvPr/>
          </p:nvSpPr>
          <p:spPr bwMode="auto">
            <a:xfrm>
              <a:off x="6415428" y="4407955"/>
              <a:ext cx="323200" cy="320413"/>
            </a:xfrm>
            <a:prstGeom prst="ellipse">
              <a:avLst/>
            </a:prstGeom>
            <a:solidFill>
              <a:srgbClr val="FFFFFF"/>
            </a:solidFill>
            <a:ln w="9525">
              <a:solidFill>
                <a:srgbClr val="000000"/>
              </a:solidFill>
              <a:round/>
              <a:headEnd/>
              <a:tailEnd/>
            </a:ln>
            <a:effectLst>
              <a:outerShdw blurRad="40000" dist="20000" dir="5400000" rotWithShape="0">
                <a:srgbClr val="000000">
                  <a:alpha val="37999"/>
                </a:srgbClr>
              </a:outerShdw>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en-US" altLang="zh-CN" dirty="0">
                  <a:solidFill>
                    <a:prstClr val="black"/>
                  </a:solidFill>
                  <a:latin typeface="Times New Roman" pitchFamily="18" charset="0"/>
                  <a:ea typeface="黑体"/>
                  <a:cs typeface="Times New Roman" pitchFamily="18" charset="0"/>
                </a:rPr>
                <a:t>F</a:t>
              </a:r>
              <a:endParaRPr lang="zh-CN" altLang="en-US" dirty="0">
                <a:solidFill>
                  <a:prstClr val="black"/>
                </a:solidFill>
                <a:latin typeface="Times New Roman" pitchFamily="18" charset="0"/>
                <a:ea typeface="黑体"/>
                <a:cs typeface="Times New Roman" pitchFamily="18" charset="0"/>
              </a:endParaRPr>
            </a:p>
          </p:txBody>
        </p:sp>
        <p:cxnSp>
          <p:nvCxnSpPr>
            <p:cNvPr id="152622" name="直接箭头连接符 44"/>
            <p:cNvCxnSpPr>
              <a:cxnSpLocks noChangeShapeType="1"/>
              <a:stCxn id="89" idx="7"/>
              <a:endCxn id="106" idx="2"/>
            </p:cNvCxnSpPr>
            <p:nvPr/>
          </p:nvCxnSpPr>
          <p:spPr bwMode="auto">
            <a:xfrm flipV="1">
              <a:off x="5683158" y="4024223"/>
              <a:ext cx="731530" cy="143006"/>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23" name="直接箭头连接符 45"/>
            <p:cNvCxnSpPr>
              <a:cxnSpLocks noChangeShapeType="1"/>
              <a:stCxn id="89" idx="5"/>
            </p:cNvCxnSpPr>
            <p:nvPr/>
          </p:nvCxnSpPr>
          <p:spPr bwMode="auto">
            <a:xfrm>
              <a:off x="5683158" y="4394041"/>
              <a:ext cx="731530" cy="174626"/>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52624" name="直接箭头连接符 46"/>
            <p:cNvCxnSpPr>
              <a:cxnSpLocks noChangeShapeType="1"/>
              <a:stCxn id="87" idx="6"/>
              <a:endCxn id="105" idx="2"/>
            </p:cNvCxnSpPr>
            <p:nvPr/>
          </p:nvCxnSpPr>
          <p:spPr bwMode="auto">
            <a:xfrm>
              <a:off x="5730612" y="2912483"/>
              <a:ext cx="684076" cy="0"/>
            </a:xfrm>
            <a:prstGeom prst="straightConnector1">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2625" name="矩形 47"/>
            <p:cNvSpPr>
              <a:spLocks noChangeArrowheads="1"/>
            </p:cNvSpPr>
            <p:nvPr/>
          </p:nvSpPr>
          <p:spPr bwMode="auto">
            <a:xfrm>
              <a:off x="5711954" y="2592911"/>
              <a:ext cx="594722"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new</a:t>
              </a:r>
              <a:endParaRPr lang="zh-CN" altLang="en-US" sz="1800">
                <a:solidFill>
                  <a:srgbClr val="000000"/>
                </a:solidFill>
                <a:latin typeface="Times New Roman" charset="0"/>
                <a:ea typeface="黑体" charset="-122"/>
                <a:cs typeface="Times New Roman" charset="0"/>
              </a:endParaRPr>
            </a:p>
          </p:txBody>
        </p:sp>
        <p:sp>
          <p:nvSpPr>
            <p:cNvPr id="152626" name="矩形 48"/>
            <p:cNvSpPr>
              <a:spLocks noChangeArrowheads="1"/>
            </p:cNvSpPr>
            <p:nvPr/>
          </p:nvSpPr>
          <p:spPr bwMode="auto">
            <a:xfrm rot="-640025">
              <a:off x="5614511" y="3773365"/>
              <a:ext cx="725340"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news</a:t>
              </a:r>
              <a:endParaRPr lang="zh-CN" altLang="en-US" sz="1800">
                <a:solidFill>
                  <a:srgbClr val="000000"/>
                </a:solidFill>
                <a:latin typeface="Times New Roman" charset="0"/>
                <a:ea typeface="黑体" charset="-122"/>
                <a:cs typeface="Times New Roman" charset="0"/>
              </a:endParaRPr>
            </a:p>
          </p:txBody>
        </p:sp>
        <p:sp>
          <p:nvSpPr>
            <p:cNvPr id="152627" name="矩形 49"/>
            <p:cNvSpPr>
              <a:spLocks noChangeArrowheads="1"/>
            </p:cNvSpPr>
            <p:nvPr/>
          </p:nvSpPr>
          <p:spPr bwMode="auto">
            <a:xfrm rot="806800">
              <a:off x="5656347" y="4388867"/>
              <a:ext cx="725340"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mail</a:t>
              </a:r>
              <a:endParaRPr lang="zh-CN" altLang="en-US" sz="1800">
                <a:solidFill>
                  <a:srgbClr val="000000"/>
                </a:solidFill>
                <a:latin typeface="Times New Roman" charset="0"/>
                <a:ea typeface="黑体" charset="-122"/>
                <a:cs typeface="Times New Roman" charset="0"/>
              </a:endParaRPr>
            </a:p>
          </p:txBody>
        </p:sp>
        <p:cxnSp>
          <p:nvCxnSpPr>
            <p:cNvPr id="152628" name="直接连接符 50"/>
            <p:cNvCxnSpPr>
              <a:cxnSpLocks noChangeShapeType="1"/>
            </p:cNvCxnSpPr>
            <p:nvPr/>
          </p:nvCxnSpPr>
          <p:spPr bwMode="auto">
            <a:xfrm>
              <a:off x="2526256" y="1872831"/>
              <a:ext cx="0" cy="34322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629" name="直接连接符 51"/>
            <p:cNvCxnSpPr>
              <a:cxnSpLocks noChangeShapeType="1"/>
            </p:cNvCxnSpPr>
            <p:nvPr/>
          </p:nvCxnSpPr>
          <p:spPr bwMode="auto">
            <a:xfrm>
              <a:off x="3390352" y="1872831"/>
              <a:ext cx="0" cy="34322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630" name="直接连接符 52"/>
            <p:cNvCxnSpPr>
              <a:cxnSpLocks noChangeShapeType="1"/>
            </p:cNvCxnSpPr>
            <p:nvPr/>
          </p:nvCxnSpPr>
          <p:spPr bwMode="auto">
            <a:xfrm>
              <a:off x="4326456" y="1872831"/>
              <a:ext cx="0" cy="34322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631" name="直接连接符 53"/>
            <p:cNvCxnSpPr>
              <a:cxnSpLocks noChangeShapeType="1"/>
            </p:cNvCxnSpPr>
            <p:nvPr/>
          </p:nvCxnSpPr>
          <p:spPr bwMode="auto">
            <a:xfrm>
              <a:off x="5262560" y="1872831"/>
              <a:ext cx="0" cy="34322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632" name="直接连接符 54"/>
            <p:cNvCxnSpPr>
              <a:cxnSpLocks noChangeShapeType="1"/>
            </p:cNvCxnSpPr>
            <p:nvPr/>
          </p:nvCxnSpPr>
          <p:spPr bwMode="auto">
            <a:xfrm>
              <a:off x="6198664" y="1872831"/>
              <a:ext cx="0" cy="34322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633" name="直接连接符 55"/>
            <p:cNvCxnSpPr>
              <a:cxnSpLocks noChangeShapeType="1"/>
            </p:cNvCxnSpPr>
            <p:nvPr/>
          </p:nvCxnSpPr>
          <p:spPr bwMode="auto">
            <a:xfrm>
              <a:off x="7026756" y="1872831"/>
              <a:ext cx="0" cy="34084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52634" name="TextBox 61"/>
            <p:cNvSpPr txBox="1">
              <a:spLocks noChangeArrowheads="1"/>
            </p:cNvSpPr>
            <p:nvPr/>
          </p:nvSpPr>
          <p:spPr bwMode="auto">
            <a:xfrm>
              <a:off x="2547031" y="185308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level-1</a:t>
              </a:r>
              <a:endParaRPr lang="zh-CN" altLang="en-US" sz="1800">
                <a:solidFill>
                  <a:srgbClr val="000000"/>
                </a:solidFill>
                <a:latin typeface="Times New Roman" charset="0"/>
                <a:ea typeface="黑体" charset="-122"/>
                <a:cs typeface="Times New Roman" charset="0"/>
              </a:endParaRPr>
            </a:p>
          </p:txBody>
        </p:sp>
        <p:sp>
          <p:nvSpPr>
            <p:cNvPr id="152635" name="TextBox 61"/>
            <p:cNvSpPr txBox="1">
              <a:spLocks noChangeArrowheads="1"/>
            </p:cNvSpPr>
            <p:nvPr/>
          </p:nvSpPr>
          <p:spPr bwMode="auto">
            <a:xfrm>
              <a:off x="6234668" y="185308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level-5</a:t>
              </a:r>
              <a:endParaRPr lang="zh-CN" altLang="en-US" sz="1800">
                <a:solidFill>
                  <a:srgbClr val="000000"/>
                </a:solidFill>
                <a:latin typeface="Times New Roman" charset="0"/>
                <a:ea typeface="黑体" charset="-122"/>
                <a:cs typeface="Times New Roman" charset="0"/>
              </a:endParaRPr>
            </a:p>
          </p:txBody>
        </p:sp>
        <p:sp>
          <p:nvSpPr>
            <p:cNvPr id="152636" name="TextBox 61"/>
            <p:cNvSpPr txBox="1">
              <a:spLocks noChangeArrowheads="1"/>
            </p:cNvSpPr>
            <p:nvPr/>
          </p:nvSpPr>
          <p:spPr bwMode="auto">
            <a:xfrm>
              <a:off x="3467909" y="185308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level-2</a:t>
              </a:r>
              <a:endParaRPr lang="zh-CN" altLang="en-US" sz="1800">
                <a:solidFill>
                  <a:srgbClr val="000000"/>
                </a:solidFill>
                <a:latin typeface="Times New Roman" charset="0"/>
                <a:ea typeface="黑体" charset="-122"/>
                <a:cs typeface="Times New Roman" charset="0"/>
              </a:endParaRPr>
            </a:p>
          </p:txBody>
        </p:sp>
        <p:sp>
          <p:nvSpPr>
            <p:cNvPr id="152637" name="TextBox 61"/>
            <p:cNvSpPr txBox="1">
              <a:spLocks noChangeArrowheads="1"/>
            </p:cNvSpPr>
            <p:nvPr/>
          </p:nvSpPr>
          <p:spPr bwMode="auto">
            <a:xfrm>
              <a:off x="5319340" y="185308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level-4</a:t>
              </a:r>
              <a:endParaRPr lang="zh-CN" altLang="en-US" sz="1800">
                <a:solidFill>
                  <a:srgbClr val="000000"/>
                </a:solidFill>
                <a:latin typeface="Times New Roman" charset="0"/>
                <a:ea typeface="黑体" charset="-122"/>
                <a:cs typeface="Times New Roman" charset="0"/>
              </a:endParaRPr>
            </a:p>
          </p:txBody>
        </p:sp>
        <p:sp>
          <p:nvSpPr>
            <p:cNvPr id="152638" name="TextBox 61"/>
            <p:cNvSpPr txBox="1">
              <a:spLocks noChangeArrowheads="1"/>
            </p:cNvSpPr>
            <p:nvPr/>
          </p:nvSpPr>
          <p:spPr bwMode="auto">
            <a:xfrm>
              <a:off x="4404013" y="1853086"/>
              <a:ext cx="822543" cy="39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1" hangingPunct="1">
                <a:spcBef>
                  <a:spcPct val="0"/>
                </a:spcBef>
                <a:buClrTx/>
                <a:buSzTx/>
                <a:buFontTx/>
                <a:buNone/>
              </a:pPr>
              <a:r>
                <a:rPr lang="en-US" altLang="zh-CN" sz="1800">
                  <a:solidFill>
                    <a:srgbClr val="000000"/>
                  </a:solidFill>
                  <a:latin typeface="Times New Roman" charset="0"/>
                  <a:ea typeface="黑体" charset="-122"/>
                  <a:cs typeface="Times New Roman" charset="0"/>
                </a:rPr>
                <a:t>level-3</a:t>
              </a:r>
              <a:endParaRPr lang="zh-CN" altLang="en-US" sz="1800">
                <a:solidFill>
                  <a:srgbClr val="000000"/>
                </a:solidFill>
                <a:latin typeface="Times New Roman" charset="0"/>
                <a:ea typeface="黑体" charset="-122"/>
                <a:cs typeface="Times New Roman" charset="0"/>
              </a:endParaRPr>
            </a:p>
          </p:txBody>
        </p:sp>
      </p:grpSp>
      <p:sp>
        <p:nvSpPr>
          <p:cNvPr id="124" name="内容占位符 2"/>
          <p:cNvSpPr txBox="1">
            <a:spLocks/>
          </p:cNvSpPr>
          <p:nvPr/>
        </p:nvSpPr>
        <p:spPr bwMode="auto">
          <a:xfrm>
            <a:off x="3970338" y="5475288"/>
            <a:ext cx="38893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buClr>
                <a:srgbClr val="FF0000"/>
              </a:buClr>
              <a:buSzPct val="60000"/>
              <a:buFont typeface="Wingdings" charset="2"/>
              <a:buNone/>
            </a:pPr>
            <a:r>
              <a:rPr kumimoji="1" lang="en-US" altLang="zh-CN">
                <a:solidFill>
                  <a:srgbClr val="000000"/>
                </a:solidFill>
                <a:latin typeface="Times New Roman" charset="0"/>
                <a:ea typeface="黑体" charset="-122"/>
                <a:cs typeface="Times New Roman" charset="0"/>
              </a:rPr>
              <a:t>Name Prefix Trie (NPT</a:t>
            </a:r>
            <a:r>
              <a:rPr kumimoji="1" lang="en-US" altLang="zh-CN" sz="2400">
                <a:solidFill>
                  <a:srgbClr val="000000"/>
                </a:solidFill>
                <a:latin typeface="Times New Roman" charset="0"/>
                <a:ea typeface="黑体" charset="-122"/>
                <a:cs typeface="Times New Roman" charset="0"/>
              </a:rPr>
              <a:t>)</a:t>
            </a:r>
          </a:p>
        </p:txBody>
      </p:sp>
      <p:sp>
        <p:nvSpPr>
          <p:cNvPr id="152581" name="Rectangle 1"/>
          <p:cNvSpPr>
            <a:spLocks noChangeArrowheads="1"/>
          </p:cNvSpPr>
          <p:nvPr/>
        </p:nvSpPr>
        <p:spPr bwMode="auto">
          <a:xfrm>
            <a:off x="400050" y="6202363"/>
            <a:ext cx="626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3333CC"/>
                </a:solidFill>
              </a:rPr>
              <a:t>Key idea: Routing on IP prefix -&gt; Routing on Name prefix</a:t>
            </a:r>
            <a:endParaRPr lang="en-US" altLang="x-none"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0268A58-4A75-944C-9FE3-2D739404D3EB}" type="slidenum">
              <a:rPr lang="en-US" altLang="en-US" sz="1400">
                <a:solidFill>
                  <a:srgbClr val="000000"/>
                </a:solidFill>
                <a:latin typeface="Times New Roman" charset="0"/>
              </a:rPr>
              <a:pPr>
                <a:spcBef>
                  <a:spcPct val="0"/>
                </a:spcBef>
                <a:buClrTx/>
                <a:buSzTx/>
                <a:buFontTx/>
                <a:buNone/>
              </a:pPr>
              <a:t>12</a:t>
            </a:fld>
            <a:endParaRPr lang="en-US" altLang="en-US" sz="1400">
              <a:solidFill>
                <a:srgbClr val="000000"/>
              </a:solidFill>
              <a:latin typeface="Times New Roman" charset="0"/>
            </a:endParaRPr>
          </a:p>
        </p:txBody>
      </p:sp>
      <p:sp>
        <p:nvSpPr>
          <p:cNvPr id="243714" name="Freeform 2"/>
          <p:cNvSpPr>
            <a:spLocks/>
          </p:cNvSpPr>
          <p:nvPr/>
        </p:nvSpPr>
        <p:spPr bwMode="auto">
          <a:xfrm>
            <a:off x="179388" y="3651250"/>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243715" name="Rectangle 3"/>
          <p:cNvSpPr>
            <a:spLocks noGrp="1" noChangeArrowheads="1"/>
          </p:cNvSpPr>
          <p:nvPr>
            <p:ph type="title"/>
          </p:nvPr>
        </p:nvSpPr>
        <p:spPr/>
        <p:txBody>
          <a:bodyPr/>
          <a:lstStyle/>
          <a:p>
            <a:r>
              <a:rPr lang="en-US" altLang="en-US" sz="3200">
                <a:ea typeface="ＭＳ Ｐゴシック" charset="-128"/>
              </a:rPr>
              <a:t>NAT: Network Address Translation</a:t>
            </a:r>
          </a:p>
        </p:txBody>
      </p:sp>
      <p:sp>
        <p:nvSpPr>
          <p:cNvPr id="243716" name="Freeform 4"/>
          <p:cNvSpPr>
            <a:spLocks/>
          </p:cNvSpPr>
          <p:nvPr/>
        </p:nvSpPr>
        <p:spPr bwMode="auto">
          <a:xfrm>
            <a:off x="4140200" y="2922588"/>
            <a:ext cx="3738563"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graphicFrame>
        <p:nvGraphicFramePr>
          <p:cNvPr id="243717" name="Object 2"/>
          <p:cNvGraphicFramePr>
            <a:graphicFrameLocks noGrp="1" noChangeAspect="1"/>
          </p:cNvGraphicFramePr>
          <p:nvPr>
            <p:ph sz="half" idx="2"/>
          </p:nvPr>
        </p:nvGraphicFramePr>
        <p:xfrm>
          <a:off x="7419975" y="3306763"/>
          <a:ext cx="574675" cy="484187"/>
        </p:xfrm>
        <a:graphic>
          <a:graphicData uri="http://schemas.openxmlformats.org/presentationml/2006/ole">
            <mc:AlternateContent xmlns:mc="http://schemas.openxmlformats.org/markup-compatibility/2006">
              <mc:Choice xmlns:v="urn:schemas-microsoft-com:vml" Requires="v">
                <p:oleObj spid="_x0000_s210951"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975" y="3306763"/>
                        <a:ext cx="57467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243718" name="Object 3"/>
          <p:cNvGraphicFramePr>
            <a:graphicFrameLocks noChangeAspect="1"/>
          </p:cNvGraphicFramePr>
          <p:nvPr/>
        </p:nvGraphicFramePr>
        <p:xfrm>
          <a:off x="7218363" y="4022725"/>
          <a:ext cx="579437" cy="482600"/>
        </p:xfrm>
        <a:graphic>
          <a:graphicData uri="http://schemas.openxmlformats.org/presentationml/2006/ole">
            <mc:AlternateContent xmlns:mc="http://schemas.openxmlformats.org/markup-compatibility/2006">
              <mc:Choice xmlns:v="urn:schemas-microsoft-com:vml" Requires="v">
                <p:oleObj spid="_x0000_s210952"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363" y="4022725"/>
                        <a:ext cx="5794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43719" name="Object 4"/>
          <p:cNvGraphicFramePr>
            <a:graphicFrameLocks noChangeAspect="1"/>
          </p:cNvGraphicFramePr>
          <p:nvPr/>
        </p:nvGraphicFramePr>
        <p:xfrm>
          <a:off x="7189788" y="4787900"/>
          <a:ext cx="563562" cy="469900"/>
        </p:xfrm>
        <a:graphic>
          <a:graphicData uri="http://schemas.openxmlformats.org/presentationml/2006/ole">
            <mc:AlternateContent xmlns:mc="http://schemas.openxmlformats.org/markup-compatibility/2006">
              <mc:Choice xmlns:v="urn:schemas-microsoft-com:vml" Requires="v">
                <p:oleObj spid="_x0000_s210953"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788" y="4787900"/>
                        <a:ext cx="5635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3720" name="Line 8"/>
          <p:cNvSpPr>
            <a:spLocks noChangeShapeType="1"/>
          </p:cNvSpPr>
          <p:nvPr/>
        </p:nvSpPr>
        <p:spPr bwMode="auto">
          <a:xfrm>
            <a:off x="4254500" y="42449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1" name="Line 9"/>
          <p:cNvSpPr>
            <a:spLocks noChangeShapeType="1"/>
          </p:cNvSpPr>
          <p:nvPr/>
        </p:nvSpPr>
        <p:spPr bwMode="auto">
          <a:xfrm flipH="1">
            <a:off x="7089775" y="3502025"/>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2" name="Line 10"/>
          <p:cNvSpPr>
            <a:spLocks noChangeShapeType="1"/>
          </p:cNvSpPr>
          <p:nvPr/>
        </p:nvSpPr>
        <p:spPr bwMode="auto">
          <a:xfrm>
            <a:off x="7094538"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3" name="Line 11"/>
          <p:cNvSpPr>
            <a:spLocks noChangeShapeType="1"/>
          </p:cNvSpPr>
          <p:nvPr/>
        </p:nvSpPr>
        <p:spPr bwMode="auto">
          <a:xfrm flipV="1">
            <a:off x="7100888"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4" name="Text Box 12"/>
          <p:cNvSpPr txBox="1">
            <a:spLocks noChangeArrowheads="1"/>
          </p:cNvSpPr>
          <p:nvPr/>
        </p:nvSpPr>
        <p:spPr bwMode="auto">
          <a:xfrm>
            <a:off x="7994650" y="3300413"/>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2</a:t>
            </a:r>
            <a:endParaRPr lang="en-US" altLang="en-US" sz="1600">
              <a:solidFill>
                <a:srgbClr val="000000"/>
              </a:solidFill>
              <a:ea typeface="宋体" charset="-122"/>
            </a:endParaRPr>
          </a:p>
        </p:txBody>
      </p:sp>
      <p:grpSp>
        <p:nvGrpSpPr>
          <p:cNvPr id="2" name="Group 13"/>
          <p:cNvGrpSpPr>
            <a:grpSpLocks/>
          </p:cNvGrpSpPr>
          <p:nvPr/>
        </p:nvGrpSpPr>
        <p:grpSpPr bwMode="auto">
          <a:xfrm>
            <a:off x="5307013" y="2860675"/>
            <a:ext cx="1871662" cy="1033463"/>
            <a:chOff x="3550" y="2055"/>
            <a:chExt cx="1179" cy="651"/>
          </a:xfrm>
        </p:grpSpPr>
        <p:grpSp>
          <p:nvGrpSpPr>
            <p:cNvPr id="243810" name="Group 14"/>
            <p:cNvGrpSpPr>
              <a:grpSpLocks/>
            </p:cNvGrpSpPr>
            <p:nvPr/>
          </p:nvGrpSpPr>
          <p:grpSpPr bwMode="auto">
            <a:xfrm>
              <a:off x="3550" y="2055"/>
              <a:ext cx="1179" cy="357"/>
              <a:chOff x="4381" y="786"/>
              <a:chExt cx="1108" cy="357"/>
            </a:xfrm>
          </p:grpSpPr>
          <p:sp>
            <p:nvSpPr>
              <p:cNvPr id="243815" name="Rectangle 15"/>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816" name="Text Box 16"/>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a:t>
                </a:r>
                <a:r>
                  <a:rPr lang="en-US" altLang="zh-CN" sz="1200">
                    <a:solidFill>
                      <a:srgbClr val="000000"/>
                    </a:solidFill>
                    <a:ea typeface="宋体" charset="-122"/>
                  </a:rPr>
                  <a:t>92</a:t>
                </a:r>
                <a:r>
                  <a:rPr lang="en-US" altLang="en-US" sz="1200">
                    <a:solidFill>
                      <a:srgbClr val="000000"/>
                    </a:solidFill>
                    <a:ea typeface="宋体" charset="-122"/>
                  </a:rPr>
                  <a:t>.</a:t>
                </a:r>
                <a:r>
                  <a:rPr lang="en-US" altLang="zh-CN" sz="1200">
                    <a:solidFill>
                      <a:srgbClr val="000000"/>
                    </a:solidFill>
                    <a:ea typeface="宋体" charset="-122"/>
                  </a:rPr>
                  <a:t>168</a:t>
                </a:r>
                <a:r>
                  <a:rPr lang="en-US" altLang="en-US" sz="1200">
                    <a:solidFill>
                      <a:srgbClr val="000000"/>
                    </a:solidFill>
                    <a:ea typeface="宋体" charset="-122"/>
                  </a:rPr>
                  <a:t>.</a:t>
                </a:r>
                <a:r>
                  <a:rPr lang="en-US" altLang="zh-CN" sz="1200">
                    <a:solidFill>
                      <a:srgbClr val="000000"/>
                    </a:solidFill>
                    <a:ea typeface="宋体" charset="-122"/>
                  </a:rPr>
                  <a:t>1</a:t>
                </a:r>
                <a:r>
                  <a:rPr lang="en-US" altLang="en-US" sz="1200">
                    <a:solidFill>
                      <a:srgbClr val="000000"/>
                    </a:solidFill>
                    <a:ea typeface="宋体" charset="-122"/>
                  </a:rPr>
                  <a:t>.</a:t>
                </a:r>
                <a:r>
                  <a:rPr lang="en-US" altLang="zh-CN" sz="1200">
                    <a:solidFill>
                      <a:srgbClr val="000000"/>
                    </a:solidFill>
                    <a:ea typeface="宋体" charset="-122"/>
                  </a:rPr>
                  <a:t>2</a:t>
                </a:r>
                <a:r>
                  <a:rPr lang="en-US" altLang="en-US" sz="1200">
                    <a:solidFill>
                      <a:srgbClr val="000000"/>
                    </a:solidFill>
                    <a:ea typeface="宋体" charset="-122"/>
                  </a:rPr>
                  <a:t>, 3345</a:t>
                </a:r>
              </a:p>
              <a:p>
                <a:pPr>
                  <a:spcBef>
                    <a:spcPct val="0"/>
                  </a:spcBef>
                  <a:buClrTx/>
                  <a:buSzTx/>
                  <a:buFontTx/>
                  <a:buNone/>
                </a:pPr>
                <a:r>
                  <a:rPr lang="en-US" altLang="en-US" sz="1200">
                    <a:solidFill>
                      <a:srgbClr val="000000"/>
                    </a:solidFill>
                    <a:ea typeface="宋体" charset="-122"/>
                  </a:rPr>
                  <a:t>D: 128.119.40.186, 80</a:t>
                </a:r>
              </a:p>
            </p:txBody>
          </p:sp>
          <p:grpSp>
            <p:nvGrpSpPr>
              <p:cNvPr id="243817" name="Group 17"/>
              <p:cNvGrpSpPr>
                <a:grpSpLocks/>
              </p:cNvGrpSpPr>
              <p:nvPr/>
            </p:nvGrpSpPr>
            <p:grpSpPr bwMode="auto">
              <a:xfrm>
                <a:off x="5394" y="786"/>
                <a:ext cx="48" cy="99"/>
                <a:chOff x="5508" y="1599"/>
                <a:chExt cx="48" cy="99"/>
              </a:xfrm>
            </p:grpSpPr>
            <p:sp>
              <p:nvSpPr>
                <p:cNvPr id="243822" name="Freeform 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823" name="Line 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824" name="Line 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818" name="Group 21"/>
              <p:cNvGrpSpPr>
                <a:grpSpLocks/>
              </p:cNvGrpSpPr>
              <p:nvPr/>
            </p:nvGrpSpPr>
            <p:grpSpPr bwMode="auto">
              <a:xfrm>
                <a:off x="5382" y="1044"/>
                <a:ext cx="48" cy="99"/>
                <a:chOff x="5508" y="1599"/>
                <a:chExt cx="48" cy="99"/>
              </a:xfrm>
            </p:grpSpPr>
            <p:sp>
              <p:nvSpPr>
                <p:cNvPr id="243819" name="Freeform 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820" name="Line 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821" name="Line 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sp>
          <p:nvSpPr>
            <p:cNvPr id="243811" name="Freeform 25"/>
            <p:cNvSpPr>
              <a:spLocks/>
            </p:cNvSpPr>
            <p:nvPr/>
          </p:nvSpPr>
          <p:spPr bwMode="auto">
            <a:xfrm>
              <a:off x="3573" y="2364"/>
              <a:ext cx="564" cy="342"/>
            </a:xfrm>
            <a:custGeom>
              <a:avLst/>
              <a:gdLst>
                <a:gd name="T0" fmla="*/ 0 w 417"/>
                <a:gd name="T1" fmla="*/ 2273562 h 264"/>
                <a:gd name="T2" fmla="*/ 16232968 w 417"/>
                <a:gd name="T3" fmla="*/ 2273562 h 264"/>
                <a:gd name="T4" fmla="*/ 16232968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solidFill>
                  <a:srgbClr val="000000"/>
                </a:solidFill>
              </a:endParaRPr>
            </a:p>
          </p:txBody>
        </p:sp>
        <p:grpSp>
          <p:nvGrpSpPr>
            <p:cNvPr id="243812" name="Group 26"/>
            <p:cNvGrpSpPr>
              <a:grpSpLocks/>
            </p:cNvGrpSpPr>
            <p:nvPr/>
          </p:nvGrpSpPr>
          <p:grpSpPr bwMode="auto">
            <a:xfrm>
              <a:off x="4032" y="2419"/>
              <a:ext cx="218" cy="231"/>
              <a:chOff x="5140" y="403"/>
              <a:chExt cx="218" cy="231"/>
            </a:xfrm>
          </p:grpSpPr>
          <p:sp>
            <p:nvSpPr>
              <p:cNvPr id="243813" name="Oval 27"/>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814" name="Text Box 28"/>
              <p:cNvSpPr txBox="1">
                <a:spLocks noChangeArrowheads="1"/>
              </p:cNvSpPr>
              <p:nvPr/>
            </p:nvSpPr>
            <p:spPr bwMode="auto">
              <a:xfrm>
                <a:off x="5154" y="40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1</a:t>
                </a:r>
              </a:p>
            </p:txBody>
          </p:sp>
        </p:grpSp>
      </p:grpSp>
      <p:sp>
        <p:nvSpPr>
          <p:cNvPr id="243726" name="Text Box 29"/>
          <p:cNvSpPr txBox="1">
            <a:spLocks noChangeArrowheads="1"/>
          </p:cNvSpPr>
          <p:nvPr/>
        </p:nvSpPr>
        <p:spPr bwMode="auto">
          <a:xfrm>
            <a:off x="4205288" y="3822700"/>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1</a:t>
            </a:r>
            <a:endParaRPr lang="en-US" altLang="en-US" sz="1600">
              <a:solidFill>
                <a:srgbClr val="000000"/>
              </a:solidFill>
              <a:ea typeface="宋体" charset="-122"/>
            </a:endParaRPr>
          </a:p>
        </p:txBody>
      </p:sp>
      <p:sp>
        <p:nvSpPr>
          <p:cNvPr id="243727" name="Line 30"/>
          <p:cNvSpPr>
            <a:spLocks noChangeShapeType="1"/>
          </p:cNvSpPr>
          <p:nvPr/>
        </p:nvSpPr>
        <p:spPr bwMode="auto">
          <a:xfrm flipH="1">
            <a:off x="4329113"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8" name="Text Box 31"/>
          <p:cNvSpPr txBox="1">
            <a:spLocks noChangeArrowheads="1"/>
          </p:cNvSpPr>
          <p:nvPr/>
        </p:nvSpPr>
        <p:spPr bwMode="auto">
          <a:xfrm>
            <a:off x="2366963" y="4379913"/>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138.76.29.7</a:t>
            </a:r>
          </a:p>
        </p:txBody>
      </p:sp>
      <p:sp>
        <p:nvSpPr>
          <p:cNvPr id="243729" name="Line 32"/>
          <p:cNvSpPr>
            <a:spLocks noChangeShapeType="1"/>
          </p:cNvSpPr>
          <p:nvPr/>
        </p:nvSpPr>
        <p:spPr bwMode="auto">
          <a:xfrm flipH="1">
            <a:off x="3589338"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7" name="Group 33"/>
          <p:cNvGrpSpPr>
            <a:grpSpLocks/>
          </p:cNvGrpSpPr>
          <p:nvPr/>
        </p:nvGrpSpPr>
        <p:grpSpPr bwMode="auto">
          <a:xfrm>
            <a:off x="6469063" y="1541463"/>
            <a:ext cx="2503487" cy="1417637"/>
            <a:chOff x="3944" y="971"/>
            <a:chExt cx="1577" cy="893"/>
          </a:xfrm>
        </p:grpSpPr>
        <p:sp>
          <p:nvSpPr>
            <p:cNvPr id="243808" name="Text Box 34"/>
            <p:cNvSpPr txBox="1">
              <a:spLocks noChangeArrowheads="1"/>
            </p:cNvSpPr>
            <p:nvPr/>
          </p:nvSpPr>
          <p:spPr bwMode="auto">
            <a:xfrm>
              <a:off x="4121" y="971"/>
              <a:ext cx="140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u="sng">
                  <a:solidFill>
                    <a:srgbClr val="FF0000"/>
                  </a:solidFill>
                </a:rPr>
                <a:t>1:</a:t>
              </a:r>
              <a:r>
                <a:rPr lang="en-US" altLang="en-US" sz="1800">
                  <a:solidFill>
                    <a:srgbClr val="FF0000"/>
                  </a:solidFill>
                </a:rPr>
                <a:t> host 1</a:t>
              </a:r>
              <a:r>
                <a:rPr lang="en-US" altLang="zh-CN" sz="1800">
                  <a:solidFill>
                    <a:srgbClr val="FF0000"/>
                  </a:solidFill>
                  <a:ea typeface="宋体" charset="-122"/>
                </a:rPr>
                <a:t>92</a:t>
              </a:r>
              <a:r>
                <a:rPr lang="en-US" altLang="en-US" sz="1800">
                  <a:solidFill>
                    <a:srgbClr val="FF0000"/>
                  </a:solidFill>
                  <a:ea typeface="宋体" charset="-122"/>
                </a:rPr>
                <a:t>.</a:t>
              </a:r>
              <a:r>
                <a:rPr lang="en-US" altLang="zh-CN" sz="1800">
                  <a:solidFill>
                    <a:srgbClr val="FF0000"/>
                  </a:solidFill>
                  <a:ea typeface="宋体" charset="-122"/>
                </a:rPr>
                <a:t>168</a:t>
              </a:r>
              <a:r>
                <a:rPr lang="en-US" altLang="en-US" sz="1800">
                  <a:solidFill>
                    <a:srgbClr val="FF0000"/>
                  </a:solidFill>
                  <a:ea typeface="宋体" charset="-122"/>
                </a:rPr>
                <a:t>.</a:t>
              </a:r>
              <a:r>
                <a:rPr lang="en-US" altLang="zh-CN" sz="1800">
                  <a:solidFill>
                    <a:srgbClr val="FF0000"/>
                  </a:solidFill>
                  <a:ea typeface="宋体" charset="-122"/>
                </a:rPr>
                <a:t>1</a:t>
              </a:r>
              <a:r>
                <a:rPr lang="en-US" altLang="en-US" sz="1800">
                  <a:solidFill>
                    <a:srgbClr val="FF0000"/>
                  </a:solidFill>
                  <a:ea typeface="宋体" charset="-122"/>
                </a:rPr>
                <a:t>.</a:t>
              </a:r>
              <a:r>
                <a:rPr lang="en-US" altLang="zh-CN" sz="1800">
                  <a:solidFill>
                    <a:srgbClr val="FF0000"/>
                  </a:solidFill>
                  <a:ea typeface="宋体" charset="-122"/>
                </a:rPr>
                <a:t>2</a:t>
              </a:r>
              <a:r>
                <a:rPr lang="en-US" altLang="en-US" sz="1800">
                  <a:solidFill>
                    <a:srgbClr val="FF0000"/>
                  </a:solidFill>
                  <a:ea typeface="宋体" charset="-122"/>
                </a:rPr>
                <a:t> </a:t>
              </a:r>
            </a:p>
            <a:p>
              <a:pPr>
                <a:spcBef>
                  <a:spcPct val="0"/>
                </a:spcBef>
                <a:buClrTx/>
                <a:buSzTx/>
                <a:buFontTx/>
                <a:buNone/>
              </a:pPr>
              <a:r>
                <a:rPr lang="en-US" altLang="en-US" sz="1800">
                  <a:solidFill>
                    <a:srgbClr val="FF0000"/>
                  </a:solidFill>
                  <a:ea typeface="宋体" charset="-122"/>
                </a:rPr>
                <a:t>sends datagram to </a:t>
              </a:r>
            </a:p>
            <a:p>
              <a:pPr>
                <a:spcBef>
                  <a:spcPct val="0"/>
                </a:spcBef>
                <a:buClrTx/>
                <a:buSzTx/>
                <a:buFontTx/>
                <a:buNone/>
              </a:pPr>
              <a:r>
                <a:rPr lang="en-US" altLang="en-US" sz="1800">
                  <a:solidFill>
                    <a:srgbClr val="FF0000"/>
                  </a:solidFill>
                  <a:ea typeface="宋体" charset="-122"/>
                </a:rPr>
                <a:t>128.119.40.186, 80</a:t>
              </a:r>
            </a:p>
          </p:txBody>
        </p:sp>
        <p:sp>
          <p:nvSpPr>
            <p:cNvPr id="243809" name="Line 35"/>
            <p:cNvSpPr>
              <a:spLocks noChangeShapeType="1"/>
            </p:cNvSpPr>
            <p:nvPr/>
          </p:nvSpPr>
          <p:spPr bwMode="auto">
            <a:xfrm flipH="1">
              <a:off x="3944" y="1105"/>
              <a:ext cx="197" cy="75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sp>
        <p:nvSpPr>
          <p:cNvPr id="243731" name="Freeform 36"/>
          <p:cNvSpPr>
            <a:spLocks/>
          </p:cNvSpPr>
          <p:nvPr/>
        </p:nvSpPr>
        <p:spPr bwMode="auto">
          <a:xfrm>
            <a:off x="2087563" y="2627313"/>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a:solidFill>
              <a:schemeClr val="hlink"/>
            </a:solidFill>
            <a:round/>
            <a:headEnd/>
            <a:tailEnd/>
          </a:ln>
        </p:spPr>
        <p:txBody>
          <a:bodyPr wrap="none"/>
          <a:lstStyle/>
          <a:p>
            <a:endParaRPr lang="en-US">
              <a:solidFill>
                <a:srgbClr val="000000"/>
              </a:solidFill>
            </a:endParaRPr>
          </a:p>
        </p:txBody>
      </p:sp>
      <p:sp>
        <p:nvSpPr>
          <p:cNvPr id="243732" name="Rectangle 37"/>
          <p:cNvSpPr>
            <a:spLocks noChangeArrowheads="1"/>
          </p:cNvSpPr>
          <p:nvPr/>
        </p:nvSpPr>
        <p:spPr bwMode="auto">
          <a:xfrm>
            <a:off x="2273300" y="1374775"/>
            <a:ext cx="414655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33" name="Text Box 38"/>
          <p:cNvSpPr txBox="1">
            <a:spLocks noChangeArrowheads="1"/>
          </p:cNvSpPr>
          <p:nvPr/>
        </p:nvSpPr>
        <p:spPr bwMode="auto">
          <a:xfrm>
            <a:off x="2260600" y="1423988"/>
            <a:ext cx="3929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NAT translation table</a:t>
            </a:r>
          </a:p>
          <a:p>
            <a:pPr algn="ctr">
              <a:spcBef>
                <a:spcPct val="0"/>
              </a:spcBef>
              <a:buClrTx/>
              <a:buSzTx/>
              <a:buFontTx/>
              <a:buNone/>
            </a:pPr>
            <a:r>
              <a:rPr lang="en-US" altLang="en-US" sz="1800">
                <a:solidFill>
                  <a:srgbClr val="000000"/>
                </a:solidFill>
              </a:rPr>
              <a:t>WAN side addr        LAN side addr</a:t>
            </a:r>
          </a:p>
        </p:txBody>
      </p:sp>
      <p:sp>
        <p:nvSpPr>
          <p:cNvPr id="243734" name="Line 39"/>
          <p:cNvSpPr>
            <a:spLocks noChangeShapeType="1"/>
          </p:cNvSpPr>
          <p:nvPr/>
        </p:nvSpPr>
        <p:spPr bwMode="auto">
          <a:xfrm flipV="1">
            <a:off x="2344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35" name="Line 40"/>
          <p:cNvSpPr>
            <a:spLocks noChangeShapeType="1"/>
          </p:cNvSpPr>
          <p:nvPr/>
        </p:nvSpPr>
        <p:spPr bwMode="auto">
          <a:xfrm flipV="1">
            <a:off x="2359025" y="2025650"/>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36" name="Line 41"/>
          <p:cNvSpPr>
            <a:spLocks noChangeShapeType="1"/>
          </p:cNvSpPr>
          <p:nvPr/>
        </p:nvSpPr>
        <p:spPr bwMode="auto">
          <a:xfrm>
            <a:off x="4340225" y="1770063"/>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37" name="Group 42"/>
          <p:cNvGrpSpPr>
            <a:grpSpLocks/>
          </p:cNvGrpSpPr>
          <p:nvPr/>
        </p:nvGrpSpPr>
        <p:grpSpPr bwMode="auto">
          <a:xfrm>
            <a:off x="3733800" y="4105275"/>
            <a:ext cx="555625" cy="307975"/>
            <a:chOff x="3600" y="219"/>
            <a:chExt cx="360" cy="175"/>
          </a:xfrm>
        </p:grpSpPr>
        <p:sp>
          <p:nvSpPr>
            <p:cNvPr id="243795" name="Oval 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96" name="Line 4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797" name="Line 4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798" name="Rectangle 4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endParaRPr lang="en-US" altLang="en-US" sz="2400">
                <a:solidFill>
                  <a:srgbClr val="000000"/>
                </a:solidFill>
                <a:latin typeface="Times New Roman" charset="0"/>
              </a:endParaRPr>
            </a:p>
          </p:txBody>
        </p:sp>
        <p:sp>
          <p:nvSpPr>
            <p:cNvPr id="243799" name="Oval 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grpSp>
          <p:nvGrpSpPr>
            <p:cNvPr id="243800" name="Group 48"/>
            <p:cNvGrpSpPr>
              <a:grpSpLocks/>
            </p:cNvGrpSpPr>
            <p:nvPr/>
          </p:nvGrpSpPr>
          <p:grpSpPr bwMode="auto">
            <a:xfrm>
              <a:off x="3686" y="244"/>
              <a:ext cx="177" cy="66"/>
              <a:chOff x="2848" y="848"/>
              <a:chExt cx="140" cy="98"/>
            </a:xfrm>
          </p:grpSpPr>
          <p:sp>
            <p:nvSpPr>
              <p:cNvPr id="243805" name="Line 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6" name="Line 5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7" name="Line 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nvGrpSpPr>
            <p:cNvPr id="243801" name="Group 52"/>
            <p:cNvGrpSpPr>
              <a:grpSpLocks/>
            </p:cNvGrpSpPr>
            <p:nvPr/>
          </p:nvGrpSpPr>
          <p:grpSpPr bwMode="auto">
            <a:xfrm flipV="1">
              <a:off x="3686" y="243"/>
              <a:ext cx="177" cy="66"/>
              <a:chOff x="2848" y="848"/>
              <a:chExt cx="140" cy="98"/>
            </a:xfrm>
          </p:grpSpPr>
          <p:sp>
            <p:nvSpPr>
              <p:cNvPr id="243802" name="Line 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3" name="Line 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4" name="Line 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sp>
        <p:nvSpPr>
          <p:cNvPr id="670776" name="Text Box 56"/>
          <p:cNvSpPr txBox="1">
            <a:spLocks noChangeArrowheads="1"/>
          </p:cNvSpPr>
          <p:nvPr/>
        </p:nvSpPr>
        <p:spPr bwMode="auto">
          <a:xfrm>
            <a:off x="2171700" y="2049463"/>
            <a:ext cx="416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138.76.29.7, 5001   1</a:t>
            </a:r>
            <a:r>
              <a:rPr lang="en-US" altLang="zh-CN" sz="1800">
                <a:solidFill>
                  <a:srgbClr val="FF0000"/>
                </a:solidFill>
                <a:ea typeface="宋体" charset="-122"/>
              </a:rPr>
              <a:t>92</a:t>
            </a:r>
            <a:r>
              <a:rPr lang="en-US" altLang="en-US" sz="1800">
                <a:solidFill>
                  <a:srgbClr val="FF0000"/>
                </a:solidFill>
                <a:ea typeface="宋体" charset="-122"/>
              </a:rPr>
              <a:t>.</a:t>
            </a:r>
            <a:r>
              <a:rPr lang="en-US" altLang="zh-CN" sz="1800">
                <a:solidFill>
                  <a:srgbClr val="FF0000"/>
                </a:solidFill>
                <a:ea typeface="宋体" charset="-122"/>
              </a:rPr>
              <a:t>168</a:t>
            </a:r>
            <a:r>
              <a:rPr lang="en-US" altLang="en-US" sz="1800">
                <a:solidFill>
                  <a:srgbClr val="FF0000"/>
                </a:solidFill>
                <a:ea typeface="宋体" charset="-122"/>
              </a:rPr>
              <a:t>.</a:t>
            </a:r>
            <a:r>
              <a:rPr lang="en-US" altLang="zh-CN" sz="1800">
                <a:solidFill>
                  <a:srgbClr val="FF0000"/>
                </a:solidFill>
                <a:ea typeface="宋体" charset="-122"/>
              </a:rPr>
              <a:t>1</a:t>
            </a:r>
            <a:r>
              <a:rPr lang="en-US" altLang="en-US" sz="1800">
                <a:solidFill>
                  <a:srgbClr val="FF0000"/>
                </a:solidFill>
                <a:ea typeface="宋体" charset="-122"/>
              </a:rPr>
              <a:t>.</a:t>
            </a:r>
            <a:r>
              <a:rPr lang="en-US" altLang="zh-CN" sz="1800">
                <a:solidFill>
                  <a:srgbClr val="FF0000"/>
                </a:solidFill>
                <a:ea typeface="宋体" charset="-122"/>
              </a:rPr>
              <a:t>2</a:t>
            </a:r>
            <a:r>
              <a:rPr lang="en-US" altLang="en-US" sz="1800">
                <a:solidFill>
                  <a:srgbClr val="FF0000"/>
                </a:solidFill>
                <a:ea typeface="宋体" charset="-122"/>
              </a:rPr>
              <a:t>, 3345</a:t>
            </a:r>
          </a:p>
          <a:p>
            <a:pPr algn="ctr">
              <a:spcBef>
                <a:spcPct val="0"/>
              </a:spcBef>
              <a:buClrTx/>
              <a:buSzTx/>
              <a:buFontTx/>
              <a:buNone/>
            </a:pPr>
            <a:r>
              <a:rPr lang="en-US" altLang="en-US" sz="1800">
                <a:solidFill>
                  <a:srgbClr val="000000"/>
                </a:solidFill>
                <a:ea typeface="宋体" charset="-122"/>
              </a:rPr>
              <a:t>……                                         ……</a:t>
            </a:r>
          </a:p>
        </p:txBody>
      </p:sp>
      <p:grpSp>
        <p:nvGrpSpPr>
          <p:cNvPr id="11" name="Group 57"/>
          <p:cNvGrpSpPr>
            <a:grpSpLocks/>
          </p:cNvGrpSpPr>
          <p:nvPr/>
        </p:nvGrpSpPr>
        <p:grpSpPr bwMode="auto">
          <a:xfrm>
            <a:off x="4437063" y="3435350"/>
            <a:ext cx="2784475" cy="1631950"/>
            <a:chOff x="3002" y="2417"/>
            <a:chExt cx="1754" cy="1028"/>
          </a:xfrm>
        </p:grpSpPr>
        <p:sp>
          <p:nvSpPr>
            <p:cNvPr id="243781" name="Rectangle 58"/>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82" name="Text Box 59"/>
            <p:cNvSpPr txBox="1">
              <a:spLocks noChangeArrowheads="1"/>
            </p:cNvSpPr>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128.119.40.186, 80 </a:t>
              </a:r>
            </a:p>
            <a:p>
              <a:pPr>
                <a:spcBef>
                  <a:spcPct val="0"/>
                </a:spcBef>
                <a:buClrTx/>
                <a:buSzTx/>
                <a:buFontTx/>
                <a:buNone/>
              </a:pPr>
              <a:r>
                <a:rPr lang="en-US" altLang="en-US" sz="1200">
                  <a:solidFill>
                    <a:srgbClr val="000000"/>
                  </a:solidFill>
                </a:rPr>
                <a:t>D: 1</a:t>
              </a:r>
              <a:r>
                <a:rPr lang="en-US" altLang="zh-CN" sz="1200">
                  <a:solidFill>
                    <a:srgbClr val="000000"/>
                  </a:solidFill>
                  <a:ea typeface="宋体" charset="-122"/>
                </a:rPr>
                <a:t>92</a:t>
              </a:r>
              <a:r>
                <a:rPr lang="en-US" altLang="en-US" sz="1200">
                  <a:solidFill>
                    <a:srgbClr val="000000"/>
                  </a:solidFill>
                  <a:ea typeface="宋体" charset="-122"/>
                </a:rPr>
                <a:t>.</a:t>
              </a:r>
              <a:r>
                <a:rPr lang="en-US" altLang="zh-CN" sz="1200">
                  <a:solidFill>
                    <a:srgbClr val="000000"/>
                  </a:solidFill>
                  <a:ea typeface="宋体" charset="-122"/>
                </a:rPr>
                <a:t>168</a:t>
              </a:r>
              <a:r>
                <a:rPr lang="en-US" altLang="en-US" sz="1200">
                  <a:solidFill>
                    <a:srgbClr val="000000"/>
                  </a:solidFill>
                  <a:ea typeface="宋体" charset="-122"/>
                </a:rPr>
                <a:t>.</a:t>
              </a:r>
              <a:r>
                <a:rPr lang="en-US" altLang="zh-CN" sz="1200">
                  <a:solidFill>
                    <a:srgbClr val="000000"/>
                  </a:solidFill>
                  <a:ea typeface="宋体" charset="-122"/>
                </a:rPr>
                <a:t>1</a:t>
              </a:r>
              <a:r>
                <a:rPr lang="en-US" altLang="en-US" sz="1200">
                  <a:solidFill>
                    <a:srgbClr val="000000"/>
                  </a:solidFill>
                  <a:ea typeface="宋体" charset="-122"/>
                </a:rPr>
                <a:t>.</a:t>
              </a:r>
              <a:r>
                <a:rPr lang="en-US" altLang="zh-CN" sz="1200">
                  <a:solidFill>
                    <a:srgbClr val="000000"/>
                  </a:solidFill>
                  <a:ea typeface="宋体" charset="-122"/>
                </a:rPr>
                <a:t>2</a:t>
              </a:r>
              <a:r>
                <a:rPr lang="en-US" altLang="en-US" sz="1200">
                  <a:solidFill>
                    <a:srgbClr val="000000"/>
                  </a:solidFill>
                  <a:ea typeface="宋体" charset="-122"/>
                </a:rPr>
                <a:t>, 3345</a:t>
              </a:r>
            </a:p>
            <a:p>
              <a:pPr>
                <a:spcBef>
                  <a:spcPct val="0"/>
                </a:spcBef>
                <a:buClrTx/>
                <a:buSzTx/>
                <a:buFontTx/>
                <a:buNone/>
              </a:pPr>
              <a:endParaRPr lang="en-US" altLang="en-US" sz="1200">
                <a:solidFill>
                  <a:srgbClr val="000000"/>
                </a:solidFill>
                <a:ea typeface="宋体" charset="-122"/>
              </a:endParaRPr>
            </a:p>
          </p:txBody>
        </p:sp>
        <p:grpSp>
          <p:nvGrpSpPr>
            <p:cNvPr id="243783" name="Group 60"/>
            <p:cNvGrpSpPr>
              <a:grpSpLocks/>
            </p:cNvGrpSpPr>
            <p:nvPr/>
          </p:nvGrpSpPr>
          <p:grpSpPr bwMode="auto">
            <a:xfrm>
              <a:off x="3054" y="3007"/>
              <a:ext cx="51" cy="99"/>
              <a:chOff x="5508" y="1599"/>
              <a:chExt cx="48" cy="99"/>
            </a:xfrm>
          </p:grpSpPr>
          <p:sp>
            <p:nvSpPr>
              <p:cNvPr id="243792" name="Freeform 6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93" name="Line 6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94" name="Line 6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84" name="Group 64"/>
            <p:cNvGrpSpPr>
              <a:grpSpLocks/>
            </p:cNvGrpSpPr>
            <p:nvPr/>
          </p:nvGrpSpPr>
          <p:grpSpPr bwMode="auto">
            <a:xfrm>
              <a:off x="3059" y="3248"/>
              <a:ext cx="51" cy="99"/>
              <a:chOff x="5508" y="1599"/>
              <a:chExt cx="48" cy="99"/>
            </a:xfrm>
          </p:grpSpPr>
          <p:sp>
            <p:nvSpPr>
              <p:cNvPr id="243789" name="Freeform 65"/>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90" name="Line 66"/>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91" name="Line 67"/>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sp>
          <p:nvSpPr>
            <p:cNvPr id="243785" name="Freeform 68"/>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solidFill>
                  <a:srgbClr val="000000"/>
                </a:solidFill>
              </a:endParaRPr>
            </a:p>
          </p:txBody>
        </p:sp>
        <p:grpSp>
          <p:nvGrpSpPr>
            <p:cNvPr id="243786" name="Group 69"/>
            <p:cNvGrpSpPr>
              <a:grpSpLocks/>
            </p:cNvGrpSpPr>
            <p:nvPr/>
          </p:nvGrpSpPr>
          <p:grpSpPr bwMode="auto">
            <a:xfrm>
              <a:off x="4240" y="3064"/>
              <a:ext cx="218" cy="231"/>
              <a:chOff x="5140" y="403"/>
              <a:chExt cx="218" cy="231"/>
            </a:xfrm>
          </p:grpSpPr>
          <p:sp>
            <p:nvSpPr>
              <p:cNvPr id="243787" name="Oval 70"/>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88" name="Text Box 71"/>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4</a:t>
                </a:r>
              </a:p>
            </p:txBody>
          </p:sp>
        </p:grpSp>
      </p:grpSp>
      <p:grpSp>
        <p:nvGrpSpPr>
          <p:cNvPr id="15" name="Group 72"/>
          <p:cNvGrpSpPr>
            <a:grpSpLocks/>
          </p:cNvGrpSpPr>
          <p:nvPr/>
        </p:nvGrpSpPr>
        <p:grpSpPr bwMode="auto">
          <a:xfrm>
            <a:off x="1203325" y="3641725"/>
            <a:ext cx="2497138" cy="566738"/>
            <a:chOff x="1026" y="3559"/>
            <a:chExt cx="1573" cy="357"/>
          </a:xfrm>
        </p:grpSpPr>
        <p:grpSp>
          <p:nvGrpSpPr>
            <p:cNvPr id="243766" name="Group 73"/>
            <p:cNvGrpSpPr>
              <a:grpSpLocks/>
            </p:cNvGrpSpPr>
            <p:nvPr/>
          </p:nvGrpSpPr>
          <p:grpSpPr bwMode="auto">
            <a:xfrm>
              <a:off x="1412" y="3559"/>
              <a:ext cx="1187" cy="357"/>
              <a:chOff x="4381" y="786"/>
              <a:chExt cx="1108" cy="357"/>
            </a:xfrm>
          </p:grpSpPr>
          <p:sp>
            <p:nvSpPr>
              <p:cNvPr id="243771" name="Rectangle 74"/>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72" name="Text Box 75"/>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138.76.29.7, 5001</a:t>
                </a:r>
              </a:p>
              <a:p>
                <a:pPr>
                  <a:spcBef>
                    <a:spcPct val="0"/>
                  </a:spcBef>
                  <a:buClrTx/>
                  <a:buSzTx/>
                  <a:buFontTx/>
                  <a:buNone/>
                </a:pPr>
                <a:r>
                  <a:rPr lang="en-US" altLang="en-US" sz="1200">
                    <a:solidFill>
                      <a:srgbClr val="000000"/>
                    </a:solidFill>
                  </a:rPr>
                  <a:t>D: 128.119.40.186, 80</a:t>
                </a:r>
              </a:p>
            </p:txBody>
          </p:sp>
          <p:grpSp>
            <p:nvGrpSpPr>
              <p:cNvPr id="243773" name="Group 76"/>
              <p:cNvGrpSpPr>
                <a:grpSpLocks/>
              </p:cNvGrpSpPr>
              <p:nvPr/>
            </p:nvGrpSpPr>
            <p:grpSpPr bwMode="auto">
              <a:xfrm>
                <a:off x="5394" y="786"/>
                <a:ext cx="48" cy="99"/>
                <a:chOff x="5508" y="1599"/>
                <a:chExt cx="48" cy="99"/>
              </a:xfrm>
            </p:grpSpPr>
            <p:sp>
              <p:nvSpPr>
                <p:cNvPr id="243778" name="Freeform 7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79" name="Line 78"/>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80" name="Line 79"/>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74" name="Group 80"/>
              <p:cNvGrpSpPr>
                <a:grpSpLocks/>
              </p:cNvGrpSpPr>
              <p:nvPr/>
            </p:nvGrpSpPr>
            <p:grpSpPr bwMode="auto">
              <a:xfrm>
                <a:off x="5382" y="1044"/>
                <a:ext cx="48" cy="99"/>
                <a:chOff x="5508" y="1599"/>
                <a:chExt cx="48" cy="99"/>
              </a:xfrm>
            </p:grpSpPr>
            <p:sp>
              <p:nvSpPr>
                <p:cNvPr id="243775" name="Freeform 8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76" name="Line 8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77" name="Line 8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sp>
          <p:nvSpPr>
            <p:cNvPr id="243767" name="Line 84"/>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68" name="Group 85"/>
            <p:cNvGrpSpPr>
              <a:grpSpLocks/>
            </p:cNvGrpSpPr>
            <p:nvPr/>
          </p:nvGrpSpPr>
          <p:grpSpPr bwMode="auto">
            <a:xfrm>
              <a:off x="1143" y="3616"/>
              <a:ext cx="218" cy="231"/>
              <a:chOff x="5140" y="403"/>
              <a:chExt cx="218" cy="231"/>
            </a:xfrm>
          </p:grpSpPr>
          <p:sp>
            <p:nvSpPr>
              <p:cNvPr id="243769" name="Oval 8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70" name="Text Box 87"/>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2</a:t>
                </a:r>
              </a:p>
            </p:txBody>
          </p:sp>
        </p:grpSp>
      </p:grpSp>
      <p:grpSp>
        <p:nvGrpSpPr>
          <p:cNvPr id="20" name="Group 88"/>
          <p:cNvGrpSpPr>
            <a:grpSpLocks/>
          </p:cNvGrpSpPr>
          <p:nvPr/>
        </p:nvGrpSpPr>
        <p:grpSpPr bwMode="auto">
          <a:xfrm>
            <a:off x="0" y="1643063"/>
            <a:ext cx="5154613" cy="2081212"/>
            <a:chOff x="0" y="1288"/>
            <a:chExt cx="3247" cy="1311"/>
          </a:xfrm>
        </p:grpSpPr>
        <p:sp>
          <p:nvSpPr>
            <p:cNvPr id="243762" name="Text Box 89"/>
            <p:cNvSpPr txBox="1">
              <a:spLocks noChangeArrowheads="1"/>
            </p:cNvSpPr>
            <p:nvPr/>
          </p:nvSpPr>
          <p:spPr bwMode="auto">
            <a:xfrm>
              <a:off x="0" y="1288"/>
              <a:ext cx="1481"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u="sng">
                  <a:solidFill>
                    <a:srgbClr val="FF0000"/>
                  </a:solidFill>
                </a:rPr>
                <a:t>2:</a:t>
              </a:r>
              <a:r>
                <a:rPr lang="en-US" altLang="en-US" sz="1800">
                  <a:solidFill>
                    <a:srgbClr val="FF0000"/>
                  </a:solidFill>
                </a:rPr>
                <a:t> NAT router</a:t>
              </a:r>
            </a:p>
            <a:p>
              <a:pPr>
                <a:spcBef>
                  <a:spcPct val="0"/>
                </a:spcBef>
                <a:buClrTx/>
                <a:buSzTx/>
                <a:buFontTx/>
                <a:buNone/>
              </a:pPr>
              <a:r>
                <a:rPr lang="en-US" altLang="en-US" sz="1800">
                  <a:solidFill>
                    <a:srgbClr val="FF0000"/>
                  </a:solidFill>
                </a:rPr>
                <a:t>changes datagram</a:t>
              </a:r>
            </a:p>
            <a:p>
              <a:pPr>
                <a:spcBef>
                  <a:spcPct val="0"/>
                </a:spcBef>
                <a:buClrTx/>
                <a:buSzTx/>
                <a:buFontTx/>
                <a:buNone/>
              </a:pPr>
              <a:r>
                <a:rPr lang="en-US" altLang="en-US" sz="1800">
                  <a:solidFill>
                    <a:srgbClr val="FF0000"/>
                  </a:solidFill>
                </a:rPr>
                <a:t>source addr from</a:t>
              </a:r>
            </a:p>
            <a:p>
              <a:pPr>
                <a:spcBef>
                  <a:spcPct val="0"/>
                </a:spcBef>
                <a:buClrTx/>
                <a:buSzTx/>
                <a:buFontTx/>
                <a:buNone/>
              </a:pPr>
              <a:r>
                <a:rPr lang="en-US" altLang="en-US" sz="1800">
                  <a:solidFill>
                    <a:srgbClr val="FF0000"/>
                  </a:solidFill>
                </a:rPr>
                <a:t>1</a:t>
              </a:r>
              <a:r>
                <a:rPr lang="en-US" altLang="zh-CN" sz="1800">
                  <a:solidFill>
                    <a:srgbClr val="FF0000"/>
                  </a:solidFill>
                  <a:ea typeface="宋体" charset="-122"/>
                </a:rPr>
                <a:t>92</a:t>
              </a:r>
              <a:r>
                <a:rPr lang="en-US" altLang="en-US" sz="1800">
                  <a:solidFill>
                    <a:srgbClr val="FF0000"/>
                  </a:solidFill>
                  <a:ea typeface="宋体" charset="-122"/>
                </a:rPr>
                <a:t>.</a:t>
              </a:r>
              <a:r>
                <a:rPr lang="en-US" altLang="zh-CN" sz="1800">
                  <a:solidFill>
                    <a:srgbClr val="FF0000"/>
                  </a:solidFill>
                  <a:ea typeface="宋体" charset="-122"/>
                </a:rPr>
                <a:t>168</a:t>
              </a:r>
              <a:r>
                <a:rPr lang="en-US" altLang="en-US" sz="1800">
                  <a:solidFill>
                    <a:srgbClr val="FF0000"/>
                  </a:solidFill>
                  <a:ea typeface="宋体" charset="-122"/>
                </a:rPr>
                <a:t>.</a:t>
              </a:r>
              <a:r>
                <a:rPr lang="en-US" altLang="zh-CN" sz="1800">
                  <a:solidFill>
                    <a:srgbClr val="FF0000"/>
                  </a:solidFill>
                  <a:ea typeface="宋体" charset="-122"/>
                </a:rPr>
                <a:t>1</a:t>
              </a:r>
              <a:r>
                <a:rPr lang="en-US" altLang="en-US" sz="1800">
                  <a:solidFill>
                    <a:srgbClr val="FF0000"/>
                  </a:solidFill>
                  <a:ea typeface="宋体" charset="-122"/>
                </a:rPr>
                <a:t>.</a:t>
              </a:r>
              <a:r>
                <a:rPr lang="en-US" altLang="zh-CN" sz="1800">
                  <a:solidFill>
                    <a:srgbClr val="FF0000"/>
                  </a:solidFill>
                  <a:ea typeface="宋体" charset="-122"/>
                </a:rPr>
                <a:t>2</a:t>
              </a:r>
              <a:r>
                <a:rPr lang="en-US" altLang="en-US" sz="1800">
                  <a:solidFill>
                    <a:srgbClr val="FF0000"/>
                  </a:solidFill>
                  <a:ea typeface="宋体" charset="-122"/>
                </a:rPr>
                <a:t>, 3345 to</a:t>
              </a:r>
            </a:p>
            <a:p>
              <a:pPr>
                <a:spcBef>
                  <a:spcPct val="0"/>
                </a:spcBef>
                <a:buClrTx/>
                <a:buSzTx/>
                <a:buFontTx/>
                <a:buNone/>
              </a:pPr>
              <a:r>
                <a:rPr lang="en-US" altLang="en-US" sz="1800">
                  <a:solidFill>
                    <a:srgbClr val="FF0000"/>
                  </a:solidFill>
                  <a:ea typeface="宋体" charset="-122"/>
                </a:rPr>
                <a:t>138.76.29.7, 5001,</a:t>
              </a:r>
            </a:p>
            <a:p>
              <a:pPr>
                <a:spcBef>
                  <a:spcPct val="0"/>
                </a:spcBef>
                <a:buClrTx/>
                <a:buSzTx/>
                <a:buFontTx/>
                <a:buNone/>
              </a:pPr>
              <a:r>
                <a:rPr lang="en-US" altLang="en-US" sz="1800">
                  <a:solidFill>
                    <a:srgbClr val="FF0000"/>
                  </a:solidFill>
                  <a:ea typeface="宋体" charset="-122"/>
                </a:rPr>
                <a:t>updates table</a:t>
              </a:r>
            </a:p>
          </p:txBody>
        </p:sp>
        <p:sp>
          <p:nvSpPr>
            <p:cNvPr id="243763" name="Line 90"/>
            <p:cNvSpPr>
              <a:spLocks noChangeShapeType="1"/>
            </p:cNvSpPr>
            <p:nvPr/>
          </p:nvSpPr>
          <p:spPr bwMode="auto">
            <a:xfrm>
              <a:off x="1285" y="2243"/>
              <a:ext cx="147" cy="3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64" name="Line 91"/>
            <p:cNvSpPr>
              <a:spLocks noChangeShapeType="1"/>
            </p:cNvSpPr>
            <p:nvPr/>
          </p:nvSpPr>
          <p:spPr bwMode="auto">
            <a:xfrm flipV="1">
              <a:off x="1275" y="1788"/>
              <a:ext cx="663" cy="45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65" name="Line 92"/>
            <p:cNvSpPr>
              <a:spLocks noChangeShapeType="1"/>
            </p:cNvSpPr>
            <p:nvPr/>
          </p:nvSpPr>
          <p:spPr bwMode="auto">
            <a:xfrm flipV="1">
              <a:off x="1275" y="1751"/>
              <a:ext cx="1972" cy="49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1" name="Group 93"/>
          <p:cNvGrpSpPr>
            <a:grpSpLocks/>
          </p:cNvGrpSpPr>
          <p:nvPr/>
        </p:nvGrpSpPr>
        <p:grpSpPr bwMode="auto">
          <a:xfrm>
            <a:off x="1031875" y="4681538"/>
            <a:ext cx="2471738" cy="696912"/>
            <a:chOff x="1163" y="3752"/>
            <a:chExt cx="1557" cy="439"/>
          </a:xfrm>
        </p:grpSpPr>
        <p:sp>
          <p:nvSpPr>
            <p:cNvPr id="243748" name="Rectangle 94"/>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49" name="Text Box 95"/>
            <p:cNvSpPr txBox="1">
              <a:spLocks noChangeArrowheads="1"/>
            </p:cNvSpPr>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128.119.40.186, 80 </a:t>
              </a:r>
            </a:p>
            <a:p>
              <a:pPr>
                <a:spcBef>
                  <a:spcPct val="0"/>
                </a:spcBef>
                <a:buClrTx/>
                <a:buSzTx/>
                <a:buFontTx/>
                <a:buNone/>
              </a:pPr>
              <a:r>
                <a:rPr lang="en-US" altLang="en-US" sz="1200">
                  <a:solidFill>
                    <a:srgbClr val="000000"/>
                  </a:solidFill>
                </a:rPr>
                <a:t>D: 138.76.29.7, 5001</a:t>
              </a:r>
            </a:p>
            <a:p>
              <a:pPr>
                <a:spcBef>
                  <a:spcPct val="0"/>
                </a:spcBef>
                <a:buClrTx/>
                <a:buSzTx/>
                <a:buFontTx/>
                <a:buNone/>
              </a:pPr>
              <a:endParaRPr lang="en-US" altLang="en-US" sz="1200">
                <a:solidFill>
                  <a:srgbClr val="000000"/>
                </a:solidFill>
              </a:endParaRPr>
            </a:p>
          </p:txBody>
        </p:sp>
        <p:grpSp>
          <p:nvGrpSpPr>
            <p:cNvPr id="243750" name="Group 96"/>
            <p:cNvGrpSpPr>
              <a:grpSpLocks/>
            </p:cNvGrpSpPr>
            <p:nvPr/>
          </p:nvGrpSpPr>
          <p:grpSpPr bwMode="auto">
            <a:xfrm>
              <a:off x="1214" y="3752"/>
              <a:ext cx="52" cy="99"/>
              <a:chOff x="5508" y="1599"/>
              <a:chExt cx="48" cy="99"/>
            </a:xfrm>
          </p:grpSpPr>
          <p:sp>
            <p:nvSpPr>
              <p:cNvPr id="243759" name="Freeform 9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60" name="Line 98"/>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61" name="Line 99"/>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51" name="Group 100"/>
            <p:cNvGrpSpPr>
              <a:grpSpLocks/>
            </p:cNvGrpSpPr>
            <p:nvPr/>
          </p:nvGrpSpPr>
          <p:grpSpPr bwMode="auto">
            <a:xfrm>
              <a:off x="1193" y="3984"/>
              <a:ext cx="52" cy="99"/>
              <a:chOff x="5508" y="1599"/>
              <a:chExt cx="48" cy="99"/>
            </a:xfrm>
          </p:grpSpPr>
          <p:sp>
            <p:nvSpPr>
              <p:cNvPr id="243756" name="Freeform 10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57" name="Line 10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58" name="Line 10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sp>
          <p:nvSpPr>
            <p:cNvPr id="243752" name="Line 104"/>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53" name="Group 105"/>
            <p:cNvGrpSpPr>
              <a:grpSpLocks/>
            </p:cNvGrpSpPr>
            <p:nvPr/>
          </p:nvGrpSpPr>
          <p:grpSpPr bwMode="auto">
            <a:xfrm>
              <a:off x="2409" y="3818"/>
              <a:ext cx="218" cy="231"/>
              <a:chOff x="5140" y="403"/>
              <a:chExt cx="218" cy="231"/>
            </a:xfrm>
          </p:grpSpPr>
          <p:sp>
            <p:nvSpPr>
              <p:cNvPr id="243754"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55" name="Text Box 107"/>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3</a:t>
                </a:r>
              </a:p>
            </p:txBody>
          </p:sp>
        </p:grpSp>
      </p:grpSp>
      <p:sp>
        <p:nvSpPr>
          <p:cNvPr id="670828" name="Text Box 108"/>
          <p:cNvSpPr txBox="1">
            <a:spLocks noChangeArrowheads="1"/>
          </p:cNvSpPr>
          <p:nvPr/>
        </p:nvSpPr>
        <p:spPr bwMode="auto">
          <a:xfrm>
            <a:off x="989013" y="5141913"/>
            <a:ext cx="2159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u="sng">
                <a:solidFill>
                  <a:srgbClr val="FF0000"/>
                </a:solidFill>
              </a:rPr>
              <a:t>3:</a:t>
            </a:r>
            <a:r>
              <a:rPr lang="en-US" altLang="en-US" sz="1800">
                <a:solidFill>
                  <a:srgbClr val="FF0000"/>
                </a:solidFill>
              </a:rPr>
              <a:t> Reply arrives</a:t>
            </a:r>
          </a:p>
          <a:p>
            <a:pPr>
              <a:spcBef>
                <a:spcPct val="0"/>
              </a:spcBef>
              <a:buClrTx/>
              <a:buSzTx/>
              <a:buFontTx/>
              <a:buNone/>
            </a:pPr>
            <a:r>
              <a:rPr lang="en-US" altLang="en-US" sz="1800">
                <a:solidFill>
                  <a:srgbClr val="FF0000"/>
                </a:solidFill>
              </a:rPr>
              <a:t> dest. address:</a:t>
            </a:r>
          </a:p>
          <a:p>
            <a:pPr>
              <a:spcBef>
                <a:spcPct val="0"/>
              </a:spcBef>
              <a:buClrTx/>
              <a:buSzTx/>
              <a:buFontTx/>
              <a:buNone/>
            </a:pPr>
            <a:r>
              <a:rPr lang="en-US" altLang="en-US" sz="1800">
                <a:solidFill>
                  <a:srgbClr val="FF0000"/>
                </a:solidFill>
              </a:rPr>
              <a:t> 138.76.29.7, 5001</a:t>
            </a:r>
          </a:p>
        </p:txBody>
      </p:sp>
      <p:sp>
        <p:nvSpPr>
          <p:cNvPr id="670829" name="Text Box 109"/>
          <p:cNvSpPr txBox="1">
            <a:spLocks noChangeArrowheads="1"/>
          </p:cNvSpPr>
          <p:nvPr/>
        </p:nvSpPr>
        <p:spPr bwMode="auto">
          <a:xfrm>
            <a:off x="4741863" y="4976813"/>
            <a:ext cx="43942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u="sng">
                <a:solidFill>
                  <a:srgbClr val="FF0000"/>
                </a:solidFill>
              </a:rPr>
              <a:t>4:</a:t>
            </a:r>
            <a:r>
              <a:rPr lang="en-US" altLang="en-US" sz="1800">
                <a:solidFill>
                  <a:srgbClr val="FF0000"/>
                </a:solidFill>
              </a:rPr>
              <a:t> NAT router</a:t>
            </a:r>
          </a:p>
          <a:p>
            <a:pPr>
              <a:spcBef>
                <a:spcPct val="0"/>
              </a:spcBef>
              <a:buClrTx/>
              <a:buSzTx/>
              <a:buFontTx/>
              <a:buNone/>
            </a:pPr>
            <a:r>
              <a:rPr lang="en-US" altLang="en-US" sz="1800">
                <a:solidFill>
                  <a:srgbClr val="FF0000"/>
                </a:solidFill>
              </a:rPr>
              <a:t>changes datagram</a:t>
            </a:r>
          </a:p>
          <a:p>
            <a:pPr>
              <a:spcBef>
                <a:spcPct val="0"/>
              </a:spcBef>
              <a:buClrTx/>
              <a:buSzTx/>
              <a:buFontTx/>
              <a:buNone/>
            </a:pPr>
            <a:r>
              <a:rPr lang="en-US" altLang="en-US" sz="1800">
                <a:solidFill>
                  <a:srgbClr val="FF0000"/>
                </a:solidFill>
              </a:rPr>
              <a:t>dest addr from</a:t>
            </a:r>
          </a:p>
          <a:p>
            <a:pPr>
              <a:spcBef>
                <a:spcPct val="0"/>
              </a:spcBef>
              <a:buClrTx/>
              <a:buSzTx/>
              <a:buFontTx/>
              <a:buNone/>
            </a:pPr>
            <a:r>
              <a:rPr lang="en-US" altLang="en-US" sz="1800">
                <a:solidFill>
                  <a:srgbClr val="FF0000"/>
                </a:solidFill>
              </a:rPr>
              <a:t>138.76.29.7, 5001 to 1</a:t>
            </a:r>
            <a:r>
              <a:rPr lang="en-US" altLang="zh-CN" sz="1800">
                <a:solidFill>
                  <a:srgbClr val="FF0000"/>
                </a:solidFill>
                <a:ea typeface="宋体" charset="-122"/>
              </a:rPr>
              <a:t>92</a:t>
            </a:r>
            <a:r>
              <a:rPr lang="en-US" altLang="en-US" sz="1800">
                <a:solidFill>
                  <a:srgbClr val="FF0000"/>
                </a:solidFill>
                <a:ea typeface="宋体" charset="-122"/>
              </a:rPr>
              <a:t>.</a:t>
            </a:r>
            <a:r>
              <a:rPr lang="en-US" altLang="zh-CN" sz="1800">
                <a:solidFill>
                  <a:srgbClr val="FF0000"/>
                </a:solidFill>
                <a:ea typeface="宋体" charset="-122"/>
              </a:rPr>
              <a:t>168</a:t>
            </a:r>
            <a:r>
              <a:rPr lang="en-US" altLang="en-US" sz="1800">
                <a:solidFill>
                  <a:srgbClr val="FF0000"/>
                </a:solidFill>
                <a:ea typeface="宋体" charset="-122"/>
              </a:rPr>
              <a:t>.</a:t>
            </a:r>
            <a:r>
              <a:rPr lang="en-US" altLang="zh-CN" sz="1800">
                <a:solidFill>
                  <a:srgbClr val="FF0000"/>
                </a:solidFill>
                <a:ea typeface="宋体" charset="-122"/>
              </a:rPr>
              <a:t>1</a:t>
            </a:r>
            <a:r>
              <a:rPr lang="en-US" altLang="en-US" sz="1800">
                <a:solidFill>
                  <a:srgbClr val="FF0000"/>
                </a:solidFill>
                <a:ea typeface="宋体" charset="-122"/>
              </a:rPr>
              <a:t>.</a:t>
            </a:r>
            <a:r>
              <a:rPr lang="en-US" altLang="zh-CN" sz="1800">
                <a:solidFill>
                  <a:srgbClr val="FF0000"/>
                </a:solidFill>
                <a:ea typeface="宋体" charset="-122"/>
              </a:rPr>
              <a:t>2</a:t>
            </a:r>
            <a:r>
              <a:rPr lang="en-US" altLang="en-US" sz="1800">
                <a:solidFill>
                  <a:srgbClr val="FF0000"/>
                </a:solidFill>
                <a:ea typeface="宋体" charset="-122"/>
              </a:rPr>
              <a:t>, 3345</a:t>
            </a:r>
            <a:r>
              <a:rPr lang="en-US" altLang="en-US" sz="1800">
                <a:solidFill>
                  <a:srgbClr val="000000"/>
                </a:solidFill>
                <a:ea typeface="宋体" charset="-122"/>
              </a:rPr>
              <a:t> </a:t>
            </a:r>
            <a:endParaRPr lang="en-US" altLang="en-US" sz="1800">
              <a:solidFill>
                <a:srgbClr val="FF0000"/>
              </a:solidFill>
              <a:ea typeface="宋体" charset="-122"/>
            </a:endParaRPr>
          </a:p>
          <a:p>
            <a:pPr>
              <a:spcBef>
                <a:spcPct val="0"/>
              </a:spcBef>
              <a:buClrTx/>
              <a:buSzTx/>
              <a:buFontTx/>
              <a:buNone/>
            </a:pPr>
            <a:endParaRPr lang="en-US" altLang="en-US" sz="1800">
              <a:solidFill>
                <a:srgbClr val="FF0000"/>
              </a:solidFill>
              <a:ea typeface="宋体" charset="-122"/>
            </a:endParaRPr>
          </a:p>
        </p:txBody>
      </p:sp>
      <p:sp>
        <p:nvSpPr>
          <p:cNvPr id="243745" name="Line 110"/>
          <p:cNvSpPr>
            <a:spLocks noChangeShapeType="1"/>
          </p:cNvSpPr>
          <p:nvPr/>
        </p:nvSpPr>
        <p:spPr bwMode="auto">
          <a:xfrm>
            <a:off x="693738"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46" name="Text Box 111"/>
          <p:cNvSpPr txBox="1">
            <a:spLocks noChangeArrowheads="1"/>
          </p:cNvSpPr>
          <p:nvPr/>
        </p:nvSpPr>
        <p:spPr bwMode="auto">
          <a:xfrm>
            <a:off x="7886700" y="4105275"/>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3</a:t>
            </a:r>
            <a:endParaRPr lang="en-US" altLang="en-US" sz="1600">
              <a:solidFill>
                <a:srgbClr val="000000"/>
              </a:solidFill>
              <a:ea typeface="宋体" charset="-122"/>
            </a:endParaRPr>
          </a:p>
        </p:txBody>
      </p:sp>
      <p:sp>
        <p:nvSpPr>
          <p:cNvPr id="243747" name="Text Box 112"/>
          <p:cNvSpPr txBox="1">
            <a:spLocks noChangeArrowheads="1"/>
          </p:cNvSpPr>
          <p:nvPr/>
        </p:nvSpPr>
        <p:spPr bwMode="auto">
          <a:xfrm>
            <a:off x="7843838" y="4875213"/>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4</a:t>
            </a:r>
            <a:endParaRPr lang="en-US" altLang="en-US" sz="1600">
              <a:solidFill>
                <a:srgbClr val="000000"/>
              </a:solidFill>
              <a:ea typeface="宋体" charset="-122"/>
            </a:endParaRPr>
          </a:p>
        </p:txBody>
      </p:sp>
    </p:spTree>
    <p:extLst>
      <p:ext uri="{BB962C8B-B14F-4D97-AF65-F5344CB8AC3E}">
        <p14:creationId xmlns:p14="http://schemas.microsoft.com/office/powerpoint/2010/main" val="1280978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1000"/>
                                        <p:tgtEl>
                                          <p:spTgt spid="15"/>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70776"/>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000"/>
                                        <p:tgtEl>
                                          <p:spTgt spid="21"/>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670828"/>
                                        </p:tgtEl>
                                        <p:attrNameLst>
                                          <p:attrName>style.visibility</p:attrName>
                                        </p:attrNameLst>
                                      </p:cBhvr>
                                      <p:to>
                                        <p:strVal val="visible"/>
                                      </p:to>
                                    </p:set>
                                  </p:childTnLst>
                                  <p:subTnLst>
                                    <p:set>
                                      <p:cBhvr override="childStyle">
                                        <p:cTn dur="1" fill="hold" display="0" masterRel="nextClick" afterEffect="1"/>
                                        <p:tgtEl>
                                          <p:spTgt spid="670828"/>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670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76" grpId="0"/>
      <p:bldP spid="670828" grpId="0"/>
      <p:bldP spid="67082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r>
              <a:rPr lang="en-US" altLang="en-US">
                <a:solidFill>
                  <a:srgbClr val="3333CC"/>
                </a:solidFill>
                <a:ea typeface="ＭＳ Ｐゴシック" charset="-128"/>
              </a:rPr>
              <a:t>Router: NDN</a:t>
            </a:r>
            <a:endParaRPr lang="en-US" altLang="en-US">
              <a:ea typeface="ＭＳ Ｐゴシック" charset="-128"/>
            </a:endParaRPr>
          </a:p>
        </p:txBody>
      </p:sp>
      <p:pic>
        <p:nvPicPr>
          <p:cNvPr id="154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846263"/>
            <a:ext cx="7985125" cy="388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700088" y="6208713"/>
            <a:ext cx="3551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2400"/>
              <a:t>Do you buy this design?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ctrTitle"/>
          </p:nvPr>
        </p:nvSpPr>
        <p:spPr/>
        <p:txBody>
          <a:bodyPr/>
          <a:lstStyle/>
          <a:p>
            <a:pPr algn="ctr"/>
            <a:r>
              <a:rPr lang="en-US" altLang="en-US">
                <a:ea typeface="ＭＳ Ｐゴシック" charset="-128"/>
              </a:rPr>
              <a:t>Evolvability</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p:cNvSpPr>
          <p:nvPr>
            <p:ph type="title"/>
          </p:nvPr>
        </p:nvSpPr>
        <p:spPr/>
        <p:txBody>
          <a:bodyPr/>
          <a:lstStyle/>
          <a:p>
            <a:r>
              <a:rPr lang="en-US" altLang="en-US">
                <a:ea typeface="ＭＳ Ｐゴシック" charset="-128"/>
              </a:rPr>
              <a:t>Routers w/ Evolving Capabilities</a:t>
            </a:r>
          </a:p>
        </p:txBody>
      </p:sp>
      <p:sp>
        <p:nvSpPr>
          <p:cNvPr id="158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F0BB660-D0B6-0C4F-87BD-5F5009EB7C73}" type="slidenum">
              <a:rPr lang="en-US" altLang="en-US" sz="1400">
                <a:solidFill>
                  <a:srgbClr val="000000"/>
                </a:solidFill>
                <a:latin typeface="Times New Roman" charset="0"/>
              </a:rPr>
              <a:pPr>
                <a:spcBef>
                  <a:spcPct val="0"/>
                </a:spcBef>
                <a:buClrTx/>
                <a:buSzTx/>
                <a:buFontTx/>
                <a:buNone/>
              </a:pPr>
              <a:t>122</a:t>
            </a:fld>
            <a:endParaRPr lang="en-US" altLang="en-US" sz="1400">
              <a:solidFill>
                <a:srgbClr val="000000"/>
              </a:solidFill>
              <a:latin typeface="Times New Roman" charset="0"/>
            </a:endParaRPr>
          </a:p>
        </p:txBody>
      </p:sp>
      <p:pic>
        <p:nvPicPr>
          <p:cNvPr id="15872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84363"/>
            <a:ext cx="91440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4" name="Picture 6"/>
          <p:cNvPicPr>
            <a:picLocks noChangeAspect="1"/>
          </p:cNvPicPr>
          <p:nvPr/>
        </p:nvPicPr>
        <p:blipFill>
          <a:blip r:embed="rId4">
            <a:extLst>
              <a:ext uri="{28A0092B-C50C-407E-A947-70E740481C1C}">
                <a14:useLocalDpi xmlns:a14="http://schemas.microsoft.com/office/drawing/2010/main" val="0"/>
              </a:ext>
            </a:extLst>
          </a:blip>
          <a:srcRect l="8749" t="69296" r="66562" b="15390"/>
          <a:stretch>
            <a:fillRect/>
          </a:stretch>
        </p:blipFill>
        <p:spPr bwMode="auto">
          <a:xfrm>
            <a:off x="6203950" y="5722938"/>
            <a:ext cx="2257425"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0088" y="5722938"/>
            <a:ext cx="17494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tLang="en-US">
                <a:ea typeface="ＭＳ Ｐゴシック" charset="-128"/>
              </a:rPr>
              <a:t>Routers w/ Evolving Capabilities</a:t>
            </a:r>
          </a:p>
        </p:txBody>
      </p:sp>
      <p:sp>
        <p:nvSpPr>
          <p:cNvPr id="1607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37B2877-601A-B04E-8550-B3FB78ED7AF1}" type="slidenum">
              <a:rPr lang="en-US" altLang="en-US" sz="1400">
                <a:solidFill>
                  <a:srgbClr val="000000"/>
                </a:solidFill>
                <a:latin typeface="Times New Roman" charset="0"/>
              </a:rPr>
              <a:pPr>
                <a:spcBef>
                  <a:spcPct val="0"/>
                </a:spcBef>
                <a:buClrTx/>
                <a:buSzTx/>
                <a:buFontTx/>
                <a:buNone/>
              </a:pPr>
              <a:t>123</a:t>
            </a:fld>
            <a:endParaRPr lang="en-US" altLang="en-US" sz="1400">
              <a:solidFill>
                <a:srgbClr val="000000"/>
              </a:solidFill>
              <a:latin typeface="Times New Roman" charset="0"/>
            </a:endParaRPr>
          </a:p>
        </p:txBody>
      </p:sp>
      <p:pic>
        <p:nvPicPr>
          <p:cNvPr id="16077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2" name="Rectangle 3"/>
          <p:cNvSpPr>
            <a:spLocks noChangeArrowheads="1"/>
          </p:cNvSpPr>
          <p:nvPr/>
        </p:nvSpPr>
        <p:spPr bwMode="auto">
          <a:xfrm>
            <a:off x="198438" y="6396038"/>
            <a:ext cx="80311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t>https://www.usenix.org/sites/default/files/conference/protected-files/xia-nsdi2012-public.pdf</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p:txBody>
          <a:bodyPr/>
          <a:lstStyle/>
          <a:p>
            <a:r>
              <a:rPr lang="en-US" altLang="en-US">
                <a:ea typeface="ＭＳ Ｐゴシック" charset="-128"/>
              </a:rPr>
              <a:t>Basic Idea: Fallback and Intent</a:t>
            </a:r>
          </a:p>
        </p:txBody>
      </p:sp>
      <p:sp>
        <p:nvSpPr>
          <p:cNvPr id="1617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B10118F-C93D-6F40-AF2B-FB1221F230D3}" type="slidenum">
              <a:rPr lang="en-US" altLang="en-US" sz="1400">
                <a:solidFill>
                  <a:srgbClr val="000000"/>
                </a:solidFill>
                <a:latin typeface="Times New Roman" charset="0"/>
              </a:rPr>
              <a:pPr>
                <a:spcBef>
                  <a:spcPct val="0"/>
                </a:spcBef>
                <a:buClrTx/>
                <a:buSzTx/>
                <a:buFontTx/>
                <a:buNone/>
              </a:pPr>
              <a:t>124</a:t>
            </a:fld>
            <a:endParaRPr lang="en-US" altLang="en-US" sz="1400">
              <a:solidFill>
                <a:srgbClr val="000000"/>
              </a:solidFill>
              <a:latin typeface="Times New Roman" charset="0"/>
            </a:endParaRPr>
          </a:p>
        </p:txBody>
      </p:sp>
      <p:pic>
        <p:nvPicPr>
          <p:cNvPr id="16179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97025"/>
            <a:ext cx="91440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p:cNvSpPr>
            <a:spLocks noGrp="1"/>
          </p:cNvSpPr>
          <p:nvPr>
            <p:ph type="title"/>
          </p:nvPr>
        </p:nvSpPr>
        <p:spPr>
          <a:xfrm>
            <a:off x="533400" y="228600"/>
            <a:ext cx="8353425" cy="1143000"/>
          </a:xfrm>
        </p:spPr>
        <p:txBody>
          <a:bodyPr/>
          <a:lstStyle/>
          <a:p>
            <a:r>
              <a:rPr lang="en-US" altLang="en-US">
                <a:ea typeface="ＭＳ Ｐゴシック" charset="-128"/>
              </a:rPr>
              <a:t>Basic Idea: DAG Based Addresses</a:t>
            </a:r>
          </a:p>
        </p:txBody>
      </p:sp>
      <p:sp>
        <p:nvSpPr>
          <p:cNvPr id="162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C0EF0D5-41D5-1047-973B-93617EA8C1F2}" type="slidenum">
              <a:rPr lang="en-US" altLang="en-US" sz="1400">
                <a:solidFill>
                  <a:srgbClr val="000000"/>
                </a:solidFill>
                <a:latin typeface="Times New Roman" charset="0"/>
              </a:rPr>
              <a:pPr>
                <a:spcBef>
                  <a:spcPct val="0"/>
                </a:spcBef>
                <a:buClrTx/>
                <a:buSzTx/>
                <a:buFontTx/>
                <a:buNone/>
              </a:pPr>
              <a:t>125</a:t>
            </a:fld>
            <a:endParaRPr lang="en-US" altLang="en-US" sz="1400">
              <a:solidFill>
                <a:srgbClr val="000000"/>
              </a:solidFill>
              <a:latin typeface="Times New Roman" charset="0"/>
            </a:endParaRPr>
          </a:p>
        </p:txBody>
      </p:sp>
      <p:pic>
        <p:nvPicPr>
          <p:cNvPr id="16281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82700"/>
            <a:ext cx="91440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p:txBody>
          <a:bodyPr/>
          <a:lstStyle/>
          <a:p>
            <a:r>
              <a:rPr lang="en-US" altLang="en-US">
                <a:ea typeface="ＭＳ Ｐゴシック" charset="-128"/>
              </a:rPr>
              <a:t>More Possibilities</a:t>
            </a:r>
          </a:p>
        </p:txBody>
      </p:sp>
      <p:sp>
        <p:nvSpPr>
          <p:cNvPr id="163842" name="Content Placeholder 2"/>
          <p:cNvSpPr>
            <a:spLocks noGrp="1"/>
          </p:cNvSpPr>
          <p:nvPr>
            <p:ph idx="1"/>
          </p:nvPr>
        </p:nvSpPr>
        <p:spPr>
          <a:xfrm>
            <a:off x="533400" y="1600200"/>
            <a:ext cx="4375150" cy="4856163"/>
          </a:xfrm>
        </p:spPr>
        <p:txBody>
          <a:bodyPr/>
          <a:lstStyle/>
          <a:p>
            <a:r>
              <a:rPr lang="en-US" altLang="en-US">
                <a:ea typeface="ＭＳ Ｐゴシック" charset="-128"/>
              </a:rPr>
              <a:t>More secure</a:t>
            </a:r>
          </a:p>
          <a:p>
            <a:pPr lvl="1"/>
            <a:r>
              <a:rPr lang="en-US" altLang="en-US">
                <a:ea typeface="ＭＳ Ｐゴシック" charset="-128"/>
              </a:rPr>
              <a:t>Quantum networks</a:t>
            </a:r>
          </a:p>
          <a:p>
            <a:pPr lvl="2"/>
            <a:r>
              <a:rPr lang="en-US" altLang="en-US">
                <a:ea typeface="ＭＳ Ｐゴシック" charset="-128"/>
              </a:rPr>
              <a:t>Key exchange through physical properties instead of computational hardness </a:t>
            </a:r>
          </a:p>
          <a:p>
            <a:pPr lvl="1"/>
            <a:endParaRPr lang="en-US" altLang="en-US">
              <a:ea typeface="ＭＳ Ｐゴシック" charset="-128"/>
            </a:endParaRPr>
          </a:p>
          <a:p>
            <a:pPr lvl="1"/>
            <a:endParaRPr lang="en-US" altLang="en-US">
              <a:ea typeface="ＭＳ Ｐゴシック" charset="-128"/>
            </a:endParaRPr>
          </a:p>
          <a:p>
            <a:r>
              <a:rPr lang="en-US" altLang="en-US">
                <a:ea typeface="ＭＳ Ｐゴシック" charset="-128"/>
              </a:rPr>
              <a:t>More economical</a:t>
            </a:r>
          </a:p>
          <a:p>
            <a:pPr lvl="1"/>
            <a:r>
              <a:rPr lang="en-US" altLang="en-US">
                <a:ea typeface="ＭＳ Ｐゴシック" charset="-128"/>
              </a:rPr>
              <a:t>Cloud/edge integration</a:t>
            </a:r>
          </a:p>
          <a:p>
            <a:pPr lvl="1"/>
            <a:endParaRPr lang="en-US" altLang="en-US">
              <a:ea typeface="ＭＳ Ｐゴシック" charset="-128"/>
            </a:endParaRPr>
          </a:p>
          <a:p>
            <a:r>
              <a:rPr lang="is-IS" altLang="en-US">
                <a:ea typeface="ＭＳ Ｐゴシック" charset="-128"/>
              </a:rPr>
              <a:t>…</a:t>
            </a:r>
            <a:endParaRPr lang="en-US" altLang="en-US">
              <a:ea typeface="ＭＳ Ｐゴシック" charset="-128"/>
            </a:endParaRPr>
          </a:p>
        </p:txBody>
      </p:sp>
      <p:sp>
        <p:nvSpPr>
          <p:cNvPr id="16384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8CB2B2C3-EB65-5F4E-AA0C-FF1CE8D81182}" type="slidenum">
              <a:rPr lang="en-US" altLang="en-US" sz="1400">
                <a:solidFill>
                  <a:srgbClr val="000000"/>
                </a:solidFill>
                <a:latin typeface="Times New Roman" charset="0"/>
              </a:rPr>
              <a:pPr>
                <a:spcBef>
                  <a:spcPct val="0"/>
                </a:spcBef>
                <a:buClrTx/>
                <a:buSzTx/>
                <a:buFontTx/>
                <a:buNone/>
              </a:pPr>
              <a:t>126</a:t>
            </a:fld>
            <a:endParaRPr lang="en-US" altLang="en-US" sz="1400">
              <a:solidFill>
                <a:srgbClr val="000000"/>
              </a:solidFill>
              <a:latin typeface="Times New Roman" charset="0"/>
            </a:endParaRPr>
          </a:p>
        </p:txBody>
      </p:sp>
      <p:pic>
        <p:nvPicPr>
          <p:cNvPr id="1638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1371600"/>
            <a:ext cx="39052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Rectangle 5"/>
          <p:cNvSpPr>
            <a:spLocks noChangeArrowheads="1"/>
          </p:cNvSpPr>
          <p:nvPr/>
        </p:nvSpPr>
        <p:spPr bwMode="auto">
          <a:xfrm>
            <a:off x="4908550" y="3594100"/>
            <a:ext cx="4572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000"/>
              <a:t>Source: https://en.wikipedia.org/wiki/Quantum_network#/media/File:BB84-network_setup.png</a:t>
            </a:r>
          </a:p>
        </p:txBody>
      </p:sp>
      <p:sp>
        <p:nvSpPr>
          <p:cNvPr id="163846" name="Rectangle 1"/>
          <p:cNvSpPr>
            <a:spLocks noChangeArrowheads="1"/>
          </p:cNvSpPr>
          <p:nvPr/>
        </p:nvSpPr>
        <p:spPr bwMode="auto">
          <a:xfrm>
            <a:off x="5172075" y="4173538"/>
            <a:ext cx="3714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1800"/>
              <a:t>Due to quantum mechanics and the no-cloning theorem, Eve cannot eavesdrop and not being detected</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lstStyle/>
          <a:p>
            <a:r>
              <a:rPr lang="en-US" altLang="en-US">
                <a:ea typeface="ＭＳ Ｐゴシック" charset="-128"/>
              </a:rPr>
              <a:t>First-Day Class: Evolution</a:t>
            </a:r>
          </a:p>
        </p:txBody>
      </p:sp>
      <p:sp>
        <p:nvSpPr>
          <p:cNvPr id="164866" name="Rectangle 3"/>
          <p:cNvSpPr>
            <a:spLocks noGrp="1" noChangeArrowheads="1"/>
          </p:cNvSpPr>
          <p:nvPr>
            <p:ph type="body" idx="1"/>
          </p:nvPr>
        </p:nvSpPr>
        <p:spPr>
          <a:xfrm>
            <a:off x="517525" y="1341438"/>
            <a:ext cx="8310563" cy="5210175"/>
          </a:xfrm>
        </p:spPr>
        <p:txBody>
          <a:bodyPr/>
          <a:lstStyle/>
          <a:p>
            <a:pPr>
              <a:lnSpc>
                <a:spcPct val="90000"/>
              </a:lnSpc>
            </a:pPr>
            <a:r>
              <a:rPr lang="en-US" altLang="en-US" sz="2400">
                <a:ea typeface="ＭＳ Ｐゴシック" charset="-128"/>
              </a:rPr>
              <a:t>Driven by Technology, Infrastructure, Policy, Applications (usage), and Understanding:</a:t>
            </a:r>
          </a:p>
          <a:p>
            <a:pPr lvl="1">
              <a:lnSpc>
                <a:spcPct val="90000"/>
              </a:lnSpc>
            </a:pPr>
            <a:r>
              <a:rPr lang="en-US" altLang="en-US" sz="2000">
                <a:ea typeface="ＭＳ Ｐゴシック" charset="-128"/>
              </a:rPr>
              <a:t>technology</a:t>
            </a:r>
          </a:p>
          <a:p>
            <a:pPr lvl="2">
              <a:lnSpc>
                <a:spcPct val="90000"/>
              </a:lnSpc>
            </a:pPr>
            <a:r>
              <a:rPr lang="en-US" altLang="en-US" sz="1800">
                <a:ea typeface="ＭＳ Ｐゴシック" charset="-128"/>
              </a:rPr>
              <a:t>e.g., wireless/optical communication technologies and device miniaturization (sensors)</a:t>
            </a:r>
          </a:p>
          <a:p>
            <a:pPr lvl="1">
              <a:lnSpc>
                <a:spcPct val="90000"/>
              </a:lnSpc>
            </a:pPr>
            <a:r>
              <a:rPr lang="en-US" altLang="en-US" sz="2000">
                <a:ea typeface="ＭＳ Ｐゴシック" charset="-128"/>
              </a:rPr>
              <a:t>infrastructure</a:t>
            </a:r>
          </a:p>
          <a:p>
            <a:pPr lvl="2">
              <a:lnSpc>
                <a:spcPct val="90000"/>
              </a:lnSpc>
            </a:pPr>
            <a:r>
              <a:rPr lang="en-US" altLang="en-US" sz="1800">
                <a:ea typeface="ＭＳ Ｐゴシック" charset="-128"/>
              </a:rPr>
              <a:t>e.g., cloud computing</a:t>
            </a:r>
          </a:p>
          <a:p>
            <a:pPr lvl="1">
              <a:lnSpc>
                <a:spcPct val="90000"/>
              </a:lnSpc>
            </a:pPr>
            <a:r>
              <a:rPr lang="en-US" altLang="en-US" sz="2000">
                <a:ea typeface="ＭＳ Ｐゴシック" charset="-128"/>
              </a:rPr>
              <a:t>Applications (usage)</a:t>
            </a:r>
          </a:p>
          <a:p>
            <a:pPr lvl="2">
              <a:lnSpc>
                <a:spcPct val="90000"/>
              </a:lnSpc>
            </a:pPr>
            <a:r>
              <a:rPr lang="en-US" altLang="en-US" sz="1800">
                <a:ea typeface="ＭＳ Ｐゴシック" charset="-128"/>
              </a:rPr>
              <a:t>e.g., mobility, content distribution, game, tele presence, sensing</a:t>
            </a:r>
          </a:p>
          <a:p>
            <a:pPr lvl="1">
              <a:lnSpc>
                <a:spcPct val="90000"/>
              </a:lnSpc>
            </a:pPr>
            <a:r>
              <a:rPr lang="en-US" altLang="en-US" sz="2000">
                <a:ea typeface="ＭＳ Ｐゴシック" charset="-128"/>
              </a:rPr>
              <a:t>understanding</a:t>
            </a:r>
          </a:p>
          <a:p>
            <a:pPr lvl="2">
              <a:lnSpc>
                <a:spcPct val="90000"/>
              </a:lnSpc>
            </a:pPr>
            <a:r>
              <a:rPr lang="en-US" altLang="en-US" sz="1800">
                <a:ea typeface="ＭＳ Ｐゴシック" charset="-128"/>
              </a:rPr>
              <a:t>e.g., resource sharing principle, routing principles, mechanism design, optimal stochastic control (randomized access)</a:t>
            </a:r>
          </a:p>
          <a:p>
            <a:pPr>
              <a:lnSpc>
                <a:spcPct val="90000"/>
              </a:lnSpc>
            </a:pPr>
            <a:r>
              <a:rPr lang="en-US" altLang="en-US" sz="2600">
                <a:ea typeface="ＭＳ Ｐゴシック" charset="-128"/>
              </a:rPr>
              <a:t>Complexity comes from evolution.</a:t>
            </a:r>
          </a:p>
          <a:p>
            <a:pPr>
              <a:lnSpc>
                <a:spcPct val="90000"/>
              </a:lnSpc>
            </a:pPr>
            <a:r>
              <a:rPr lang="en-US" altLang="en-US" sz="2600">
                <a:ea typeface="ＭＳ Ｐゴシック" charset="-128"/>
              </a:rPr>
              <a:t>Don’t be afraid to challenge the foundation and redesign!</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B520117-258E-B74E-B357-A10147A281B2}" type="slidenum">
              <a:rPr lang="en-US" altLang="en-US" sz="1400">
                <a:solidFill>
                  <a:srgbClr val="000000"/>
                </a:solidFill>
                <a:latin typeface="Times New Roman" charset="0"/>
              </a:rPr>
              <a:pPr>
                <a:spcBef>
                  <a:spcPct val="0"/>
                </a:spcBef>
                <a:buClrTx/>
                <a:buSzTx/>
                <a:buFontTx/>
                <a:buNone/>
              </a:pPr>
              <a:t>128</a:t>
            </a:fld>
            <a:endParaRPr lang="en-US" altLang="en-US" sz="1400">
              <a:solidFill>
                <a:srgbClr val="000000"/>
              </a:solidFill>
              <a:latin typeface="Times New Roman" charset="0"/>
            </a:endParaRPr>
          </a:p>
        </p:txBody>
      </p:sp>
      <p:pic>
        <p:nvPicPr>
          <p:cNvPr id="1669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8525"/>
            <a:ext cx="91440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1C3A1D8-E52B-7749-AFEE-2C918E9EFAA5}" type="slidenum">
              <a:rPr lang="en-US" altLang="en-US" sz="1400">
                <a:solidFill>
                  <a:srgbClr val="000000"/>
                </a:solidFill>
                <a:latin typeface="Times New Roman" charset="0"/>
              </a:rPr>
              <a:pPr>
                <a:spcBef>
                  <a:spcPct val="0"/>
                </a:spcBef>
                <a:buClrTx/>
                <a:buSzTx/>
                <a:buFontTx/>
                <a:buNone/>
              </a:pPr>
              <a:t>13</a:t>
            </a:fld>
            <a:endParaRPr lang="en-US" altLang="en-US" sz="1400">
              <a:solidFill>
                <a:srgbClr val="000000"/>
              </a:solidFill>
              <a:latin typeface="Times New Roman" charset="0"/>
            </a:endParaRPr>
          </a:p>
        </p:txBody>
      </p:sp>
      <p:sp>
        <p:nvSpPr>
          <p:cNvPr id="245762" name="Rectangle 2"/>
          <p:cNvSpPr>
            <a:spLocks noGrp="1" noChangeArrowheads="1"/>
          </p:cNvSpPr>
          <p:nvPr>
            <p:ph type="title"/>
          </p:nvPr>
        </p:nvSpPr>
        <p:spPr>
          <a:xfrm>
            <a:off x="533400" y="228600"/>
            <a:ext cx="8339138" cy="1143000"/>
          </a:xfrm>
        </p:spPr>
        <p:txBody>
          <a:bodyPr/>
          <a:lstStyle/>
          <a:p>
            <a:r>
              <a:rPr lang="en-US" altLang="en-US" sz="3200">
                <a:ea typeface="ＭＳ Ｐゴシック" charset="-128"/>
              </a:rPr>
              <a:t>Network Address Translation: Advantages</a:t>
            </a:r>
          </a:p>
        </p:txBody>
      </p:sp>
      <p:sp>
        <p:nvSpPr>
          <p:cNvPr id="666627" name="Rectangle 3"/>
          <p:cNvSpPr>
            <a:spLocks noGrp="1" noChangeArrowheads="1"/>
          </p:cNvSpPr>
          <p:nvPr>
            <p:ph type="body" idx="1"/>
          </p:nvPr>
        </p:nvSpPr>
        <p:spPr>
          <a:xfrm>
            <a:off x="514350" y="1325563"/>
            <a:ext cx="8051800" cy="4856162"/>
          </a:xfrm>
        </p:spPr>
        <p:txBody>
          <a:bodyPr/>
          <a:lstStyle/>
          <a:p>
            <a:pPr>
              <a:lnSpc>
                <a:spcPct val="90000"/>
              </a:lnSpc>
            </a:pPr>
            <a:r>
              <a:rPr lang="en-US" altLang="en-US">
                <a:ea typeface="ＭＳ Ｐゴシック" charset="-128"/>
              </a:rPr>
              <a:t>No need to be allocated range of addresses from ISP: - just one public IP address is used for all devices</a:t>
            </a:r>
          </a:p>
          <a:p>
            <a:pPr lvl="1"/>
            <a:r>
              <a:rPr lang="en-US" altLang="en-US">
                <a:ea typeface="ＭＳ Ｐゴシック" charset="-128"/>
              </a:rPr>
              <a:t>16-bit port-number field allows 60,000 simultaneous connections with a single LAN-side address !</a:t>
            </a:r>
          </a:p>
          <a:p>
            <a:pPr lvl="1">
              <a:lnSpc>
                <a:spcPct val="90000"/>
              </a:lnSpc>
            </a:pPr>
            <a:r>
              <a:rPr lang="en-US" altLang="en-US">
                <a:ea typeface="ＭＳ Ｐゴシック" charset="-128"/>
              </a:rPr>
              <a:t>can change ISP without changing addresses of devices in local network</a:t>
            </a:r>
          </a:p>
          <a:p>
            <a:pPr lvl="1">
              <a:lnSpc>
                <a:spcPct val="90000"/>
              </a:lnSpc>
            </a:pPr>
            <a:r>
              <a:rPr lang="en-US" altLang="en-US">
                <a:ea typeface="ＭＳ Ｐゴシック" charset="-128"/>
              </a:rPr>
              <a:t>can change addresses of devices in local network without notifying outside world</a:t>
            </a:r>
          </a:p>
          <a:p>
            <a:pPr>
              <a:lnSpc>
                <a:spcPct val="90000"/>
              </a:lnSpc>
            </a:pPr>
            <a:r>
              <a:rPr lang="en-US" altLang="en-US">
                <a:ea typeface="ＭＳ Ｐゴシック" charset="-128"/>
              </a:rPr>
              <a:t>Devices inside local net not explicitly addressable, visible by outside world (a security plus)</a:t>
            </a:r>
          </a:p>
        </p:txBody>
      </p:sp>
    </p:spTree>
    <p:extLst>
      <p:ext uri="{BB962C8B-B14F-4D97-AF65-F5344CB8AC3E}">
        <p14:creationId xmlns:p14="http://schemas.microsoft.com/office/powerpoint/2010/main" val="144486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4BF6647C-0871-7647-94A5-9F849E40252A}" type="slidenum">
              <a:rPr lang="en-US" altLang="en-US" sz="1400">
                <a:solidFill>
                  <a:srgbClr val="000000"/>
                </a:solidFill>
                <a:latin typeface="Times New Roman" charset="0"/>
              </a:rPr>
              <a:pPr>
                <a:spcBef>
                  <a:spcPct val="0"/>
                </a:spcBef>
                <a:buClrTx/>
                <a:buSzTx/>
                <a:buFontTx/>
                <a:buNone/>
              </a:pPr>
              <a:t>14</a:t>
            </a:fld>
            <a:endParaRPr lang="en-US" altLang="en-US" sz="1400">
              <a:solidFill>
                <a:srgbClr val="000000"/>
              </a:solidFill>
              <a:latin typeface="Times New Roman" charset="0"/>
            </a:endParaRPr>
          </a:p>
        </p:txBody>
      </p:sp>
      <p:sp>
        <p:nvSpPr>
          <p:cNvPr id="247810" name="Rectangle 2"/>
          <p:cNvSpPr>
            <a:spLocks noGrp="1" noChangeArrowheads="1"/>
          </p:cNvSpPr>
          <p:nvPr>
            <p:ph type="title"/>
          </p:nvPr>
        </p:nvSpPr>
        <p:spPr/>
        <p:txBody>
          <a:bodyPr/>
          <a:lstStyle/>
          <a:p>
            <a:r>
              <a:rPr lang="en-US" altLang="en-US" sz="3200">
                <a:ea typeface="ＭＳ Ｐゴシック" charset="-128"/>
              </a:rPr>
              <a:t>Network Address Translation: Problems</a:t>
            </a:r>
            <a:endParaRPr lang="en-US" altLang="en-US">
              <a:ea typeface="ＭＳ Ｐゴシック" charset="-128"/>
            </a:endParaRPr>
          </a:p>
        </p:txBody>
      </p:sp>
      <p:sp>
        <p:nvSpPr>
          <p:cNvPr id="247811" name="Rectangle 3"/>
          <p:cNvSpPr>
            <a:spLocks noGrp="1" noChangeArrowheads="1"/>
          </p:cNvSpPr>
          <p:nvPr>
            <p:ph type="body" idx="1"/>
          </p:nvPr>
        </p:nvSpPr>
        <p:spPr/>
        <p:txBody>
          <a:bodyPr/>
          <a:lstStyle/>
          <a:p>
            <a:r>
              <a:rPr lang="en-US" altLang="en-US" dirty="0">
                <a:ea typeface="ＭＳ Ｐゴシック" charset="-128"/>
              </a:rPr>
              <a:t>If both hosts are behind NAT, they will have difficulty establishing connection</a:t>
            </a:r>
          </a:p>
          <a:p>
            <a:pPr lvl="1"/>
            <a:endParaRPr lang="en-US" altLang="en-US" dirty="0">
              <a:ea typeface="ＭＳ Ｐゴシック" charset="-128"/>
            </a:endParaRPr>
          </a:p>
          <a:p>
            <a:r>
              <a:rPr lang="en-US" altLang="en-US" dirty="0">
                <a:ea typeface="ＭＳ Ｐゴシック" charset="-128"/>
              </a:rPr>
              <a:t>NAT is controversial:</a:t>
            </a:r>
          </a:p>
          <a:p>
            <a:pPr lvl="1"/>
            <a:r>
              <a:rPr lang="en-US" altLang="en-US" dirty="0">
                <a:ea typeface="ＭＳ Ｐゴシック" charset="-128"/>
              </a:rPr>
              <a:t>routers should process up to </a:t>
            </a:r>
            <a:r>
              <a:rPr lang="en-US" altLang="zh-CN" dirty="0">
                <a:ea typeface="宋体" charset="-122"/>
              </a:rPr>
              <a:t>only </a:t>
            </a:r>
            <a:r>
              <a:rPr lang="en-US" altLang="en-US" dirty="0">
                <a:ea typeface="ＭＳ Ｐゴシック" charset="-128"/>
              </a:rPr>
              <a:t>layer 3</a:t>
            </a:r>
          </a:p>
          <a:p>
            <a:pPr lvl="1"/>
            <a:r>
              <a:rPr lang="en-US" altLang="en-US" dirty="0">
                <a:ea typeface="ＭＳ Ｐゴシック" charset="-128"/>
              </a:rPr>
              <a:t>violates end-to-end argument</a:t>
            </a:r>
          </a:p>
          <a:p>
            <a:pPr lvl="2"/>
            <a:r>
              <a:rPr lang="en-US" altLang="en-US" dirty="0">
                <a:ea typeface="ＭＳ Ｐゴシック" charset="-128"/>
              </a:rPr>
              <a:t>NAT possibility must be taken into account by app designers, e.g., P2P applications</a:t>
            </a:r>
          </a:p>
          <a:p>
            <a:pPr lvl="1"/>
            <a:r>
              <a:rPr lang="en-US" altLang="en-US" dirty="0">
                <a:ea typeface="ＭＳ Ｐゴシック" charset="-128"/>
              </a:rPr>
              <a:t>address shortage should instead be solved by </a:t>
            </a:r>
            <a:r>
              <a:rPr lang="en-US" altLang="zh-CN" dirty="0">
                <a:ea typeface="宋体" charset="-122"/>
              </a:rPr>
              <a:t>having more addresses --- </a:t>
            </a:r>
            <a:r>
              <a:rPr lang="en-US" altLang="en-US" dirty="0">
                <a:ea typeface="ＭＳ Ｐゴシック" charset="-128"/>
              </a:rPr>
              <a:t>IPv6</a:t>
            </a:r>
            <a:r>
              <a:rPr lang="en-US" altLang="zh-CN" dirty="0">
                <a:ea typeface="宋体" charset="-122"/>
              </a:rPr>
              <a:t> !</a:t>
            </a:r>
            <a:endParaRPr lang="en-US" altLang="en-US" dirty="0">
              <a:ea typeface="ＭＳ Ｐゴシック" charset="-128"/>
            </a:endParaRPr>
          </a:p>
        </p:txBody>
      </p:sp>
    </p:spTree>
    <p:extLst>
      <p:ext uri="{BB962C8B-B14F-4D97-AF65-F5344CB8AC3E}">
        <p14:creationId xmlns:p14="http://schemas.microsoft.com/office/powerpoint/2010/main" val="2135087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0268A58-4A75-944C-9FE3-2D739404D3EB}" type="slidenum">
              <a:rPr lang="en-US" altLang="en-US" sz="1400">
                <a:solidFill>
                  <a:srgbClr val="000000"/>
                </a:solidFill>
                <a:latin typeface="Times New Roman" charset="0"/>
              </a:rPr>
              <a:pPr>
                <a:spcBef>
                  <a:spcPct val="0"/>
                </a:spcBef>
                <a:buClrTx/>
                <a:buSzTx/>
                <a:buFontTx/>
                <a:buNone/>
              </a:pPr>
              <a:t>15</a:t>
            </a:fld>
            <a:endParaRPr lang="en-US" altLang="en-US" sz="1400">
              <a:solidFill>
                <a:srgbClr val="000000"/>
              </a:solidFill>
              <a:latin typeface="Times New Roman" charset="0"/>
            </a:endParaRPr>
          </a:p>
        </p:txBody>
      </p:sp>
      <p:sp>
        <p:nvSpPr>
          <p:cNvPr id="243714" name="Freeform 2"/>
          <p:cNvSpPr>
            <a:spLocks/>
          </p:cNvSpPr>
          <p:nvPr/>
        </p:nvSpPr>
        <p:spPr bwMode="auto">
          <a:xfrm>
            <a:off x="179388" y="3651250"/>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243715" name="Rectangle 3"/>
          <p:cNvSpPr>
            <a:spLocks noGrp="1" noChangeArrowheads="1"/>
          </p:cNvSpPr>
          <p:nvPr>
            <p:ph type="title"/>
          </p:nvPr>
        </p:nvSpPr>
        <p:spPr/>
        <p:txBody>
          <a:bodyPr/>
          <a:lstStyle/>
          <a:p>
            <a:r>
              <a:rPr lang="en-US" altLang="en-US" sz="3200" dirty="0" smtClean="0">
                <a:ea typeface="ＭＳ Ｐゴシック" charset="-128"/>
              </a:rPr>
              <a:t>Implication of Implementing NAT</a:t>
            </a:r>
            <a:endParaRPr lang="en-US" altLang="en-US" sz="3200" dirty="0">
              <a:ea typeface="ＭＳ Ｐゴシック" charset="-128"/>
            </a:endParaRPr>
          </a:p>
        </p:txBody>
      </p:sp>
      <p:sp>
        <p:nvSpPr>
          <p:cNvPr id="243716" name="Freeform 4"/>
          <p:cNvSpPr>
            <a:spLocks/>
          </p:cNvSpPr>
          <p:nvPr/>
        </p:nvSpPr>
        <p:spPr bwMode="auto">
          <a:xfrm>
            <a:off x="4140200" y="2922588"/>
            <a:ext cx="3738563"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graphicFrame>
        <p:nvGraphicFramePr>
          <p:cNvPr id="243717" name="Object 2"/>
          <p:cNvGraphicFramePr>
            <a:graphicFrameLocks noGrp="1" noChangeAspect="1"/>
          </p:cNvGraphicFramePr>
          <p:nvPr>
            <p:ph sz="half" idx="2"/>
          </p:nvPr>
        </p:nvGraphicFramePr>
        <p:xfrm>
          <a:off x="7419975" y="3306763"/>
          <a:ext cx="574675" cy="484187"/>
        </p:xfrm>
        <a:graphic>
          <a:graphicData uri="http://schemas.openxmlformats.org/presentationml/2006/ole">
            <mc:AlternateContent xmlns:mc="http://schemas.openxmlformats.org/markup-compatibility/2006">
              <mc:Choice xmlns:v="urn:schemas-microsoft-com:vml" Requires="v">
                <p:oleObj spid="_x0000_s211975"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975" y="3306763"/>
                        <a:ext cx="57467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243718" name="Object 3"/>
          <p:cNvGraphicFramePr>
            <a:graphicFrameLocks noChangeAspect="1"/>
          </p:cNvGraphicFramePr>
          <p:nvPr/>
        </p:nvGraphicFramePr>
        <p:xfrm>
          <a:off x="7218363" y="4022725"/>
          <a:ext cx="579437" cy="482600"/>
        </p:xfrm>
        <a:graphic>
          <a:graphicData uri="http://schemas.openxmlformats.org/presentationml/2006/ole">
            <mc:AlternateContent xmlns:mc="http://schemas.openxmlformats.org/markup-compatibility/2006">
              <mc:Choice xmlns:v="urn:schemas-microsoft-com:vml" Requires="v">
                <p:oleObj spid="_x0000_s211976"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363" y="4022725"/>
                        <a:ext cx="5794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43719" name="Object 4"/>
          <p:cNvGraphicFramePr>
            <a:graphicFrameLocks noChangeAspect="1"/>
          </p:cNvGraphicFramePr>
          <p:nvPr/>
        </p:nvGraphicFramePr>
        <p:xfrm>
          <a:off x="7189788" y="4787900"/>
          <a:ext cx="563562" cy="469900"/>
        </p:xfrm>
        <a:graphic>
          <a:graphicData uri="http://schemas.openxmlformats.org/presentationml/2006/ole">
            <mc:AlternateContent xmlns:mc="http://schemas.openxmlformats.org/markup-compatibility/2006">
              <mc:Choice xmlns:v="urn:schemas-microsoft-com:vml" Requires="v">
                <p:oleObj spid="_x0000_s211977"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788" y="4787900"/>
                        <a:ext cx="5635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3720" name="Line 8"/>
          <p:cNvSpPr>
            <a:spLocks noChangeShapeType="1"/>
          </p:cNvSpPr>
          <p:nvPr/>
        </p:nvSpPr>
        <p:spPr bwMode="auto">
          <a:xfrm>
            <a:off x="4254500" y="42449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1" name="Line 9"/>
          <p:cNvSpPr>
            <a:spLocks noChangeShapeType="1"/>
          </p:cNvSpPr>
          <p:nvPr/>
        </p:nvSpPr>
        <p:spPr bwMode="auto">
          <a:xfrm flipH="1">
            <a:off x="7089775" y="3502025"/>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2" name="Line 10"/>
          <p:cNvSpPr>
            <a:spLocks noChangeShapeType="1"/>
          </p:cNvSpPr>
          <p:nvPr/>
        </p:nvSpPr>
        <p:spPr bwMode="auto">
          <a:xfrm>
            <a:off x="7094538"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3" name="Line 11"/>
          <p:cNvSpPr>
            <a:spLocks noChangeShapeType="1"/>
          </p:cNvSpPr>
          <p:nvPr/>
        </p:nvSpPr>
        <p:spPr bwMode="auto">
          <a:xfrm flipV="1">
            <a:off x="7100888"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4" name="Text Box 12"/>
          <p:cNvSpPr txBox="1">
            <a:spLocks noChangeArrowheads="1"/>
          </p:cNvSpPr>
          <p:nvPr/>
        </p:nvSpPr>
        <p:spPr bwMode="auto">
          <a:xfrm>
            <a:off x="7994650" y="3300413"/>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2</a:t>
            </a:r>
            <a:endParaRPr lang="en-US" altLang="en-US" sz="1600">
              <a:solidFill>
                <a:srgbClr val="000000"/>
              </a:solidFill>
              <a:ea typeface="宋体" charset="-122"/>
            </a:endParaRPr>
          </a:p>
        </p:txBody>
      </p:sp>
      <p:grpSp>
        <p:nvGrpSpPr>
          <p:cNvPr id="2" name="Group 13"/>
          <p:cNvGrpSpPr>
            <a:grpSpLocks/>
          </p:cNvGrpSpPr>
          <p:nvPr/>
        </p:nvGrpSpPr>
        <p:grpSpPr bwMode="auto">
          <a:xfrm>
            <a:off x="5307013" y="2860675"/>
            <a:ext cx="1871662" cy="1033463"/>
            <a:chOff x="3550" y="2055"/>
            <a:chExt cx="1179" cy="651"/>
          </a:xfrm>
        </p:grpSpPr>
        <p:grpSp>
          <p:nvGrpSpPr>
            <p:cNvPr id="243810" name="Group 14"/>
            <p:cNvGrpSpPr>
              <a:grpSpLocks/>
            </p:cNvGrpSpPr>
            <p:nvPr/>
          </p:nvGrpSpPr>
          <p:grpSpPr bwMode="auto">
            <a:xfrm>
              <a:off x="3550" y="2055"/>
              <a:ext cx="1179" cy="357"/>
              <a:chOff x="4381" y="786"/>
              <a:chExt cx="1108" cy="357"/>
            </a:xfrm>
          </p:grpSpPr>
          <p:sp>
            <p:nvSpPr>
              <p:cNvPr id="243815" name="Rectangle 15"/>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816" name="Text Box 16"/>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a:t>
                </a:r>
                <a:r>
                  <a:rPr lang="en-US" altLang="zh-CN" sz="1200">
                    <a:solidFill>
                      <a:srgbClr val="000000"/>
                    </a:solidFill>
                    <a:ea typeface="宋体" charset="-122"/>
                  </a:rPr>
                  <a:t>92</a:t>
                </a:r>
                <a:r>
                  <a:rPr lang="en-US" altLang="en-US" sz="1200">
                    <a:solidFill>
                      <a:srgbClr val="000000"/>
                    </a:solidFill>
                    <a:ea typeface="宋体" charset="-122"/>
                  </a:rPr>
                  <a:t>.</a:t>
                </a:r>
                <a:r>
                  <a:rPr lang="en-US" altLang="zh-CN" sz="1200">
                    <a:solidFill>
                      <a:srgbClr val="000000"/>
                    </a:solidFill>
                    <a:ea typeface="宋体" charset="-122"/>
                  </a:rPr>
                  <a:t>168</a:t>
                </a:r>
                <a:r>
                  <a:rPr lang="en-US" altLang="en-US" sz="1200">
                    <a:solidFill>
                      <a:srgbClr val="000000"/>
                    </a:solidFill>
                    <a:ea typeface="宋体" charset="-122"/>
                  </a:rPr>
                  <a:t>.</a:t>
                </a:r>
                <a:r>
                  <a:rPr lang="en-US" altLang="zh-CN" sz="1200">
                    <a:solidFill>
                      <a:srgbClr val="000000"/>
                    </a:solidFill>
                    <a:ea typeface="宋体" charset="-122"/>
                  </a:rPr>
                  <a:t>1</a:t>
                </a:r>
                <a:r>
                  <a:rPr lang="en-US" altLang="en-US" sz="1200">
                    <a:solidFill>
                      <a:srgbClr val="000000"/>
                    </a:solidFill>
                    <a:ea typeface="宋体" charset="-122"/>
                  </a:rPr>
                  <a:t>.</a:t>
                </a:r>
                <a:r>
                  <a:rPr lang="en-US" altLang="zh-CN" sz="1200">
                    <a:solidFill>
                      <a:srgbClr val="000000"/>
                    </a:solidFill>
                    <a:ea typeface="宋体" charset="-122"/>
                  </a:rPr>
                  <a:t>2</a:t>
                </a:r>
                <a:r>
                  <a:rPr lang="en-US" altLang="en-US" sz="1200">
                    <a:solidFill>
                      <a:srgbClr val="000000"/>
                    </a:solidFill>
                    <a:ea typeface="宋体" charset="-122"/>
                  </a:rPr>
                  <a:t>, 3345</a:t>
                </a:r>
              </a:p>
              <a:p>
                <a:pPr>
                  <a:spcBef>
                    <a:spcPct val="0"/>
                  </a:spcBef>
                  <a:buClrTx/>
                  <a:buSzTx/>
                  <a:buFontTx/>
                  <a:buNone/>
                </a:pPr>
                <a:r>
                  <a:rPr lang="en-US" altLang="en-US" sz="1200">
                    <a:solidFill>
                      <a:srgbClr val="000000"/>
                    </a:solidFill>
                    <a:ea typeface="宋体" charset="-122"/>
                  </a:rPr>
                  <a:t>D: 128.119.40.186, 80</a:t>
                </a:r>
              </a:p>
            </p:txBody>
          </p:sp>
          <p:grpSp>
            <p:nvGrpSpPr>
              <p:cNvPr id="243817" name="Group 17"/>
              <p:cNvGrpSpPr>
                <a:grpSpLocks/>
              </p:cNvGrpSpPr>
              <p:nvPr/>
            </p:nvGrpSpPr>
            <p:grpSpPr bwMode="auto">
              <a:xfrm>
                <a:off x="5394" y="786"/>
                <a:ext cx="48" cy="99"/>
                <a:chOff x="5508" y="1599"/>
                <a:chExt cx="48" cy="99"/>
              </a:xfrm>
            </p:grpSpPr>
            <p:sp>
              <p:nvSpPr>
                <p:cNvPr id="243822" name="Freeform 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823" name="Line 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824" name="Line 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818" name="Group 21"/>
              <p:cNvGrpSpPr>
                <a:grpSpLocks/>
              </p:cNvGrpSpPr>
              <p:nvPr/>
            </p:nvGrpSpPr>
            <p:grpSpPr bwMode="auto">
              <a:xfrm>
                <a:off x="5382" y="1044"/>
                <a:ext cx="48" cy="99"/>
                <a:chOff x="5508" y="1599"/>
                <a:chExt cx="48" cy="99"/>
              </a:xfrm>
            </p:grpSpPr>
            <p:sp>
              <p:nvSpPr>
                <p:cNvPr id="243819" name="Freeform 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820" name="Line 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821" name="Line 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sp>
          <p:nvSpPr>
            <p:cNvPr id="243811" name="Freeform 25"/>
            <p:cNvSpPr>
              <a:spLocks/>
            </p:cNvSpPr>
            <p:nvPr/>
          </p:nvSpPr>
          <p:spPr bwMode="auto">
            <a:xfrm>
              <a:off x="3573" y="2364"/>
              <a:ext cx="564" cy="342"/>
            </a:xfrm>
            <a:custGeom>
              <a:avLst/>
              <a:gdLst>
                <a:gd name="T0" fmla="*/ 0 w 417"/>
                <a:gd name="T1" fmla="*/ 2273562 h 264"/>
                <a:gd name="T2" fmla="*/ 16232968 w 417"/>
                <a:gd name="T3" fmla="*/ 2273562 h 264"/>
                <a:gd name="T4" fmla="*/ 16232968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solidFill>
                  <a:srgbClr val="000000"/>
                </a:solidFill>
              </a:endParaRPr>
            </a:p>
          </p:txBody>
        </p:sp>
        <p:grpSp>
          <p:nvGrpSpPr>
            <p:cNvPr id="243812" name="Group 26"/>
            <p:cNvGrpSpPr>
              <a:grpSpLocks/>
            </p:cNvGrpSpPr>
            <p:nvPr/>
          </p:nvGrpSpPr>
          <p:grpSpPr bwMode="auto">
            <a:xfrm>
              <a:off x="4032" y="2419"/>
              <a:ext cx="218" cy="231"/>
              <a:chOff x="5140" y="403"/>
              <a:chExt cx="218" cy="231"/>
            </a:xfrm>
          </p:grpSpPr>
          <p:sp>
            <p:nvSpPr>
              <p:cNvPr id="243813" name="Oval 27"/>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814" name="Text Box 28"/>
              <p:cNvSpPr txBox="1">
                <a:spLocks noChangeArrowheads="1"/>
              </p:cNvSpPr>
              <p:nvPr/>
            </p:nvSpPr>
            <p:spPr bwMode="auto">
              <a:xfrm>
                <a:off x="5154" y="40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1</a:t>
                </a:r>
              </a:p>
            </p:txBody>
          </p:sp>
        </p:grpSp>
      </p:grpSp>
      <p:sp>
        <p:nvSpPr>
          <p:cNvPr id="243726" name="Text Box 29"/>
          <p:cNvSpPr txBox="1">
            <a:spLocks noChangeArrowheads="1"/>
          </p:cNvSpPr>
          <p:nvPr/>
        </p:nvSpPr>
        <p:spPr bwMode="auto">
          <a:xfrm>
            <a:off x="4205288" y="3822700"/>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1</a:t>
            </a:r>
            <a:endParaRPr lang="en-US" altLang="en-US" sz="1600">
              <a:solidFill>
                <a:srgbClr val="000000"/>
              </a:solidFill>
              <a:ea typeface="宋体" charset="-122"/>
            </a:endParaRPr>
          </a:p>
        </p:txBody>
      </p:sp>
      <p:sp>
        <p:nvSpPr>
          <p:cNvPr id="243727" name="Line 30"/>
          <p:cNvSpPr>
            <a:spLocks noChangeShapeType="1"/>
          </p:cNvSpPr>
          <p:nvPr/>
        </p:nvSpPr>
        <p:spPr bwMode="auto">
          <a:xfrm flipH="1">
            <a:off x="4329113"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28" name="Text Box 31"/>
          <p:cNvSpPr txBox="1">
            <a:spLocks noChangeArrowheads="1"/>
          </p:cNvSpPr>
          <p:nvPr/>
        </p:nvSpPr>
        <p:spPr bwMode="auto">
          <a:xfrm>
            <a:off x="2366963" y="4379913"/>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138.76.29.7</a:t>
            </a:r>
          </a:p>
        </p:txBody>
      </p:sp>
      <p:sp>
        <p:nvSpPr>
          <p:cNvPr id="243729" name="Line 32"/>
          <p:cNvSpPr>
            <a:spLocks noChangeShapeType="1"/>
          </p:cNvSpPr>
          <p:nvPr/>
        </p:nvSpPr>
        <p:spPr bwMode="auto">
          <a:xfrm flipH="1">
            <a:off x="3589338"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31" name="Freeform 36"/>
          <p:cNvSpPr>
            <a:spLocks/>
          </p:cNvSpPr>
          <p:nvPr/>
        </p:nvSpPr>
        <p:spPr bwMode="auto">
          <a:xfrm>
            <a:off x="2087563" y="2627313"/>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a:solidFill>
              <a:schemeClr val="hlink"/>
            </a:solidFill>
            <a:round/>
            <a:headEnd/>
            <a:tailEnd/>
          </a:ln>
        </p:spPr>
        <p:txBody>
          <a:bodyPr wrap="none"/>
          <a:lstStyle/>
          <a:p>
            <a:endParaRPr lang="en-US">
              <a:solidFill>
                <a:srgbClr val="000000"/>
              </a:solidFill>
            </a:endParaRPr>
          </a:p>
        </p:txBody>
      </p:sp>
      <p:sp>
        <p:nvSpPr>
          <p:cNvPr id="243732" name="Rectangle 37"/>
          <p:cNvSpPr>
            <a:spLocks noChangeArrowheads="1"/>
          </p:cNvSpPr>
          <p:nvPr/>
        </p:nvSpPr>
        <p:spPr bwMode="auto">
          <a:xfrm>
            <a:off x="2273300" y="1374775"/>
            <a:ext cx="414655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33" name="Text Box 38"/>
          <p:cNvSpPr txBox="1">
            <a:spLocks noChangeArrowheads="1"/>
          </p:cNvSpPr>
          <p:nvPr/>
        </p:nvSpPr>
        <p:spPr bwMode="auto">
          <a:xfrm>
            <a:off x="2260600" y="1423988"/>
            <a:ext cx="3929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NAT translation table</a:t>
            </a:r>
          </a:p>
          <a:p>
            <a:pPr algn="ctr">
              <a:spcBef>
                <a:spcPct val="0"/>
              </a:spcBef>
              <a:buClrTx/>
              <a:buSzTx/>
              <a:buFontTx/>
              <a:buNone/>
            </a:pPr>
            <a:r>
              <a:rPr lang="en-US" altLang="en-US" sz="1800">
                <a:solidFill>
                  <a:srgbClr val="000000"/>
                </a:solidFill>
              </a:rPr>
              <a:t>WAN side addr        LAN side addr</a:t>
            </a:r>
          </a:p>
        </p:txBody>
      </p:sp>
      <p:sp>
        <p:nvSpPr>
          <p:cNvPr id="243734" name="Line 39"/>
          <p:cNvSpPr>
            <a:spLocks noChangeShapeType="1"/>
          </p:cNvSpPr>
          <p:nvPr/>
        </p:nvSpPr>
        <p:spPr bwMode="auto">
          <a:xfrm flipV="1">
            <a:off x="2344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35" name="Line 40"/>
          <p:cNvSpPr>
            <a:spLocks noChangeShapeType="1"/>
          </p:cNvSpPr>
          <p:nvPr/>
        </p:nvSpPr>
        <p:spPr bwMode="auto">
          <a:xfrm flipV="1">
            <a:off x="2359025" y="2025650"/>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36" name="Line 41"/>
          <p:cNvSpPr>
            <a:spLocks noChangeShapeType="1"/>
          </p:cNvSpPr>
          <p:nvPr/>
        </p:nvSpPr>
        <p:spPr bwMode="auto">
          <a:xfrm>
            <a:off x="4340225" y="1770063"/>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37" name="Group 42"/>
          <p:cNvGrpSpPr>
            <a:grpSpLocks/>
          </p:cNvGrpSpPr>
          <p:nvPr/>
        </p:nvGrpSpPr>
        <p:grpSpPr bwMode="auto">
          <a:xfrm>
            <a:off x="3733800" y="4105275"/>
            <a:ext cx="555625" cy="307975"/>
            <a:chOff x="3600" y="219"/>
            <a:chExt cx="360" cy="175"/>
          </a:xfrm>
        </p:grpSpPr>
        <p:sp>
          <p:nvSpPr>
            <p:cNvPr id="243795" name="Oval 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96" name="Line 4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797" name="Line 4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798" name="Rectangle 4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endParaRPr lang="en-US" altLang="en-US" sz="2400">
                <a:solidFill>
                  <a:srgbClr val="000000"/>
                </a:solidFill>
                <a:latin typeface="Times New Roman" charset="0"/>
              </a:endParaRPr>
            </a:p>
          </p:txBody>
        </p:sp>
        <p:sp>
          <p:nvSpPr>
            <p:cNvPr id="243799" name="Oval 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grpSp>
          <p:nvGrpSpPr>
            <p:cNvPr id="243800" name="Group 48"/>
            <p:cNvGrpSpPr>
              <a:grpSpLocks/>
            </p:cNvGrpSpPr>
            <p:nvPr/>
          </p:nvGrpSpPr>
          <p:grpSpPr bwMode="auto">
            <a:xfrm>
              <a:off x="3686" y="244"/>
              <a:ext cx="177" cy="66"/>
              <a:chOff x="2848" y="848"/>
              <a:chExt cx="140" cy="98"/>
            </a:xfrm>
          </p:grpSpPr>
          <p:sp>
            <p:nvSpPr>
              <p:cNvPr id="243805" name="Line 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6" name="Line 5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7" name="Line 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nvGrpSpPr>
            <p:cNvPr id="243801" name="Group 52"/>
            <p:cNvGrpSpPr>
              <a:grpSpLocks/>
            </p:cNvGrpSpPr>
            <p:nvPr/>
          </p:nvGrpSpPr>
          <p:grpSpPr bwMode="auto">
            <a:xfrm flipV="1">
              <a:off x="3686" y="243"/>
              <a:ext cx="177" cy="66"/>
              <a:chOff x="2848" y="848"/>
              <a:chExt cx="140" cy="98"/>
            </a:xfrm>
          </p:grpSpPr>
          <p:sp>
            <p:nvSpPr>
              <p:cNvPr id="243802" name="Line 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3" name="Line 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43804" name="Line 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sp>
        <p:nvSpPr>
          <p:cNvPr id="670776" name="Text Box 56"/>
          <p:cNvSpPr txBox="1">
            <a:spLocks noChangeArrowheads="1"/>
          </p:cNvSpPr>
          <p:nvPr/>
        </p:nvSpPr>
        <p:spPr bwMode="auto">
          <a:xfrm>
            <a:off x="2171700" y="2049463"/>
            <a:ext cx="416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FF0000"/>
                </a:solidFill>
              </a:rPr>
              <a:t>138.76.29.7, 5001   1</a:t>
            </a:r>
            <a:r>
              <a:rPr lang="en-US" altLang="zh-CN" sz="1800">
                <a:solidFill>
                  <a:srgbClr val="FF0000"/>
                </a:solidFill>
                <a:ea typeface="宋体" charset="-122"/>
              </a:rPr>
              <a:t>92</a:t>
            </a:r>
            <a:r>
              <a:rPr lang="en-US" altLang="en-US" sz="1800">
                <a:solidFill>
                  <a:srgbClr val="FF0000"/>
                </a:solidFill>
                <a:ea typeface="宋体" charset="-122"/>
              </a:rPr>
              <a:t>.</a:t>
            </a:r>
            <a:r>
              <a:rPr lang="en-US" altLang="zh-CN" sz="1800">
                <a:solidFill>
                  <a:srgbClr val="FF0000"/>
                </a:solidFill>
                <a:ea typeface="宋体" charset="-122"/>
              </a:rPr>
              <a:t>168</a:t>
            </a:r>
            <a:r>
              <a:rPr lang="en-US" altLang="en-US" sz="1800">
                <a:solidFill>
                  <a:srgbClr val="FF0000"/>
                </a:solidFill>
                <a:ea typeface="宋体" charset="-122"/>
              </a:rPr>
              <a:t>.</a:t>
            </a:r>
            <a:r>
              <a:rPr lang="en-US" altLang="zh-CN" sz="1800">
                <a:solidFill>
                  <a:srgbClr val="FF0000"/>
                </a:solidFill>
                <a:ea typeface="宋体" charset="-122"/>
              </a:rPr>
              <a:t>1</a:t>
            </a:r>
            <a:r>
              <a:rPr lang="en-US" altLang="en-US" sz="1800">
                <a:solidFill>
                  <a:srgbClr val="FF0000"/>
                </a:solidFill>
                <a:ea typeface="宋体" charset="-122"/>
              </a:rPr>
              <a:t>.</a:t>
            </a:r>
            <a:r>
              <a:rPr lang="en-US" altLang="zh-CN" sz="1800">
                <a:solidFill>
                  <a:srgbClr val="FF0000"/>
                </a:solidFill>
                <a:ea typeface="宋体" charset="-122"/>
              </a:rPr>
              <a:t>2</a:t>
            </a:r>
            <a:r>
              <a:rPr lang="en-US" altLang="en-US" sz="1800">
                <a:solidFill>
                  <a:srgbClr val="FF0000"/>
                </a:solidFill>
                <a:ea typeface="宋体" charset="-122"/>
              </a:rPr>
              <a:t>, 3345</a:t>
            </a:r>
          </a:p>
          <a:p>
            <a:pPr algn="ctr">
              <a:spcBef>
                <a:spcPct val="0"/>
              </a:spcBef>
              <a:buClrTx/>
              <a:buSzTx/>
              <a:buFontTx/>
              <a:buNone/>
            </a:pPr>
            <a:r>
              <a:rPr lang="en-US" altLang="en-US" sz="1800">
                <a:solidFill>
                  <a:srgbClr val="000000"/>
                </a:solidFill>
                <a:ea typeface="宋体" charset="-122"/>
              </a:rPr>
              <a:t>……                                         ……</a:t>
            </a:r>
          </a:p>
        </p:txBody>
      </p:sp>
      <p:grpSp>
        <p:nvGrpSpPr>
          <p:cNvPr id="11" name="Group 57"/>
          <p:cNvGrpSpPr>
            <a:grpSpLocks/>
          </p:cNvGrpSpPr>
          <p:nvPr/>
        </p:nvGrpSpPr>
        <p:grpSpPr bwMode="auto">
          <a:xfrm>
            <a:off x="4437063" y="3435350"/>
            <a:ext cx="2784475" cy="1631950"/>
            <a:chOff x="3002" y="2417"/>
            <a:chExt cx="1754" cy="1028"/>
          </a:xfrm>
        </p:grpSpPr>
        <p:sp>
          <p:nvSpPr>
            <p:cNvPr id="243781" name="Rectangle 58"/>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82" name="Text Box 59"/>
            <p:cNvSpPr txBox="1">
              <a:spLocks noChangeArrowheads="1"/>
            </p:cNvSpPr>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128.119.40.186, 80 </a:t>
              </a:r>
            </a:p>
            <a:p>
              <a:pPr>
                <a:spcBef>
                  <a:spcPct val="0"/>
                </a:spcBef>
                <a:buClrTx/>
                <a:buSzTx/>
                <a:buFontTx/>
                <a:buNone/>
              </a:pPr>
              <a:r>
                <a:rPr lang="en-US" altLang="en-US" sz="1200">
                  <a:solidFill>
                    <a:srgbClr val="000000"/>
                  </a:solidFill>
                </a:rPr>
                <a:t>D: 1</a:t>
              </a:r>
              <a:r>
                <a:rPr lang="en-US" altLang="zh-CN" sz="1200">
                  <a:solidFill>
                    <a:srgbClr val="000000"/>
                  </a:solidFill>
                  <a:ea typeface="宋体" charset="-122"/>
                </a:rPr>
                <a:t>92</a:t>
              </a:r>
              <a:r>
                <a:rPr lang="en-US" altLang="en-US" sz="1200">
                  <a:solidFill>
                    <a:srgbClr val="000000"/>
                  </a:solidFill>
                  <a:ea typeface="宋体" charset="-122"/>
                </a:rPr>
                <a:t>.</a:t>
              </a:r>
              <a:r>
                <a:rPr lang="en-US" altLang="zh-CN" sz="1200">
                  <a:solidFill>
                    <a:srgbClr val="000000"/>
                  </a:solidFill>
                  <a:ea typeface="宋体" charset="-122"/>
                </a:rPr>
                <a:t>168</a:t>
              </a:r>
              <a:r>
                <a:rPr lang="en-US" altLang="en-US" sz="1200">
                  <a:solidFill>
                    <a:srgbClr val="000000"/>
                  </a:solidFill>
                  <a:ea typeface="宋体" charset="-122"/>
                </a:rPr>
                <a:t>.</a:t>
              </a:r>
              <a:r>
                <a:rPr lang="en-US" altLang="zh-CN" sz="1200">
                  <a:solidFill>
                    <a:srgbClr val="000000"/>
                  </a:solidFill>
                  <a:ea typeface="宋体" charset="-122"/>
                </a:rPr>
                <a:t>1</a:t>
              </a:r>
              <a:r>
                <a:rPr lang="en-US" altLang="en-US" sz="1200">
                  <a:solidFill>
                    <a:srgbClr val="000000"/>
                  </a:solidFill>
                  <a:ea typeface="宋体" charset="-122"/>
                </a:rPr>
                <a:t>.</a:t>
              </a:r>
              <a:r>
                <a:rPr lang="en-US" altLang="zh-CN" sz="1200">
                  <a:solidFill>
                    <a:srgbClr val="000000"/>
                  </a:solidFill>
                  <a:ea typeface="宋体" charset="-122"/>
                </a:rPr>
                <a:t>2</a:t>
              </a:r>
              <a:r>
                <a:rPr lang="en-US" altLang="en-US" sz="1200">
                  <a:solidFill>
                    <a:srgbClr val="000000"/>
                  </a:solidFill>
                  <a:ea typeface="宋体" charset="-122"/>
                </a:rPr>
                <a:t>, 3345</a:t>
              </a:r>
            </a:p>
            <a:p>
              <a:pPr>
                <a:spcBef>
                  <a:spcPct val="0"/>
                </a:spcBef>
                <a:buClrTx/>
                <a:buSzTx/>
                <a:buFontTx/>
                <a:buNone/>
              </a:pPr>
              <a:endParaRPr lang="en-US" altLang="en-US" sz="1200">
                <a:solidFill>
                  <a:srgbClr val="000000"/>
                </a:solidFill>
                <a:ea typeface="宋体" charset="-122"/>
              </a:endParaRPr>
            </a:p>
          </p:txBody>
        </p:sp>
        <p:grpSp>
          <p:nvGrpSpPr>
            <p:cNvPr id="243783" name="Group 60"/>
            <p:cNvGrpSpPr>
              <a:grpSpLocks/>
            </p:cNvGrpSpPr>
            <p:nvPr/>
          </p:nvGrpSpPr>
          <p:grpSpPr bwMode="auto">
            <a:xfrm>
              <a:off x="3054" y="3007"/>
              <a:ext cx="51" cy="99"/>
              <a:chOff x="5508" y="1599"/>
              <a:chExt cx="48" cy="99"/>
            </a:xfrm>
          </p:grpSpPr>
          <p:sp>
            <p:nvSpPr>
              <p:cNvPr id="243792" name="Freeform 6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93" name="Line 6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94" name="Line 6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84" name="Group 64"/>
            <p:cNvGrpSpPr>
              <a:grpSpLocks/>
            </p:cNvGrpSpPr>
            <p:nvPr/>
          </p:nvGrpSpPr>
          <p:grpSpPr bwMode="auto">
            <a:xfrm>
              <a:off x="3059" y="3248"/>
              <a:ext cx="51" cy="99"/>
              <a:chOff x="5508" y="1599"/>
              <a:chExt cx="48" cy="99"/>
            </a:xfrm>
          </p:grpSpPr>
          <p:sp>
            <p:nvSpPr>
              <p:cNvPr id="243789" name="Freeform 65"/>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90" name="Line 66"/>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91" name="Line 67"/>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sp>
          <p:nvSpPr>
            <p:cNvPr id="243785" name="Freeform 68"/>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solidFill>
                  <a:srgbClr val="000000"/>
                </a:solidFill>
              </a:endParaRPr>
            </a:p>
          </p:txBody>
        </p:sp>
        <p:grpSp>
          <p:nvGrpSpPr>
            <p:cNvPr id="243786" name="Group 69"/>
            <p:cNvGrpSpPr>
              <a:grpSpLocks/>
            </p:cNvGrpSpPr>
            <p:nvPr/>
          </p:nvGrpSpPr>
          <p:grpSpPr bwMode="auto">
            <a:xfrm>
              <a:off x="4240" y="3064"/>
              <a:ext cx="218" cy="231"/>
              <a:chOff x="5140" y="403"/>
              <a:chExt cx="218" cy="231"/>
            </a:xfrm>
          </p:grpSpPr>
          <p:sp>
            <p:nvSpPr>
              <p:cNvPr id="243787" name="Oval 70"/>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88" name="Text Box 71"/>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4</a:t>
                </a:r>
              </a:p>
            </p:txBody>
          </p:sp>
        </p:grpSp>
      </p:grpSp>
      <p:grpSp>
        <p:nvGrpSpPr>
          <p:cNvPr id="15" name="Group 72"/>
          <p:cNvGrpSpPr>
            <a:grpSpLocks/>
          </p:cNvGrpSpPr>
          <p:nvPr/>
        </p:nvGrpSpPr>
        <p:grpSpPr bwMode="auto">
          <a:xfrm>
            <a:off x="1203325" y="3641725"/>
            <a:ext cx="2497138" cy="566738"/>
            <a:chOff x="1026" y="3559"/>
            <a:chExt cx="1573" cy="357"/>
          </a:xfrm>
        </p:grpSpPr>
        <p:grpSp>
          <p:nvGrpSpPr>
            <p:cNvPr id="243766" name="Group 73"/>
            <p:cNvGrpSpPr>
              <a:grpSpLocks/>
            </p:cNvGrpSpPr>
            <p:nvPr/>
          </p:nvGrpSpPr>
          <p:grpSpPr bwMode="auto">
            <a:xfrm>
              <a:off x="1412" y="3559"/>
              <a:ext cx="1187" cy="357"/>
              <a:chOff x="4381" y="786"/>
              <a:chExt cx="1108" cy="357"/>
            </a:xfrm>
          </p:grpSpPr>
          <p:sp>
            <p:nvSpPr>
              <p:cNvPr id="243771" name="Rectangle 74"/>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72" name="Text Box 75"/>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138.76.29.7, 5001</a:t>
                </a:r>
              </a:p>
              <a:p>
                <a:pPr>
                  <a:spcBef>
                    <a:spcPct val="0"/>
                  </a:spcBef>
                  <a:buClrTx/>
                  <a:buSzTx/>
                  <a:buFontTx/>
                  <a:buNone/>
                </a:pPr>
                <a:r>
                  <a:rPr lang="en-US" altLang="en-US" sz="1200">
                    <a:solidFill>
                      <a:srgbClr val="000000"/>
                    </a:solidFill>
                  </a:rPr>
                  <a:t>D: 128.119.40.186, 80</a:t>
                </a:r>
              </a:p>
            </p:txBody>
          </p:sp>
          <p:grpSp>
            <p:nvGrpSpPr>
              <p:cNvPr id="243773" name="Group 76"/>
              <p:cNvGrpSpPr>
                <a:grpSpLocks/>
              </p:cNvGrpSpPr>
              <p:nvPr/>
            </p:nvGrpSpPr>
            <p:grpSpPr bwMode="auto">
              <a:xfrm>
                <a:off x="5394" y="786"/>
                <a:ext cx="48" cy="99"/>
                <a:chOff x="5508" y="1599"/>
                <a:chExt cx="48" cy="99"/>
              </a:xfrm>
            </p:grpSpPr>
            <p:sp>
              <p:nvSpPr>
                <p:cNvPr id="243778" name="Freeform 7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79" name="Line 78"/>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80" name="Line 79"/>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74" name="Group 80"/>
              <p:cNvGrpSpPr>
                <a:grpSpLocks/>
              </p:cNvGrpSpPr>
              <p:nvPr/>
            </p:nvGrpSpPr>
            <p:grpSpPr bwMode="auto">
              <a:xfrm>
                <a:off x="5382" y="1044"/>
                <a:ext cx="48" cy="99"/>
                <a:chOff x="5508" y="1599"/>
                <a:chExt cx="48" cy="99"/>
              </a:xfrm>
            </p:grpSpPr>
            <p:sp>
              <p:nvSpPr>
                <p:cNvPr id="243775" name="Freeform 8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76" name="Line 8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77" name="Line 8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sp>
          <p:nvSpPr>
            <p:cNvPr id="243767" name="Line 84"/>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68" name="Group 85"/>
            <p:cNvGrpSpPr>
              <a:grpSpLocks/>
            </p:cNvGrpSpPr>
            <p:nvPr/>
          </p:nvGrpSpPr>
          <p:grpSpPr bwMode="auto">
            <a:xfrm>
              <a:off x="1143" y="3616"/>
              <a:ext cx="218" cy="231"/>
              <a:chOff x="5140" y="403"/>
              <a:chExt cx="218" cy="231"/>
            </a:xfrm>
          </p:grpSpPr>
          <p:sp>
            <p:nvSpPr>
              <p:cNvPr id="243769" name="Oval 8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70" name="Text Box 87"/>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2</a:t>
                </a:r>
              </a:p>
            </p:txBody>
          </p:sp>
        </p:grpSp>
      </p:grpSp>
      <p:grpSp>
        <p:nvGrpSpPr>
          <p:cNvPr id="21" name="Group 93"/>
          <p:cNvGrpSpPr>
            <a:grpSpLocks/>
          </p:cNvGrpSpPr>
          <p:nvPr/>
        </p:nvGrpSpPr>
        <p:grpSpPr bwMode="auto">
          <a:xfrm>
            <a:off x="1031875" y="4681538"/>
            <a:ext cx="2471738" cy="696912"/>
            <a:chOff x="1163" y="3752"/>
            <a:chExt cx="1557" cy="439"/>
          </a:xfrm>
        </p:grpSpPr>
        <p:sp>
          <p:nvSpPr>
            <p:cNvPr id="243748" name="Rectangle 94"/>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49" name="Text Box 95"/>
            <p:cNvSpPr txBox="1">
              <a:spLocks noChangeArrowheads="1"/>
            </p:cNvSpPr>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200">
                  <a:solidFill>
                    <a:srgbClr val="000000"/>
                  </a:solidFill>
                </a:rPr>
                <a:t>S: 128.119.40.186, 80 </a:t>
              </a:r>
            </a:p>
            <a:p>
              <a:pPr>
                <a:spcBef>
                  <a:spcPct val="0"/>
                </a:spcBef>
                <a:buClrTx/>
                <a:buSzTx/>
                <a:buFontTx/>
                <a:buNone/>
              </a:pPr>
              <a:r>
                <a:rPr lang="en-US" altLang="en-US" sz="1200">
                  <a:solidFill>
                    <a:srgbClr val="000000"/>
                  </a:solidFill>
                </a:rPr>
                <a:t>D: 138.76.29.7, 5001</a:t>
              </a:r>
            </a:p>
            <a:p>
              <a:pPr>
                <a:spcBef>
                  <a:spcPct val="0"/>
                </a:spcBef>
                <a:buClrTx/>
                <a:buSzTx/>
                <a:buFontTx/>
                <a:buNone/>
              </a:pPr>
              <a:endParaRPr lang="en-US" altLang="en-US" sz="1200">
                <a:solidFill>
                  <a:srgbClr val="000000"/>
                </a:solidFill>
              </a:endParaRPr>
            </a:p>
          </p:txBody>
        </p:sp>
        <p:grpSp>
          <p:nvGrpSpPr>
            <p:cNvPr id="243750" name="Group 96"/>
            <p:cNvGrpSpPr>
              <a:grpSpLocks/>
            </p:cNvGrpSpPr>
            <p:nvPr/>
          </p:nvGrpSpPr>
          <p:grpSpPr bwMode="auto">
            <a:xfrm>
              <a:off x="1214" y="3752"/>
              <a:ext cx="52" cy="99"/>
              <a:chOff x="5508" y="1599"/>
              <a:chExt cx="48" cy="99"/>
            </a:xfrm>
          </p:grpSpPr>
          <p:sp>
            <p:nvSpPr>
              <p:cNvPr id="243759" name="Freeform 9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60" name="Line 98"/>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61" name="Line 99"/>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grpSp>
          <p:nvGrpSpPr>
            <p:cNvPr id="243751" name="Group 100"/>
            <p:cNvGrpSpPr>
              <a:grpSpLocks/>
            </p:cNvGrpSpPr>
            <p:nvPr/>
          </p:nvGrpSpPr>
          <p:grpSpPr bwMode="auto">
            <a:xfrm>
              <a:off x="1193" y="3984"/>
              <a:ext cx="52" cy="99"/>
              <a:chOff x="5508" y="1599"/>
              <a:chExt cx="48" cy="99"/>
            </a:xfrm>
          </p:grpSpPr>
          <p:sp>
            <p:nvSpPr>
              <p:cNvPr id="243756" name="Freeform 10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solidFill>
                    <a:srgbClr val="000000"/>
                  </a:solidFill>
                </a:endParaRPr>
              </a:p>
            </p:txBody>
          </p:sp>
          <p:sp>
            <p:nvSpPr>
              <p:cNvPr id="243757" name="Line 102"/>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58" name="Line 103"/>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sp>
          <p:nvSpPr>
            <p:cNvPr id="243752" name="Line 104"/>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43753" name="Group 105"/>
            <p:cNvGrpSpPr>
              <a:grpSpLocks/>
            </p:cNvGrpSpPr>
            <p:nvPr/>
          </p:nvGrpSpPr>
          <p:grpSpPr bwMode="auto">
            <a:xfrm>
              <a:off x="2409" y="3818"/>
              <a:ext cx="218" cy="231"/>
              <a:chOff x="5140" y="403"/>
              <a:chExt cx="218" cy="231"/>
            </a:xfrm>
          </p:grpSpPr>
          <p:sp>
            <p:nvSpPr>
              <p:cNvPr id="243754"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43755" name="Text Box 107"/>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800">
                    <a:solidFill>
                      <a:srgbClr val="FF0000"/>
                    </a:solidFill>
                  </a:rPr>
                  <a:t>3</a:t>
                </a:r>
              </a:p>
            </p:txBody>
          </p:sp>
        </p:grpSp>
      </p:grpSp>
      <p:sp>
        <p:nvSpPr>
          <p:cNvPr id="243745" name="Line 110"/>
          <p:cNvSpPr>
            <a:spLocks noChangeShapeType="1"/>
          </p:cNvSpPr>
          <p:nvPr/>
        </p:nvSpPr>
        <p:spPr bwMode="auto">
          <a:xfrm>
            <a:off x="693738"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43746" name="Text Box 111"/>
          <p:cNvSpPr txBox="1">
            <a:spLocks noChangeArrowheads="1"/>
          </p:cNvSpPr>
          <p:nvPr/>
        </p:nvSpPr>
        <p:spPr bwMode="auto">
          <a:xfrm>
            <a:off x="7886700" y="4105275"/>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3</a:t>
            </a:r>
            <a:endParaRPr lang="en-US" altLang="en-US" sz="1600">
              <a:solidFill>
                <a:srgbClr val="000000"/>
              </a:solidFill>
              <a:ea typeface="宋体" charset="-122"/>
            </a:endParaRPr>
          </a:p>
        </p:txBody>
      </p:sp>
      <p:sp>
        <p:nvSpPr>
          <p:cNvPr id="243747" name="Text Box 112"/>
          <p:cNvSpPr txBox="1">
            <a:spLocks noChangeArrowheads="1"/>
          </p:cNvSpPr>
          <p:nvPr/>
        </p:nvSpPr>
        <p:spPr bwMode="auto">
          <a:xfrm>
            <a:off x="7843838" y="4875213"/>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4</a:t>
            </a:r>
            <a:endParaRPr lang="en-US" altLang="en-US" sz="1600">
              <a:solidFill>
                <a:srgbClr val="000000"/>
              </a:solidFill>
              <a:ea typeface="宋体" charset="-122"/>
            </a:endParaRPr>
          </a:p>
        </p:txBody>
      </p:sp>
      <p:sp>
        <p:nvSpPr>
          <p:cNvPr id="3" name="Rectangle 2"/>
          <p:cNvSpPr/>
          <p:nvPr/>
        </p:nvSpPr>
        <p:spPr>
          <a:xfrm>
            <a:off x="535822" y="5859462"/>
            <a:ext cx="8182048" cy="646331"/>
          </a:xfrm>
          <a:prstGeom prst="rect">
            <a:avLst/>
          </a:prstGeom>
          <a:ln>
            <a:solidFill>
              <a:srgbClr val="FF9966"/>
            </a:solidFill>
          </a:ln>
        </p:spPr>
        <p:txBody>
          <a:bodyPr wrap="none">
            <a:spAutoFit/>
          </a:bodyPr>
          <a:lstStyle/>
          <a:p>
            <a:pPr marL="285750" indent="-285750">
              <a:buFontTx/>
              <a:buChar char="-"/>
            </a:pPr>
            <a:r>
              <a:rPr lang="en-US" altLang="en-US" dirty="0">
                <a:solidFill>
                  <a:srgbClr val="000000"/>
                </a:solidFill>
              </a:rPr>
              <a:t>Routing table no longer looks up by </a:t>
            </a:r>
            <a:r>
              <a:rPr lang="en-US" altLang="en-US" dirty="0" err="1">
                <a:solidFill>
                  <a:srgbClr val="000000"/>
                </a:solidFill>
              </a:rPr>
              <a:t>dest</a:t>
            </a:r>
            <a:r>
              <a:rPr lang="en-US" altLang="en-US" dirty="0">
                <a:solidFill>
                  <a:srgbClr val="000000"/>
                </a:solidFill>
              </a:rPr>
              <a:t>. IP, but also </a:t>
            </a:r>
            <a:r>
              <a:rPr lang="en-US" altLang="en-US" dirty="0" err="1">
                <a:solidFill>
                  <a:srgbClr val="000000"/>
                </a:solidFill>
              </a:rPr>
              <a:t>dest</a:t>
            </a:r>
            <a:r>
              <a:rPr lang="en-US" altLang="en-US" dirty="0">
                <a:solidFill>
                  <a:srgbClr val="000000"/>
                </a:solidFill>
              </a:rPr>
              <a:t>. Port</a:t>
            </a:r>
          </a:p>
          <a:p>
            <a:pPr marL="285750" indent="-285750">
              <a:buFontTx/>
              <a:buChar char="-"/>
            </a:pPr>
            <a:r>
              <a:rPr lang="en-US" altLang="en-US" dirty="0">
                <a:solidFill>
                  <a:srgbClr val="000000"/>
                </a:solidFill>
              </a:rPr>
              <a:t>Network needs to conduct packet transformation, beyond simple lookup</a:t>
            </a:r>
            <a:endParaRPr lang="en-US" altLang="en-US" dirty="0">
              <a:solidFill>
                <a:srgbClr val="000000"/>
              </a:solidFill>
            </a:endParaRPr>
          </a:p>
        </p:txBody>
      </p:sp>
    </p:spTree>
    <p:extLst>
      <p:ext uri="{BB962C8B-B14F-4D97-AF65-F5344CB8AC3E}">
        <p14:creationId xmlns:p14="http://schemas.microsoft.com/office/powerpoint/2010/main" val="116363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16</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276739" y="150277"/>
            <a:ext cx="83931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 typeface="ZapfDingbats" charset="0"/>
              <a:buNone/>
            </a:pPr>
            <a:r>
              <a:rPr lang="en-US" altLang="en-US" sz="3200" u="sng" dirty="0" smtClean="0">
                <a:solidFill>
                  <a:srgbClr val="3333CC"/>
                </a:solidFill>
              </a:rPr>
              <a:t>Simple Forwarding to Network </a:t>
            </a:r>
            <a:r>
              <a:rPr lang="en-US" altLang="en-US" sz="3200" u="sng" dirty="0">
                <a:solidFill>
                  <a:srgbClr val="3333CC"/>
                </a:solidFill>
              </a:rPr>
              <a:t>Functions</a:t>
            </a:r>
            <a:r>
              <a:rPr lang="en-US" altLang="en-US" sz="3200" u="sng">
                <a:solidFill>
                  <a:srgbClr val="3333CC"/>
                </a:solidFill>
              </a:rPr>
              <a:t>: </a:t>
            </a:r>
            <a:r>
              <a:rPr lang="en-US" altLang="en-US" sz="3200" u="sng" smtClean="0">
                <a:solidFill>
                  <a:srgbClr val="3333CC"/>
                </a:solidFill>
              </a:rPr>
              <a:t>Enterprise Networks</a:t>
            </a:r>
            <a:endParaRPr lang="en-US" altLang="en-US" sz="3200" u="sng" dirty="0">
              <a:solidFill>
                <a:srgbClr val="3333CC"/>
              </a:solidFill>
            </a:endParaRPr>
          </a:p>
        </p:txBody>
      </p:sp>
      <p:sp>
        <p:nvSpPr>
          <p:cNvPr id="23" name="Content Placeholder 2"/>
          <p:cNvSpPr txBox="1">
            <a:spLocks/>
          </p:cNvSpPr>
          <p:nvPr/>
        </p:nvSpPr>
        <p:spPr>
          <a:xfrm>
            <a:off x="291090" y="1306898"/>
            <a:ext cx="8852910" cy="5405052"/>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Clr>
                <a:srgbClr val="3333CC"/>
              </a:buClr>
            </a:pPr>
            <a:r>
              <a:rPr lang="en-US" altLang="ja-JP" kern="0" dirty="0" smtClean="0">
                <a:solidFill>
                  <a:srgbClr val="000000"/>
                </a:solidFill>
              </a:rPr>
              <a:t>Modern networks contain diverse types of equipment beyond simple routing/forwarding</a:t>
            </a:r>
            <a:endParaRPr lang="en-US" altLang="ja-JP" sz="2400" kern="0" dirty="0" smtClean="0">
              <a:solidFill>
                <a:srgbClr val="000000"/>
              </a:solidFill>
            </a:endParaRPr>
          </a:p>
          <a:p>
            <a:pPr>
              <a:buClr>
                <a:srgbClr val="3333CC"/>
              </a:buClr>
            </a:pPr>
            <a:endParaRPr lang="en-US" altLang="ja-JP" sz="2400" kern="0" dirty="0" smtClean="0">
              <a:solidFill>
                <a:srgbClr val="000000"/>
              </a:solidFill>
            </a:endParaRPr>
          </a:p>
          <a:p>
            <a:pPr marL="0" indent="0">
              <a:buClr>
                <a:srgbClr val="3333CC"/>
              </a:buClr>
              <a:buFont typeface="ZapfDingbats" charset="0"/>
              <a:buNone/>
            </a:pPr>
            <a:r>
              <a:rPr lang="en-US" altLang="ja-JP" sz="2400" kern="0" dirty="0" smtClean="0">
                <a:solidFill>
                  <a:srgbClr val="000000"/>
                </a:solidFill>
              </a:rPr>
              <a:t/>
            </a:r>
            <a:br>
              <a:rPr lang="en-US" altLang="ja-JP" sz="2400" kern="0" dirty="0" smtClean="0">
                <a:solidFill>
                  <a:srgbClr val="000000"/>
                </a:solidFill>
              </a:rPr>
            </a:br>
            <a:endParaRPr lang="en-US" altLang="ja-JP" sz="2400" kern="0" dirty="0">
              <a:solidFill>
                <a:srgbClr val="000000"/>
              </a:solidFill>
            </a:endParaRPr>
          </a:p>
        </p:txBody>
      </p:sp>
      <p:pic>
        <p:nvPicPr>
          <p:cNvPr id="24" name="Picture 23"/>
          <p:cNvPicPr>
            <a:picLocks noChangeAspect="1"/>
          </p:cNvPicPr>
          <p:nvPr/>
        </p:nvPicPr>
        <p:blipFill>
          <a:blip r:embed="rId3"/>
          <a:stretch>
            <a:fillRect/>
          </a:stretch>
        </p:blipFill>
        <p:spPr>
          <a:xfrm>
            <a:off x="0" y="3052457"/>
            <a:ext cx="9144000" cy="2519368"/>
          </a:xfrm>
          <a:prstGeom prst="rect">
            <a:avLst/>
          </a:prstGeom>
        </p:spPr>
      </p:pic>
      <p:sp>
        <p:nvSpPr>
          <p:cNvPr id="25" name="Rectangle 24"/>
          <p:cNvSpPr/>
          <p:nvPr/>
        </p:nvSpPr>
        <p:spPr>
          <a:xfrm>
            <a:off x="6484591" y="5463081"/>
            <a:ext cx="2530025" cy="261610"/>
          </a:xfrm>
          <a:prstGeom prst="rect">
            <a:avLst/>
          </a:prstGeom>
        </p:spPr>
        <p:txBody>
          <a:bodyPr wrap="none">
            <a:spAutoFit/>
          </a:bodyPr>
          <a:lstStyle/>
          <a:p>
            <a:r>
              <a:rPr lang="en-US" altLang="ja-JP" sz="1100" i="1" dirty="0">
                <a:solidFill>
                  <a:srgbClr val="000000"/>
                </a:solidFill>
              </a:rPr>
              <a:t>Source: [Sherry, et. al SIGCOMM’12]</a:t>
            </a:r>
            <a:endParaRPr lang="en-US" sz="1100" i="1" dirty="0">
              <a:solidFill>
                <a:srgbClr val="000000"/>
              </a:solidFill>
            </a:endParaRPr>
          </a:p>
        </p:txBody>
      </p:sp>
      <p:sp>
        <p:nvSpPr>
          <p:cNvPr id="26" name="Rectangle 25"/>
          <p:cNvSpPr/>
          <p:nvPr/>
        </p:nvSpPr>
        <p:spPr>
          <a:xfrm>
            <a:off x="291090" y="5463081"/>
            <a:ext cx="7969333" cy="307777"/>
          </a:xfrm>
          <a:prstGeom prst="rect">
            <a:avLst/>
          </a:prstGeom>
        </p:spPr>
        <p:txBody>
          <a:bodyPr wrap="square">
            <a:spAutoFit/>
          </a:bodyPr>
          <a:lstStyle/>
          <a:p>
            <a:r>
              <a:rPr lang="en-US" sz="1400" dirty="0">
                <a:solidFill>
                  <a:srgbClr val="000000"/>
                </a:solidFill>
              </a:rPr>
              <a:t>Small: &lt;=1k hosts</a:t>
            </a:r>
            <a:r>
              <a:rPr lang="en-US" sz="1400" dirty="0">
                <a:solidFill>
                  <a:srgbClr val="000000"/>
                </a:solidFill>
              </a:rPr>
              <a:t>;</a:t>
            </a:r>
            <a:r>
              <a:rPr lang="en-US" sz="1400" dirty="0">
                <a:solidFill>
                  <a:srgbClr val="000000"/>
                </a:solidFill>
              </a:rPr>
              <a:t> Medium: 1k</a:t>
            </a:r>
            <a:r>
              <a:rPr lang="en-US" sz="1400" dirty="0">
                <a:solidFill>
                  <a:srgbClr val="000000"/>
                </a:solidFill>
              </a:rPr>
              <a:t>-</a:t>
            </a:r>
            <a:r>
              <a:rPr lang="en-US" sz="1400" dirty="0">
                <a:solidFill>
                  <a:srgbClr val="000000"/>
                </a:solidFill>
              </a:rPr>
              <a:t>10k; Large: 10k</a:t>
            </a:r>
            <a:r>
              <a:rPr lang="en-US" sz="1400" dirty="0">
                <a:solidFill>
                  <a:srgbClr val="000000"/>
                </a:solidFill>
              </a:rPr>
              <a:t>-</a:t>
            </a:r>
            <a:r>
              <a:rPr lang="en-US" sz="1400" dirty="0">
                <a:solidFill>
                  <a:srgbClr val="000000"/>
                </a:solidFill>
              </a:rPr>
              <a:t>100k; Very Large: &gt;= 100k</a:t>
            </a:r>
            <a:endParaRPr lang="en-US" sz="1400" dirty="0">
              <a:solidFill>
                <a:srgbClr val="000000"/>
              </a:solidFill>
            </a:endParaRPr>
          </a:p>
        </p:txBody>
      </p:sp>
      <p:sp>
        <p:nvSpPr>
          <p:cNvPr id="2" name="Rectangle 1"/>
          <p:cNvSpPr/>
          <p:nvPr/>
        </p:nvSpPr>
        <p:spPr>
          <a:xfrm>
            <a:off x="758176" y="2810256"/>
            <a:ext cx="2385589" cy="369332"/>
          </a:xfrm>
          <a:prstGeom prst="rect">
            <a:avLst/>
          </a:prstGeom>
        </p:spPr>
        <p:txBody>
          <a:bodyPr wrap="none">
            <a:spAutoFit/>
          </a:bodyPr>
          <a:lstStyle/>
          <a:p>
            <a:r>
              <a:rPr lang="en-US" altLang="ja-JP" kern="0" dirty="0">
                <a:solidFill>
                  <a:srgbClr val="000000"/>
                </a:solidFill>
              </a:rPr>
              <a:t>Enterprise networks</a:t>
            </a:r>
            <a:endParaRPr lang="en-US" dirty="0">
              <a:solidFill>
                <a:srgbClr val="000000"/>
              </a:solidFill>
            </a:endParaRPr>
          </a:p>
        </p:txBody>
      </p:sp>
    </p:spTree>
    <p:extLst>
      <p:ext uri="{BB962C8B-B14F-4D97-AF65-F5344CB8AC3E}">
        <p14:creationId xmlns:p14="http://schemas.microsoft.com/office/powerpoint/2010/main" val="894768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ed Rectangle 112"/>
          <p:cNvSpPr/>
          <p:nvPr/>
        </p:nvSpPr>
        <p:spPr>
          <a:xfrm>
            <a:off x="4720883" y="4861251"/>
            <a:ext cx="2530823" cy="1453214"/>
          </a:xfrm>
          <a:prstGeom prst="roundRect">
            <a:avLst>
              <a:gd name="adj" fmla="val 11867"/>
            </a:avLst>
          </a:prstGeom>
          <a:gradFill rotWithShape="1">
            <a:gsLst>
              <a:gs pos="0">
                <a:srgbClr val="6EA0B0">
                  <a:tint val="50000"/>
                  <a:satMod val="300000"/>
                </a:srgbClr>
              </a:gs>
              <a:gs pos="35000">
                <a:srgbClr val="6EA0B0">
                  <a:tint val="37000"/>
                  <a:satMod val="300000"/>
                </a:srgbClr>
              </a:gs>
              <a:gs pos="100000">
                <a:srgbClr val="6EA0B0">
                  <a:tint val="15000"/>
                  <a:satMod val="350000"/>
                </a:srgbClr>
              </a:gs>
            </a:gsLst>
            <a:lin ang="16200000" scaled="1"/>
          </a:gradFill>
          <a:ln w="9525" cap="flat" cmpd="sng" algn="ctr">
            <a:solidFill>
              <a:srgbClr val="6EA0B0">
                <a:shade val="95000"/>
                <a:satMod val="105000"/>
              </a:srgbClr>
            </a:solidFill>
            <a:prstDash val="dash"/>
            <a:round/>
            <a:headEnd type="none" w="med" len="med"/>
            <a:tailEnd type="none" w="med" len="me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en-US" kern="0">
              <a:solidFill>
                <a:sysClr val="windowText" lastClr="000000"/>
              </a:solidFill>
              <a:latin typeface="Calibri"/>
              <a:ea typeface=""/>
            </a:endParaRPr>
          </a:p>
        </p:txBody>
      </p:sp>
      <p:sp>
        <p:nvSpPr>
          <p:cNvPr id="73" name="Line 182"/>
          <p:cNvSpPr>
            <a:spLocks noChangeShapeType="1"/>
          </p:cNvSpPr>
          <p:nvPr/>
        </p:nvSpPr>
        <p:spPr bwMode="auto">
          <a:xfrm>
            <a:off x="5898278" y="4562252"/>
            <a:ext cx="1904826" cy="70188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152" name="Rounded Rectangle 151"/>
          <p:cNvSpPr/>
          <p:nvPr/>
        </p:nvSpPr>
        <p:spPr>
          <a:xfrm>
            <a:off x="417725" y="4879959"/>
            <a:ext cx="2188879" cy="1453214"/>
          </a:xfrm>
          <a:prstGeom prst="roundRect">
            <a:avLst>
              <a:gd name="adj" fmla="val 11867"/>
            </a:avLst>
          </a:prstGeom>
          <a:gradFill rotWithShape="1">
            <a:gsLst>
              <a:gs pos="0">
                <a:srgbClr val="6EA0B0">
                  <a:tint val="50000"/>
                  <a:satMod val="300000"/>
                </a:srgbClr>
              </a:gs>
              <a:gs pos="35000">
                <a:srgbClr val="6EA0B0">
                  <a:tint val="37000"/>
                  <a:satMod val="300000"/>
                </a:srgbClr>
              </a:gs>
              <a:gs pos="100000">
                <a:srgbClr val="6EA0B0">
                  <a:tint val="15000"/>
                  <a:satMod val="350000"/>
                </a:srgbClr>
              </a:gs>
            </a:gsLst>
            <a:lin ang="16200000" scaled="1"/>
          </a:gradFill>
          <a:ln w="9525" cap="flat" cmpd="sng" algn="ctr">
            <a:solidFill>
              <a:srgbClr val="6EA0B0">
                <a:shade val="95000"/>
                <a:satMod val="105000"/>
              </a:srgbClr>
            </a:solidFill>
            <a:prstDash val="dash"/>
            <a:round/>
            <a:headEnd type="none" w="med" len="med"/>
            <a:tailEnd type="none" w="med" len="me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en-US" kern="0">
              <a:solidFill>
                <a:sysClr val="windowText" lastClr="000000"/>
              </a:solidFill>
              <a:latin typeface="Calibri"/>
              <a:ea typeface=""/>
            </a:endParaRPr>
          </a:p>
        </p:txBody>
      </p:sp>
      <p:sp>
        <p:nvSpPr>
          <p:cNvPr id="153" name="Rectangle 183"/>
          <p:cNvSpPr>
            <a:spLocks noChangeArrowheads="1"/>
          </p:cNvSpPr>
          <p:nvPr/>
        </p:nvSpPr>
        <p:spPr bwMode="auto">
          <a:xfrm>
            <a:off x="2669914" y="4812565"/>
            <a:ext cx="704979"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eaLnBrk="1" fontAlgn="auto" hangingPunct="1">
              <a:spcBef>
                <a:spcPts val="0"/>
              </a:spcBef>
              <a:spcAft>
                <a:spcPts val="0"/>
              </a:spcAft>
              <a:defRPr/>
            </a:pPr>
            <a:r>
              <a:rPr lang="en-US" sz="1600" kern="0" dirty="0">
                <a:solidFill>
                  <a:srgbClr val="00CC99">
                    <a:lumMod val="75000"/>
                  </a:srgbClr>
                </a:solidFill>
              </a:rPr>
              <a:t>t</a:t>
            </a:r>
            <a:r>
              <a:rPr lang="en-US" sz="1600" kern="0" dirty="0">
                <a:solidFill>
                  <a:srgbClr val="00CC99">
                    <a:lumMod val="75000"/>
                  </a:srgbClr>
                </a:solidFill>
              </a:rPr>
              <a:t>ier-1</a:t>
            </a:r>
          </a:p>
        </p:txBody>
      </p:sp>
      <p:sp>
        <p:nvSpPr>
          <p:cNvPr id="151" name="Line 15"/>
          <p:cNvSpPr>
            <a:spLocks noChangeShapeType="1"/>
          </p:cNvSpPr>
          <p:nvPr/>
        </p:nvSpPr>
        <p:spPr bwMode="auto">
          <a:xfrm flipH="1">
            <a:off x="947499" y="2840257"/>
            <a:ext cx="847247" cy="97371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endParaRPr lang="en-US">
              <a:solidFill>
                <a:srgbClr val="000000"/>
              </a:solidFill>
            </a:endParaRPr>
          </a:p>
        </p:txBody>
      </p:sp>
      <p:sp>
        <p:nvSpPr>
          <p:cNvPr id="150" name="Line 90"/>
          <p:cNvSpPr>
            <a:spLocks noChangeShapeType="1"/>
          </p:cNvSpPr>
          <p:nvPr/>
        </p:nvSpPr>
        <p:spPr bwMode="auto">
          <a:xfrm>
            <a:off x="2033393" y="2759596"/>
            <a:ext cx="5368" cy="2327069"/>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endParaRPr lang="en-US">
              <a:solidFill>
                <a:srgbClr val="000000"/>
              </a:solidFill>
            </a:endParaRPr>
          </a:p>
        </p:txBody>
      </p:sp>
      <p:sp>
        <p:nvSpPr>
          <p:cNvPr id="149" name="Line 90"/>
          <p:cNvSpPr>
            <a:spLocks noChangeShapeType="1"/>
          </p:cNvSpPr>
          <p:nvPr/>
        </p:nvSpPr>
        <p:spPr bwMode="auto">
          <a:xfrm flipH="1">
            <a:off x="933427" y="4037381"/>
            <a:ext cx="14074" cy="163719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endParaRPr lang="en-US">
              <a:solidFill>
                <a:srgbClr val="000000"/>
              </a:solidFill>
            </a:endParaRPr>
          </a:p>
        </p:txBody>
      </p:sp>
      <p:sp>
        <p:nvSpPr>
          <p:cNvPr id="139" name="Line 90"/>
          <p:cNvSpPr>
            <a:spLocks noChangeShapeType="1"/>
          </p:cNvSpPr>
          <p:nvPr/>
        </p:nvSpPr>
        <p:spPr bwMode="auto">
          <a:xfrm>
            <a:off x="3633066" y="2219174"/>
            <a:ext cx="5368" cy="2327069"/>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endParaRPr lang="en-US">
              <a:solidFill>
                <a:srgbClr val="000000"/>
              </a:solidFill>
            </a:endParaRPr>
          </a:p>
        </p:txBody>
      </p:sp>
      <p:sp>
        <p:nvSpPr>
          <p:cNvPr id="115" name="Line 55"/>
          <p:cNvSpPr>
            <a:spLocks noChangeShapeType="1"/>
          </p:cNvSpPr>
          <p:nvPr/>
        </p:nvSpPr>
        <p:spPr bwMode="auto">
          <a:xfrm flipH="1">
            <a:off x="6709049" y="1207695"/>
            <a:ext cx="617763" cy="27399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63" name="Line 55"/>
          <p:cNvSpPr>
            <a:spLocks noChangeShapeType="1"/>
          </p:cNvSpPr>
          <p:nvPr/>
        </p:nvSpPr>
        <p:spPr bwMode="auto">
          <a:xfrm flipH="1">
            <a:off x="5732440" y="1578886"/>
            <a:ext cx="626741" cy="31781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pic>
        <p:nvPicPr>
          <p:cNvPr id="62" name="Picture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459" y="1292643"/>
            <a:ext cx="692150" cy="40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 name="Rounded Rectangle 113"/>
          <p:cNvSpPr/>
          <p:nvPr/>
        </p:nvSpPr>
        <p:spPr>
          <a:xfrm>
            <a:off x="2738446" y="4851531"/>
            <a:ext cx="1831994" cy="1453214"/>
          </a:xfrm>
          <a:prstGeom prst="roundRect">
            <a:avLst>
              <a:gd name="adj" fmla="val 11867"/>
            </a:avLst>
          </a:prstGeom>
          <a:gradFill rotWithShape="1">
            <a:gsLst>
              <a:gs pos="0">
                <a:srgbClr val="6EA0B0">
                  <a:tint val="50000"/>
                  <a:satMod val="300000"/>
                </a:srgbClr>
              </a:gs>
              <a:gs pos="35000">
                <a:srgbClr val="6EA0B0">
                  <a:tint val="37000"/>
                  <a:satMod val="300000"/>
                </a:srgbClr>
              </a:gs>
              <a:gs pos="100000">
                <a:srgbClr val="6EA0B0">
                  <a:tint val="15000"/>
                  <a:satMod val="350000"/>
                </a:srgbClr>
              </a:gs>
            </a:gsLst>
            <a:lin ang="16200000" scaled="1"/>
          </a:gradFill>
          <a:ln w="9525" cap="flat" cmpd="sng" algn="ctr">
            <a:solidFill>
              <a:srgbClr val="6EA0B0">
                <a:shade val="95000"/>
                <a:satMod val="105000"/>
              </a:srgbClr>
            </a:solidFill>
            <a:prstDash val="dash"/>
            <a:round/>
            <a:headEnd type="none" w="med" len="med"/>
            <a:tailEnd type="none" w="med" len="me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en-US" kern="0">
              <a:solidFill>
                <a:sysClr val="windowText" lastClr="000000"/>
              </a:solidFill>
              <a:latin typeface="Calibri"/>
              <a:ea typeface=""/>
            </a:endParaRPr>
          </a:p>
        </p:txBody>
      </p:sp>
      <p:sp>
        <p:nvSpPr>
          <p:cNvPr id="77" name="Line 182"/>
          <p:cNvSpPr>
            <a:spLocks noChangeShapeType="1"/>
          </p:cNvSpPr>
          <p:nvPr/>
        </p:nvSpPr>
        <p:spPr bwMode="auto">
          <a:xfrm>
            <a:off x="5811928" y="4672267"/>
            <a:ext cx="576263"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68" name="Line 85"/>
          <p:cNvSpPr>
            <a:spLocks noChangeShapeType="1"/>
          </p:cNvSpPr>
          <p:nvPr/>
        </p:nvSpPr>
        <p:spPr bwMode="auto">
          <a:xfrm flipH="1">
            <a:off x="5227302" y="4666248"/>
            <a:ext cx="424067" cy="44199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2" name="Title 1"/>
          <p:cNvSpPr>
            <a:spLocks noGrp="1"/>
          </p:cNvSpPr>
          <p:nvPr>
            <p:ph type="title"/>
          </p:nvPr>
        </p:nvSpPr>
        <p:spPr>
          <a:xfrm>
            <a:off x="156620" y="428514"/>
            <a:ext cx="8562466" cy="685800"/>
          </a:xfrm>
        </p:spPr>
        <p:txBody>
          <a:bodyPr/>
          <a:lstStyle/>
          <a:p>
            <a:r>
              <a:rPr lang="en-US" smtClean="0"/>
              <a:t>Enterprise/Cloud Structure</a:t>
            </a:r>
            <a:endParaRPr lang="en-US" dirty="0"/>
          </a:p>
        </p:txBody>
      </p:sp>
      <p:sp>
        <p:nvSpPr>
          <p:cNvPr id="4" name="Slide Number Placeholder 3"/>
          <p:cNvSpPr>
            <a:spLocks noGrp="1"/>
          </p:cNvSpPr>
          <p:nvPr>
            <p:ph type="sldNum" sz="quarter" idx="10"/>
          </p:nvPr>
        </p:nvSpPr>
        <p:spPr>
          <a:xfrm>
            <a:off x="7239000" y="6536488"/>
            <a:ext cx="1905000" cy="304800"/>
          </a:xfrm>
        </p:spPr>
        <p:txBody>
          <a:bodyPr/>
          <a:lstStyle/>
          <a:p>
            <a:pPr>
              <a:defRPr/>
            </a:pPr>
            <a:fld id="{164B0F64-89EF-7A42-892D-484BAB952423}" type="slidenum">
              <a:rPr lang="en-US" smtClean="0"/>
              <a:pPr>
                <a:defRPr/>
              </a:pPr>
              <a:t>17</a:t>
            </a:fld>
            <a:endParaRPr lang="en-US" dirty="0">
              <a:solidFill>
                <a:srgbClr val="808080"/>
              </a:solidFill>
            </a:endParaRPr>
          </a:p>
        </p:txBody>
      </p:sp>
      <p:sp>
        <p:nvSpPr>
          <p:cNvPr id="58" name="AutoShape 78"/>
          <p:cNvSpPr>
            <a:spLocks noChangeArrowheads="1"/>
          </p:cNvSpPr>
          <p:nvPr/>
        </p:nvSpPr>
        <p:spPr bwMode="auto">
          <a:xfrm>
            <a:off x="6247867" y="5036929"/>
            <a:ext cx="727643" cy="761977"/>
          </a:xfrm>
          <a:prstGeom prst="roundRect">
            <a:avLst>
              <a:gd name="adj" fmla="val 16667"/>
            </a:avLst>
          </a:prstGeom>
          <a:solidFill>
            <a:srgbClr val="FF6600"/>
          </a:solidFill>
          <a:ln w="9525">
            <a:solidFill>
              <a:srgbClr val="000000"/>
            </a:solidFill>
            <a:prstDash val="dash"/>
            <a:round/>
            <a:headEnd/>
            <a:tailEnd/>
          </a:ln>
        </p:spPr>
        <p:txBody>
          <a:bodyPr wrap="none" anchor="ctr"/>
          <a:lstStyle/>
          <a:p>
            <a:pPr eaLnBrk="1" fontAlgn="auto" hangingPunct="1">
              <a:spcBef>
                <a:spcPct val="50000"/>
              </a:spcBef>
              <a:spcAft>
                <a:spcPts val="0"/>
              </a:spcAft>
              <a:defRPr/>
            </a:pPr>
            <a:endParaRPr lang="en-US" sz="2000" kern="0">
              <a:solidFill>
                <a:sysClr val="windowText" lastClr="000000"/>
              </a:solidFill>
              <a:latin typeface="Times New Roman" charset="0"/>
            </a:endParaRPr>
          </a:p>
        </p:txBody>
      </p:sp>
      <p:sp>
        <p:nvSpPr>
          <p:cNvPr id="59" name="AutoShape 117"/>
          <p:cNvSpPr>
            <a:spLocks noChangeArrowheads="1"/>
          </p:cNvSpPr>
          <p:nvPr/>
        </p:nvSpPr>
        <p:spPr bwMode="auto">
          <a:xfrm>
            <a:off x="4923564" y="5036929"/>
            <a:ext cx="808878" cy="761977"/>
          </a:xfrm>
          <a:prstGeom prst="roundRect">
            <a:avLst>
              <a:gd name="adj" fmla="val 16667"/>
            </a:avLst>
          </a:prstGeom>
          <a:solidFill>
            <a:srgbClr val="586CFE"/>
          </a:solidFill>
          <a:ln w="9525">
            <a:solidFill>
              <a:srgbClr val="000000"/>
            </a:solidFill>
            <a:prstDash val="dash"/>
            <a:round/>
            <a:headEnd/>
            <a:tailEnd/>
          </a:ln>
        </p:spPr>
        <p:txBody>
          <a:bodyPr wrap="none" anchor="ctr"/>
          <a:lstStyle/>
          <a:p>
            <a:pPr eaLnBrk="1" fontAlgn="auto" hangingPunct="1">
              <a:spcBef>
                <a:spcPct val="50000"/>
              </a:spcBef>
              <a:spcAft>
                <a:spcPts val="0"/>
              </a:spcAft>
              <a:defRPr/>
            </a:pPr>
            <a:endParaRPr lang="en-US" sz="2000" kern="0">
              <a:solidFill>
                <a:sysClr val="windowText" lastClr="000000"/>
              </a:solidFill>
              <a:latin typeface="Times New Roman" charset="0"/>
            </a:endParaRPr>
          </a:p>
        </p:txBody>
      </p:sp>
      <p:sp>
        <p:nvSpPr>
          <p:cNvPr id="60" name="Cloud"/>
          <p:cNvSpPr>
            <a:spLocks noChangeAspect="1" noEditPoints="1" noChangeArrowheads="1"/>
          </p:cNvSpPr>
          <p:nvPr/>
        </p:nvSpPr>
        <p:spPr bwMode="auto">
          <a:xfrm>
            <a:off x="7128990" y="927231"/>
            <a:ext cx="1827034" cy="914400"/>
          </a:xfrm>
          <a:custGeom>
            <a:avLst/>
            <a:gdLst>
              <a:gd name="T0" fmla="*/ 6702 w 21600"/>
              <a:gd name="T1" fmla="*/ 457200 h 21600"/>
              <a:gd name="T2" fmla="*/ 1080294 w 21600"/>
              <a:gd name="T3" fmla="*/ 913426 h 21600"/>
              <a:gd name="T4" fmla="*/ 2158787 w 21600"/>
              <a:gd name="T5" fmla="*/ 457200 h 21600"/>
              <a:gd name="T6" fmla="*/ 1080294 w 21600"/>
              <a:gd name="T7" fmla="*/ 5228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defTabSz="814388" eaLnBrk="1" fontAlgn="auto" hangingPunct="1">
              <a:spcBef>
                <a:spcPts val="0"/>
              </a:spcBef>
              <a:spcAft>
                <a:spcPts val="0"/>
              </a:spcAft>
              <a:defRPr/>
            </a:pPr>
            <a:r>
              <a:rPr lang="en-US" altLang="zh-CN" sz="2200" kern="0" dirty="0">
                <a:solidFill>
                  <a:srgbClr val="000000"/>
                </a:solidFill>
                <a:ea typeface="宋体" charset="0"/>
                <a:cs typeface="宋体" charset="0"/>
              </a:rPr>
              <a:t>Internet</a:t>
            </a:r>
          </a:p>
        </p:txBody>
      </p:sp>
      <p:sp>
        <p:nvSpPr>
          <p:cNvPr id="61" name="Text Box 26"/>
          <p:cNvSpPr txBox="1">
            <a:spLocks noChangeArrowheads="1"/>
          </p:cNvSpPr>
          <p:nvPr/>
        </p:nvSpPr>
        <p:spPr bwMode="auto">
          <a:xfrm>
            <a:off x="5694474" y="1299665"/>
            <a:ext cx="638175"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eaLnBrk="1" fontAlgn="auto" hangingPunct="1">
              <a:spcBef>
                <a:spcPct val="50000"/>
              </a:spcBef>
              <a:spcAft>
                <a:spcPts val="0"/>
              </a:spcAft>
              <a:defRPr/>
            </a:pPr>
            <a:r>
              <a:rPr lang="en-US" sz="1600" b="1" u="none" kern="0" dirty="0" smtClean="0">
                <a:solidFill>
                  <a:srgbClr val="000000"/>
                </a:solidFill>
              </a:rPr>
              <a:t>CE</a:t>
            </a:r>
          </a:p>
        </p:txBody>
      </p:sp>
      <p:sp>
        <p:nvSpPr>
          <p:cNvPr id="64" name="Line 57"/>
          <p:cNvSpPr>
            <a:spLocks noChangeShapeType="1"/>
          </p:cNvSpPr>
          <p:nvPr/>
        </p:nvSpPr>
        <p:spPr bwMode="auto">
          <a:xfrm flipH="1">
            <a:off x="5724128" y="2304560"/>
            <a:ext cx="6" cy="28724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69" name="Line 87"/>
          <p:cNvSpPr>
            <a:spLocks noChangeShapeType="1"/>
          </p:cNvSpPr>
          <p:nvPr/>
        </p:nvSpPr>
        <p:spPr bwMode="auto">
          <a:xfrm>
            <a:off x="3975928" y="1991274"/>
            <a:ext cx="1683176" cy="79611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78" name="Rectangle 183"/>
          <p:cNvSpPr>
            <a:spLocks noChangeArrowheads="1"/>
          </p:cNvSpPr>
          <p:nvPr/>
        </p:nvSpPr>
        <p:spPr bwMode="auto">
          <a:xfrm>
            <a:off x="5736607" y="6013800"/>
            <a:ext cx="935038"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600" kern="0" dirty="0">
                <a:solidFill>
                  <a:srgbClr val="00CC99">
                    <a:lumMod val="75000"/>
                  </a:srgbClr>
                </a:solidFill>
              </a:rPr>
              <a:t>Tier-1</a:t>
            </a:r>
          </a:p>
        </p:txBody>
      </p:sp>
      <p:sp>
        <p:nvSpPr>
          <p:cNvPr id="82" name="Line 187"/>
          <p:cNvSpPr>
            <a:spLocks noChangeShapeType="1"/>
          </p:cNvSpPr>
          <p:nvPr/>
        </p:nvSpPr>
        <p:spPr bwMode="auto">
          <a:xfrm flipH="1">
            <a:off x="3089322" y="4641385"/>
            <a:ext cx="409898" cy="50969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83" name="Line 188"/>
          <p:cNvSpPr>
            <a:spLocks noChangeShapeType="1"/>
          </p:cNvSpPr>
          <p:nvPr/>
        </p:nvSpPr>
        <p:spPr bwMode="auto">
          <a:xfrm>
            <a:off x="3642094" y="4641384"/>
            <a:ext cx="417545" cy="50969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84" name="Rectangle 189"/>
          <p:cNvSpPr>
            <a:spLocks noChangeArrowheads="1"/>
          </p:cNvSpPr>
          <p:nvPr/>
        </p:nvSpPr>
        <p:spPr bwMode="auto">
          <a:xfrm>
            <a:off x="6114580" y="1846322"/>
            <a:ext cx="1873250"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a:solidFill>
                  <a:srgbClr val="000000"/>
                </a:solidFill>
                <a:ea typeface="宋体" charset="0"/>
                <a:cs typeface="宋体" charset="0"/>
              </a:rPr>
              <a:t>F</a:t>
            </a:r>
            <a:r>
              <a:rPr lang="en-US" altLang="zh-CN" baseline="-25000">
                <a:solidFill>
                  <a:srgbClr val="000000"/>
                </a:solidFill>
                <a:ea typeface="宋体" charset="0"/>
                <a:cs typeface="宋体" charset="0"/>
              </a:rPr>
              <a:t>1 </a:t>
            </a:r>
            <a:r>
              <a:rPr lang="en-US" altLang="zh-CN">
                <a:solidFill>
                  <a:srgbClr val="000000"/>
                </a:solidFill>
                <a:ea typeface="宋体" charset="0"/>
                <a:cs typeface="宋体" charset="0"/>
              </a:rPr>
              <a:t>(Firewall)</a:t>
            </a:r>
          </a:p>
        </p:txBody>
      </p:sp>
      <p:sp>
        <p:nvSpPr>
          <p:cNvPr id="85" name="Rectangle 190"/>
          <p:cNvSpPr>
            <a:spLocks noChangeArrowheads="1"/>
          </p:cNvSpPr>
          <p:nvPr/>
        </p:nvSpPr>
        <p:spPr bwMode="auto">
          <a:xfrm>
            <a:off x="6132043" y="2469625"/>
            <a:ext cx="935037"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a:solidFill>
                  <a:srgbClr val="000000"/>
                </a:solidFill>
                <a:ea typeface="宋体" charset="0"/>
                <a:cs typeface="宋体" charset="0"/>
              </a:rPr>
              <a:t>S</a:t>
            </a:r>
            <a:r>
              <a:rPr lang="en-US" altLang="zh-CN" baseline="-25000">
                <a:solidFill>
                  <a:srgbClr val="000000"/>
                </a:solidFill>
                <a:ea typeface="宋体" charset="0"/>
                <a:cs typeface="宋体" charset="0"/>
              </a:rPr>
              <a:t>1</a:t>
            </a:r>
          </a:p>
        </p:txBody>
      </p:sp>
      <p:sp>
        <p:nvSpPr>
          <p:cNvPr id="86" name="Rectangle 191"/>
          <p:cNvSpPr>
            <a:spLocks noChangeArrowheads="1"/>
          </p:cNvSpPr>
          <p:nvPr/>
        </p:nvSpPr>
        <p:spPr bwMode="auto">
          <a:xfrm>
            <a:off x="6149040" y="3115639"/>
            <a:ext cx="2087563"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LB</a:t>
            </a:r>
            <a:r>
              <a:rPr lang="en-US" altLang="zh-CN" baseline="-25000" dirty="0">
                <a:solidFill>
                  <a:srgbClr val="000000"/>
                </a:solidFill>
                <a:ea typeface="宋体" charset="0"/>
                <a:cs typeface="宋体" charset="0"/>
              </a:rPr>
              <a:t>1</a:t>
            </a:r>
            <a:r>
              <a:rPr lang="en-US" altLang="zh-CN" dirty="0">
                <a:solidFill>
                  <a:srgbClr val="000000"/>
                </a:solidFill>
                <a:ea typeface="宋体" charset="0"/>
                <a:cs typeface="宋体" charset="0"/>
              </a:rPr>
              <a:t> (Load balancer)</a:t>
            </a:r>
          </a:p>
        </p:txBody>
      </p:sp>
      <p:sp>
        <p:nvSpPr>
          <p:cNvPr id="87" name="Rectangle 192"/>
          <p:cNvSpPr>
            <a:spLocks noChangeArrowheads="1"/>
          </p:cNvSpPr>
          <p:nvPr/>
        </p:nvSpPr>
        <p:spPr bwMode="auto">
          <a:xfrm>
            <a:off x="6130629" y="3715419"/>
            <a:ext cx="2952750" cy="575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IPS</a:t>
            </a:r>
            <a:r>
              <a:rPr lang="en-US" altLang="zh-CN" baseline="-25000" dirty="0">
                <a:solidFill>
                  <a:srgbClr val="000000"/>
                </a:solidFill>
                <a:ea typeface="宋体" charset="0"/>
                <a:cs typeface="宋体" charset="0"/>
              </a:rPr>
              <a:t>1</a:t>
            </a:r>
            <a:r>
              <a:rPr lang="en-US" altLang="zh-CN" dirty="0">
                <a:solidFill>
                  <a:srgbClr val="000000"/>
                </a:solidFill>
                <a:ea typeface="宋体" charset="0"/>
                <a:cs typeface="宋体" charset="0"/>
              </a:rPr>
              <a:t>(Intrusion </a:t>
            </a:r>
            <a:r>
              <a:rPr lang="en-US" altLang="zh-CN" dirty="0">
                <a:solidFill>
                  <a:srgbClr val="000000"/>
                </a:solidFill>
                <a:ea typeface="宋体" charset="0"/>
                <a:cs typeface="宋体" charset="0"/>
              </a:rPr>
              <a:t>prevention</a:t>
            </a:r>
            <a:r>
              <a:rPr lang="en-US" altLang="zh-CN" dirty="0">
                <a:solidFill>
                  <a:srgbClr val="000000"/>
                </a:solidFill>
                <a:ea typeface="宋体" charset="0"/>
                <a:cs typeface="宋体" charset="0"/>
              </a:rPr>
              <a:t>)</a:t>
            </a:r>
          </a:p>
          <a:p>
            <a:pPr defTabSz="814388"/>
            <a:endParaRPr lang="en-US" altLang="zh-CN" baseline="-25000" dirty="0">
              <a:solidFill>
                <a:srgbClr val="000000"/>
              </a:solidFill>
              <a:ea typeface="宋体" charset="0"/>
              <a:cs typeface="宋体" charset="0"/>
            </a:endParaRPr>
          </a:p>
        </p:txBody>
      </p:sp>
      <p:sp>
        <p:nvSpPr>
          <p:cNvPr id="88" name="Rectangle 193"/>
          <p:cNvSpPr>
            <a:spLocks noChangeArrowheads="1"/>
          </p:cNvSpPr>
          <p:nvPr/>
        </p:nvSpPr>
        <p:spPr bwMode="auto">
          <a:xfrm>
            <a:off x="4074243" y="1676453"/>
            <a:ext cx="935037"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F</a:t>
            </a:r>
            <a:r>
              <a:rPr lang="en-US" altLang="zh-CN" baseline="-25000" dirty="0">
                <a:solidFill>
                  <a:srgbClr val="000000"/>
                </a:solidFill>
                <a:ea typeface="宋体" charset="0"/>
                <a:cs typeface="宋体" charset="0"/>
              </a:rPr>
              <a:t>2</a:t>
            </a:r>
          </a:p>
        </p:txBody>
      </p:sp>
      <p:sp>
        <p:nvSpPr>
          <p:cNvPr id="89" name="Rectangle 194"/>
          <p:cNvSpPr>
            <a:spLocks noChangeArrowheads="1"/>
          </p:cNvSpPr>
          <p:nvPr/>
        </p:nvSpPr>
        <p:spPr bwMode="auto">
          <a:xfrm>
            <a:off x="4066269" y="2432233"/>
            <a:ext cx="935037"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S</a:t>
            </a:r>
            <a:r>
              <a:rPr lang="en-US" altLang="zh-CN" baseline="-25000" dirty="0">
                <a:solidFill>
                  <a:srgbClr val="000000"/>
                </a:solidFill>
                <a:ea typeface="宋体" charset="0"/>
                <a:cs typeface="宋体" charset="0"/>
              </a:rPr>
              <a:t>2</a:t>
            </a:r>
          </a:p>
        </p:txBody>
      </p:sp>
      <p:sp>
        <p:nvSpPr>
          <p:cNvPr id="90" name="Rectangle 195"/>
          <p:cNvSpPr>
            <a:spLocks noChangeArrowheads="1"/>
          </p:cNvSpPr>
          <p:nvPr/>
        </p:nvSpPr>
        <p:spPr bwMode="auto">
          <a:xfrm>
            <a:off x="4075830" y="3016530"/>
            <a:ext cx="935038"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LB</a:t>
            </a:r>
            <a:r>
              <a:rPr lang="en-US" altLang="zh-CN" baseline="-25000" dirty="0">
                <a:solidFill>
                  <a:srgbClr val="000000"/>
                </a:solidFill>
                <a:ea typeface="宋体" charset="0"/>
                <a:cs typeface="宋体" charset="0"/>
              </a:rPr>
              <a:t>2</a:t>
            </a:r>
          </a:p>
        </p:txBody>
      </p:sp>
      <p:sp>
        <p:nvSpPr>
          <p:cNvPr id="91" name="Rectangle 196"/>
          <p:cNvSpPr>
            <a:spLocks noChangeArrowheads="1"/>
          </p:cNvSpPr>
          <p:nvPr/>
        </p:nvSpPr>
        <p:spPr bwMode="auto">
          <a:xfrm>
            <a:off x="4056837" y="3691250"/>
            <a:ext cx="935038"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a:solidFill>
                  <a:srgbClr val="000000"/>
                </a:solidFill>
                <a:ea typeface="宋体" charset="0"/>
                <a:cs typeface="宋体" charset="0"/>
              </a:rPr>
              <a:t>IPS</a:t>
            </a:r>
            <a:r>
              <a:rPr lang="en-US" altLang="zh-CN" baseline="-25000">
                <a:solidFill>
                  <a:srgbClr val="000000"/>
                </a:solidFill>
                <a:ea typeface="宋体" charset="0"/>
                <a:cs typeface="宋体" charset="0"/>
              </a:rPr>
              <a:t>2</a:t>
            </a:r>
          </a:p>
        </p:txBody>
      </p:sp>
      <p:sp>
        <p:nvSpPr>
          <p:cNvPr id="92" name="Rectangle 197"/>
          <p:cNvSpPr>
            <a:spLocks noChangeArrowheads="1"/>
          </p:cNvSpPr>
          <p:nvPr/>
        </p:nvSpPr>
        <p:spPr bwMode="auto">
          <a:xfrm>
            <a:off x="6132043" y="4271375"/>
            <a:ext cx="935037"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a:solidFill>
                  <a:srgbClr val="000000"/>
                </a:solidFill>
                <a:ea typeface="宋体" charset="0"/>
                <a:cs typeface="宋体" charset="0"/>
              </a:rPr>
              <a:t>S</a:t>
            </a:r>
            <a:r>
              <a:rPr lang="en-US" altLang="zh-CN" baseline="-25000">
                <a:solidFill>
                  <a:srgbClr val="000000"/>
                </a:solidFill>
                <a:ea typeface="宋体" charset="0"/>
                <a:cs typeface="宋体" charset="0"/>
              </a:rPr>
              <a:t>3</a:t>
            </a:r>
          </a:p>
        </p:txBody>
      </p:sp>
      <p:sp>
        <p:nvSpPr>
          <p:cNvPr id="93" name="Rectangle 198"/>
          <p:cNvSpPr>
            <a:spLocks noChangeArrowheads="1"/>
          </p:cNvSpPr>
          <p:nvPr/>
        </p:nvSpPr>
        <p:spPr bwMode="auto">
          <a:xfrm>
            <a:off x="4039172" y="4260423"/>
            <a:ext cx="935037"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altLang="zh-CN" dirty="0">
                <a:solidFill>
                  <a:srgbClr val="000000"/>
                </a:solidFill>
                <a:ea typeface="宋体" charset="0"/>
                <a:cs typeface="宋体" charset="0"/>
              </a:rPr>
              <a:t>S</a:t>
            </a:r>
            <a:r>
              <a:rPr lang="en-US" altLang="zh-CN" baseline="-25000" dirty="0">
                <a:solidFill>
                  <a:srgbClr val="000000"/>
                </a:solidFill>
                <a:ea typeface="宋体" charset="0"/>
                <a:cs typeface="宋体" charset="0"/>
              </a:rPr>
              <a:t>4</a:t>
            </a:r>
          </a:p>
        </p:txBody>
      </p:sp>
      <p:pic>
        <p:nvPicPr>
          <p:cNvPr id="94"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178" y="3165145"/>
            <a:ext cx="7191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33" y="3130085"/>
            <a:ext cx="7191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 name="Picture 31" descr="Det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733" y="3777785"/>
            <a:ext cx="7191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 name="Picture 11" descr="IOSfirew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758" y="1833098"/>
            <a:ext cx="6350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31" descr="Dete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0178" y="3812845"/>
            <a:ext cx="7191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1733" y="2553823"/>
            <a:ext cx="749300"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709" y="4384955"/>
            <a:ext cx="7493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5764" y="4389108"/>
            <a:ext cx="749300"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 name="Rectangle 23"/>
          <p:cNvSpPr>
            <a:spLocks noChangeArrowheads="1"/>
          </p:cNvSpPr>
          <p:nvPr/>
        </p:nvSpPr>
        <p:spPr bwMode="auto">
          <a:xfrm>
            <a:off x="4896815" y="5797884"/>
            <a:ext cx="901208" cy="26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eaLnBrk="1" fontAlgn="auto" hangingPunct="1">
              <a:spcBef>
                <a:spcPts val="0"/>
              </a:spcBef>
              <a:spcAft>
                <a:spcPts val="0"/>
              </a:spcAft>
              <a:defRPr/>
            </a:pPr>
            <a:r>
              <a:rPr lang="en-US" sz="1200" kern="0" dirty="0">
                <a:solidFill>
                  <a:sysClr val="windowText" lastClr="000000"/>
                </a:solidFill>
              </a:rPr>
              <a:t>VLAN 300</a:t>
            </a:r>
          </a:p>
        </p:txBody>
      </p:sp>
      <p:sp>
        <p:nvSpPr>
          <p:cNvPr id="107" name="Rectangle 23"/>
          <p:cNvSpPr>
            <a:spLocks noChangeArrowheads="1"/>
          </p:cNvSpPr>
          <p:nvPr/>
        </p:nvSpPr>
        <p:spPr bwMode="auto">
          <a:xfrm>
            <a:off x="6228917" y="5811394"/>
            <a:ext cx="905826" cy="26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eaLnBrk="1" fontAlgn="auto" hangingPunct="1">
              <a:spcBef>
                <a:spcPts val="0"/>
              </a:spcBef>
              <a:spcAft>
                <a:spcPts val="0"/>
              </a:spcAft>
              <a:defRPr/>
            </a:pPr>
            <a:r>
              <a:rPr lang="en-US" sz="1200" kern="0" dirty="0">
                <a:solidFill>
                  <a:sysClr val="windowText" lastClr="000000"/>
                </a:solidFill>
              </a:rPr>
              <a:t>VLAN 400</a:t>
            </a:r>
          </a:p>
        </p:txBody>
      </p:sp>
      <p:sp>
        <p:nvSpPr>
          <p:cNvPr id="110" name="Line 57"/>
          <p:cNvSpPr>
            <a:spLocks noChangeShapeType="1"/>
          </p:cNvSpPr>
          <p:nvPr/>
        </p:nvSpPr>
        <p:spPr bwMode="auto">
          <a:xfrm>
            <a:off x="5714390" y="2835240"/>
            <a:ext cx="4538" cy="3584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pic>
        <p:nvPicPr>
          <p:cNvPr id="100"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9182" y="2588883"/>
            <a:ext cx="749300"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 name="Picture 11" descr="IOSfirew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153" y="1868158"/>
            <a:ext cx="6350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 name="Line 57"/>
          <p:cNvSpPr>
            <a:spLocks noChangeShapeType="1"/>
          </p:cNvSpPr>
          <p:nvPr/>
        </p:nvSpPr>
        <p:spPr bwMode="auto">
          <a:xfrm>
            <a:off x="5718158" y="3474000"/>
            <a:ext cx="4538" cy="3584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112" name="Line 57"/>
          <p:cNvSpPr>
            <a:spLocks noChangeShapeType="1"/>
          </p:cNvSpPr>
          <p:nvPr/>
        </p:nvSpPr>
        <p:spPr bwMode="auto">
          <a:xfrm>
            <a:off x="5721926" y="4058720"/>
            <a:ext cx="4538" cy="3584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kern="0">
              <a:solidFill>
                <a:sysClr val="windowText" lastClr="000000"/>
              </a:solidFill>
            </a:endParaRPr>
          </a:p>
        </p:txBody>
      </p:sp>
      <p:sp>
        <p:nvSpPr>
          <p:cNvPr id="116" name="Rectangle 183"/>
          <p:cNvSpPr>
            <a:spLocks noChangeArrowheads="1"/>
          </p:cNvSpPr>
          <p:nvPr/>
        </p:nvSpPr>
        <p:spPr bwMode="auto">
          <a:xfrm>
            <a:off x="3291475" y="5989726"/>
            <a:ext cx="935038"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600" kern="0" dirty="0">
                <a:solidFill>
                  <a:srgbClr val="00CC99">
                    <a:lumMod val="75000"/>
                  </a:srgbClr>
                </a:solidFill>
              </a:rPr>
              <a:t>Tier-2</a:t>
            </a:r>
          </a:p>
        </p:txBody>
      </p:sp>
      <p:sp>
        <p:nvSpPr>
          <p:cNvPr id="119" name="Line 15"/>
          <p:cNvSpPr>
            <a:spLocks noChangeShapeType="1"/>
          </p:cNvSpPr>
          <p:nvPr/>
        </p:nvSpPr>
        <p:spPr bwMode="auto">
          <a:xfrm flipH="1">
            <a:off x="2138345" y="2005878"/>
            <a:ext cx="1244316" cy="52579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endParaRPr lang="en-US">
              <a:solidFill>
                <a:srgbClr val="000000"/>
              </a:solidFill>
            </a:endParaRPr>
          </a:p>
        </p:txBody>
      </p:sp>
      <p:sp>
        <p:nvSpPr>
          <p:cNvPr id="120" name="Rectangle 23"/>
          <p:cNvSpPr>
            <a:spLocks noChangeArrowheads="1"/>
          </p:cNvSpPr>
          <p:nvPr/>
        </p:nvSpPr>
        <p:spPr bwMode="auto">
          <a:xfrm>
            <a:off x="1699490" y="5754853"/>
            <a:ext cx="1015935" cy="26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a:r>
              <a:rPr lang="en-US" sz="1200" dirty="0">
                <a:solidFill>
                  <a:srgbClr val="000000"/>
                </a:solidFill>
              </a:rPr>
              <a:t>VLAN 100</a:t>
            </a:r>
          </a:p>
        </p:txBody>
      </p:sp>
      <p:sp>
        <p:nvSpPr>
          <p:cNvPr id="121" name="Rectangle 30"/>
          <p:cNvSpPr>
            <a:spLocks noChangeArrowheads="1"/>
          </p:cNvSpPr>
          <p:nvPr/>
        </p:nvSpPr>
        <p:spPr bwMode="auto">
          <a:xfrm>
            <a:off x="1177316" y="2545182"/>
            <a:ext cx="447587" cy="288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a:r>
              <a:rPr lang="en-US" altLang="zh-CN" sz="2000" dirty="0">
                <a:solidFill>
                  <a:srgbClr val="000000"/>
                </a:solidFill>
                <a:ea typeface="宋体" charset="0"/>
                <a:cs typeface="宋体" charset="0"/>
              </a:rPr>
              <a:t>R</a:t>
            </a:r>
            <a:r>
              <a:rPr lang="en-US" altLang="zh-CN" sz="2000" baseline="-25000" dirty="0">
                <a:solidFill>
                  <a:srgbClr val="000000"/>
                </a:solidFill>
                <a:ea typeface="宋体" charset="0"/>
                <a:cs typeface="宋体" charset="0"/>
              </a:rPr>
              <a:t>1</a:t>
            </a:r>
          </a:p>
        </p:txBody>
      </p:sp>
      <p:sp>
        <p:nvSpPr>
          <p:cNvPr id="122" name="Rectangle 31"/>
          <p:cNvSpPr>
            <a:spLocks noChangeArrowheads="1"/>
          </p:cNvSpPr>
          <p:nvPr/>
        </p:nvSpPr>
        <p:spPr bwMode="auto">
          <a:xfrm>
            <a:off x="2463132" y="4271243"/>
            <a:ext cx="436343"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a:r>
              <a:rPr lang="en-US" altLang="zh-CN" dirty="0">
                <a:solidFill>
                  <a:srgbClr val="000000"/>
                </a:solidFill>
                <a:ea typeface="宋体" charset="0"/>
                <a:cs typeface="宋体" charset="0"/>
              </a:rPr>
              <a:t>S</a:t>
            </a:r>
            <a:r>
              <a:rPr lang="en-US" altLang="zh-CN" baseline="-25000" dirty="0">
                <a:solidFill>
                  <a:srgbClr val="000000"/>
                </a:solidFill>
                <a:ea typeface="宋体" charset="0"/>
                <a:cs typeface="宋体" charset="0"/>
              </a:rPr>
              <a:t>5</a:t>
            </a:r>
          </a:p>
        </p:txBody>
      </p:sp>
      <p:sp>
        <p:nvSpPr>
          <p:cNvPr id="123" name="Rectangle 36"/>
          <p:cNvSpPr>
            <a:spLocks noChangeArrowheads="1"/>
          </p:cNvSpPr>
          <p:nvPr/>
        </p:nvSpPr>
        <p:spPr bwMode="auto">
          <a:xfrm>
            <a:off x="1307806" y="3695347"/>
            <a:ext cx="644149"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a:r>
              <a:rPr lang="en-US" altLang="zh-CN" dirty="0">
                <a:solidFill>
                  <a:srgbClr val="000000"/>
                </a:solidFill>
                <a:ea typeface="宋体" charset="0"/>
                <a:cs typeface="宋体" charset="0"/>
              </a:rPr>
              <a:t>IPS</a:t>
            </a:r>
            <a:r>
              <a:rPr lang="en-US" altLang="zh-CN" baseline="-25000" dirty="0">
                <a:solidFill>
                  <a:srgbClr val="000000"/>
                </a:solidFill>
                <a:ea typeface="宋体" charset="0"/>
                <a:cs typeface="宋体" charset="0"/>
              </a:rPr>
              <a:t>3</a:t>
            </a:r>
          </a:p>
        </p:txBody>
      </p:sp>
      <p:sp>
        <p:nvSpPr>
          <p:cNvPr id="124" name="Rectangle 38"/>
          <p:cNvSpPr>
            <a:spLocks noChangeArrowheads="1"/>
          </p:cNvSpPr>
          <p:nvPr/>
        </p:nvSpPr>
        <p:spPr bwMode="auto">
          <a:xfrm>
            <a:off x="208548" y="4249870"/>
            <a:ext cx="493873"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a:r>
              <a:rPr lang="en-US" altLang="zh-CN" dirty="0">
                <a:solidFill>
                  <a:srgbClr val="000000"/>
                </a:solidFill>
                <a:ea typeface="宋体" charset="0"/>
                <a:cs typeface="宋体" charset="0"/>
              </a:rPr>
              <a:t>S</a:t>
            </a:r>
            <a:r>
              <a:rPr lang="en-US" altLang="zh-CN" baseline="-25000" dirty="0">
                <a:solidFill>
                  <a:srgbClr val="000000"/>
                </a:solidFill>
                <a:ea typeface="宋体" charset="0"/>
                <a:cs typeface="宋体" charset="0"/>
              </a:rPr>
              <a:t>6</a:t>
            </a:r>
          </a:p>
        </p:txBody>
      </p:sp>
      <p:pic>
        <p:nvPicPr>
          <p:cNvPr id="125" name="Picture 31" descr="Detec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66" y="3756374"/>
            <a:ext cx="71913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9408" y="4361943"/>
            <a:ext cx="7493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7"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251" y="4356036"/>
            <a:ext cx="749300"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8" name="Picture 7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19" y="2529918"/>
            <a:ext cx="692150"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 name="AutoShape 78"/>
          <p:cNvSpPr>
            <a:spLocks noChangeArrowheads="1"/>
          </p:cNvSpPr>
          <p:nvPr/>
        </p:nvSpPr>
        <p:spPr bwMode="auto">
          <a:xfrm>
            <a:off x="580012" y="5035387"/>
            <a:ext cx="762391" cy="763519"/>
          </a:xfrm>
          <a:prstGeom prst="roundRect">
            <a:avLst>
              <a:gd name="adj" fmla="val 16667"/>
            </a:avLst>
          </a:prstGeom>
          <a:solidFill>
            <a:srgbClr val="FF99CC"/>
          </a:solidFill>
          <a:ln w="9525">
            <a:solidFill>
              <a:schemeClr val="tx1"/>
            </a:solidFill>
            <a:prstDash val="dash"/>
            <a:round/>
            <a:headEnd/>
            <a:tailEnd/>
          </a:ln>
        </p:spPr>
        <p:txBody>
          <a:bodyPr wrap="none" anchor="ctr"/>
          <a:lstStyle/>
          <a:p>
            <a:pPr eaLnBrk="1" hangingPunct="1">
              <a:spcBef>
                <a:spcPct val="50000"/>
              </a:spcBef>
            </a:pPr>
            <a:endParaRPr lang="en-US" sz="2000">
              <a:solidFill>
                <a:srgbClr val="000000"/>
              </a:solidFill>
              <a:latin typeface="Times New Roman" charset="0"/>
            </a:endParaRPr>
          </a:p>
        </p:txBody>
      </p:sp>
      <p:sp>
        <p:nvSpPr>
          <p:cNvPr id="134" name="AutoShape 117"/>
          <p:cNvSpPr>
            <a:spLocks noChangeArrowheads="1"/>
          </p:cNvSpPr>
          <p:nvPr/>
        </p:nvSpPr>
        <p:spPr bwMode="auto">
          <a:xfrm>
            <a:off x="1690184" y="5036929"/>
            <a:ext cx="812974" cy="7633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eaLnBrk="1" hangingPunct="1">
              <a:spcBef>
                <a:spcPct val="50000"/>
              </a:spcBef>
            </a:pPr>
            <a:endParaRPr lang="en-US" sz="2000">
              <a:solidFill>
                <a:srgbClr val="000000"/>
              </a:solidFill>
              <a:latin typeface="Times New Roman" charset="0"/>
            </a:endParaRPr>
          </a:p>
        </p:txBody>
      </p:sp>
      <p:sp>
        <p:nvSpPr>
          <p:cNvPr id="138" name="Rectangle 89"/>
          <p:cNvSpPr>
            <a:spLocks noChangeArrowheads="1"/>
          </p:cNvSpPr>
          <p:nvPr/>
        </p:nvSpPr>
        <p:spPr bwMode="auto">
          <a:xfrm>
            <a:off x="565215" y="5760156"/>
            <a:ext cx="1295400" cy="26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r>
              <a:rPr lang="en-US" sz="1200" dirty="0">
                <a:solidFill>
                  <a:srgbClr val="000000"/>
                </a:solidFill>
              </a:rPr>
              <a:t>VLAN 200</a:t>
            </a:r>
          </a:p>
        </p:txBody>
      </p:sp>
      <p:sp>
        <p:nvSpPr>
          <p:cNvPr id="154" name="Rectangle 183"/>
          <p:cNvSpPr>
            <a:spLocks noChangeArrowheads="1"/>
          </p:cNvSpPr>
          <p:nvPr/>
        </p:nvSpPr>
        <p:spPr bwMode="auto">
          <a:xfrm>
            <a:off x="1193778" y="6015793"/>
            <a:ext cx="935038" cy="329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600" kern="0" dirty="0">
                <a:solidFill>
                  <a:srgbClr val="00CC99">
                    <a:lumMod val="75000"/>
                  </a:srgbClr>
                </a:solidFill>
              </a:rPr>
              <a:t>T</a:t>
            </a:r>
            <a:r>
              <a:rPr lang="en-US" sz="1600" kern="0" dirty="0" err="1">
                <a:solidFill>
                  <a:srgbClr val="00CC99">
                    <a:lumMod val="75000"/>
                  </a:srgbClr>
                </a:solidFill>
              </a:rPr>
              <a:t>ier</a:t>
            </a:r>
            <a:r>
              <a:rPr lang="en-US" sz="1600" kern="0" dirty="0">
                <a:solidFill>
                  <a:srgbClr val="00CC99">
                    <a:lumMod val="75000"/>
                  </a:srgbClr>
                </a:solidFill>
              </a:rPr>
              <a:t>-</a:t>
            </a:r>
            <a:r>
              <a:rPr lang="en-US" sz="1600" kern="0" dirty="0">
                <a:solidFill>
                  <a:srgbClr val="00CC99">
                    <a:lumMod val="75000"/>
                  </a:srgbClr>
                </a:solidFill>
              </a:rPr>
              <a:t>3</a:t>
            </a:r>
          </a:p>
        </p:txBody>
      </p:sp>
      <p:pic>
        <p:nvPicPr>
          <p:cNvPr id="162" name="Picture 13" descr="MCj04316160000[1]"/>
          <p:cNvPicPr>
            <a:picLocks noChangeAspect="1" noChangeArrowheads="1"/>
          </p:cNvPicPr>
          <p:nvPr/>
        </p:nvPicPr>
        <p:blipFill>
          <a:blip r:embed="rId9"/>
          <a:srcRect/>
          <a:stretch>
            <a:fillRect/>
          </a:stretch>
        </p:blipFill>
        <p:spPr bwMode="auto">
          <a:xfrm>
            <a:off x="6328612" y="5148115"/>
            <a:ext cx="483676" cy="483676"/>
          </a:xfrm>
          <a:prstGeom prst="rect">
            <a:avLst/>
          </a:prstGeom>
          <a:noFill/>
          <a:ln w="9525">
            <a:noFill/>
            <a:miter lim="800000"/>
            <a:headEnd/>
            <a:tailEnd/>
          </a:ln>
        </p:spPr>
      </p:pic>
      <p:pic>
        <p:nvPicPr>
          <p:cNvPr id="163" name="Picture 13" descr="MCj04316160000[1]"/>
          <p:cNvPicPr>
            <a:picLocks noChangeAspect="1" noChangeArrowheads="1"/>
          </p:cNvPicPr>
          <p:nvPr/>
        </p:nvPicPr>
        <p:blipFill>
          <a:blip r:embed="rId9"/>
          <a:srcRect/>
          <a:stretch>
            <a:fillRect/>
          </a:stretch>
        </p:blipFill>
        <p:spPr bwMode="auto">
          <a:xfrm>
            <a:off x="5044038" y="5150110"/>
            <a:ext cx="483676" cy="483676"/>
          </a:xfrm>
          <a:prstGeom prst="rect">
            <a:avLst/>
          </a:prstGeom>
          <a:noFill/>
          <a:ln w="9525">
            <a:noFill/>
            <a:miter lim="800000"/>
            <a:headEnd/>
            <a:tailEnd/>
          </a:ln>
        </p:spPr>
      </p:pic>
      <p:pic>
        <p:nvPicPr>
          <p:cNvPr id="164" name="Picture 13" descr="MCj04316160000[1]"/>
          <p:cNvPicPr>
            <a:picLocks noChangeAspect="1" noChangeArrowheads="1"/>
          </p:cNvPicPr>
          <p:nvPr/>
        </p:nvPicPr>
        <p:blipFill>
          <a:blip r:embed="rId9"/>
          <a:srcRect/>
          <a:stretch>
            <a:fillRect/>
          </a:stretch>
        </p:blipFill>
        <p:spPr bwMode="auto">
          <a:xfrm>
            <a:off x="1785783" y="5150110"/>
            <a:ext cx="483676" cy="483676"/>
          </a:xfrm>
          <a:prstGeom prst="rect">
            <a:avLst/>
          </a:prstGeom>
          <a:noFill/>
          <a:ln w="9525">
            <a:noFill/>
            <a:miter lim="800000"/>
            <a:headEnd/>
            <a:tailEnd/>
          </a:ln>
        </p:spPr>
      </p:pic>
      <p:pic>
        <p:nvPicPr>
          <p:cNvPr id="165" name="Picture 13" descr="MCj04316160000[1]"/>
          <p:cNvPicPr>
            <a:picLocks noChangeAspect="1" noChangeArrowheads="1"/>
          </p:cNvPicPr>
          <p:nvPr/>
        </p:nvPicPr>
        <p:blipFill>
          <a:blip r:embed="rId9"/>
          <a:srcRect/>
          <a:stretch>
            <a:fillRect/>
          </a:stretch>
        </p:blipFill>
        <p:spPr bwMode="auto">
          <a:xfrm>
            <a:off x="634881" y="5152106"/>
            <a:ext cx="483676" cy="483676"/>
          </a:xfrm>
          <a:prstGeom prst="rect">
            <a:avLst/>
          </a:prstGeom>
          <a:noFill/>
          <a:ln w="9525">
            <a:noFill/>
            <a:miter lim="800000"/>
            <a:headEnd/>
            <a:tailEnd/>
          </a:ln>
        </p:spPr>
      </p:pic>
      <p:pic>
        <p:nvPicPr>
          <p:cNvPr id="166" name="Picture 13" descr="MCj04316160000[1]"/>
          <p:cNvPicPr>
            <a:picLocks noChangeAspect="1" noChangeArrowheads="1"/>
          </p:cNvPicPr>
          <p:nvPr/>
        </p:nvPicPr>
        <p:blipFill>
          <a:blip r:embed="rId9"/>
          <a:srcRect/>
          <a:stretch>
            <a:fillRect/>
          </a:stretch>
        </p:blipFill>
        <p:spPr bwMode="auto">
          <a:xfrm>
            <a:off x="2921995" y="5099977"/>
            <a:ext cx="483676" cy="483676"/>
          </a:xfrm>
          <a:prstGeom prst="rect">
            <a:avLst/>
          </a:prstGeom>
          <a:noFill/>
          <a:ln w="9525">
            <a:noFill/>
            <a:miter lim="800000"/>
            <a:headEnd/>
            <a:tailEnd/>
          </a:ln>
        </p:spPr>
      </p:pic>
      <p:pic>
        <p:nvPicPr>
          <p:cNvPr id="167" name="Picture 13" descr="MCj04316160000[1]"/>
          <p:cNvPicPr>
            <a:picLocks noChangeAspect="1" noChangeArrowheads="1"/>
          </p:cNvPicPr>
          <p:nvPr/>
        </p:nvPicPr>
        <p:blipFill>
          <a:blip r:embed="rId9"/>
          <a:srcRect/>
          <a:stretch>
            <a:fillRect/>
          </a:stretch>
        </p:blipFill>
        <p:spPr bwMode="auto">
          <a:xfrm>
            <a:off x="3843009" y="5085261"/>
            <a:ext cx="483676" cy="483676"/>
          </a:xfrm>
          <a:prstGeom prst="rect">
            <a:avLst/>
          </a:prstGeom>
          <a:noFill/>
          <a:ln w="9525">
            <a:noFill/>
            <a:miter lim="800000"/>
            <a:headEnd/>
            <a:tailEnd/>
          </a:ln>
        </p:spPr>
      </p:pic>
      <p:pic>
        <p:nvPicPr>
          <p:cNvPr id="72" name="Picture 13" descr="MCj04316160000[1]"/>
          <p:cNvPicPr>
            <a:picLocks noChangeAspect="1" noChangeArrowheads="1"/>
          </p:cNvPicPr>
          <p:nvPr/>
        </p:nvPicPr>
        <p:blipFill>
          <a:blip r:embed="rId9"/>
          <a:srcRect/>
          <a:stretch>
            <a:fillRect/>
          </a:stretch>
        </p:blipFill>
        <p:spPr bwMode="auto">
          <a:xfrm>
            <a:off x="7518989" y="5118683"/>
            <a:ext cx="483676" cy="483676"/>
          </a:xfrm>
          <a:prstGeom prst="rect">
            <a:avLst/>
          </a:prstGeom>
          <a:noFill/>
          <a:ln w="9525">
            <a:noFill/>
            <a:miter lim="800000"/>
            <a:headEnd/>
            <a:tailEnd/>
          </a:ln>
        </p:spPr>
      </p:pic>
      <p:sp>
        <p:nvSpPr>
          <p:cNvPr id="74" name="Rectangle 23"/>
          <p:cNvSpPr>
            <a:spLocks noChangeArrowheads="1"/>
          </p:cNvSpPr>
          <p:nvPr/>
        </p:nvSpPr>
        <p:spPr bwMode="auto">
          <a:xfrm>
            <a:off x="7500820" y="5796678"/>
            <a:ext cx="905826" cy="267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124" tIns="41061" rIns="82124" bIns="41061">
            <a:spAutoFit/>
          </a:bodyPr>
          <a:lstStyle/>
          <a:p>
            <a:pPr defTabSz="814388" eaLnBrk="1" fontAlgn="auto" hangingPunct="1">
              <a:spcBef>
                <a:spcPts val="0"/>
              </a:spcBef>
              <a:spcAft>
                <a:spcPts val="0"/>
              </a:spcAft>
              <a:defRPr/>
            </a:pPr>
            <a:r>
              <a:rPr lang="en-US" sz="1200" kern="0" dirty="0">
                <a:solidFill>
                  <a:sysClr val="windowText" lastClr="000000"/>
                </a:solidFill>
              </a:rPr>
              <a:t>Logger</a:t>
            </a:r>
          </a:p>
        </p:txBody>
      </p:sp>
    </p:spTree>
    <p:extLst>
      <p:ext uri="{BB962C8B-B14F-4D97-AF65-F5344CB8AC3E}">
        <p14:creationId xmlns:p14="http://schemas.microsoft.com/office/powerpoint/2010/main" val="286386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FW (</a:t>
            </a:r>
            <a:r>
              <a:rPr lang="en-US" dirty="0" err="1" smtClean="0"/>
              <a:t>iptable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CD4C07F-7797-F44B-8518-A4F2836BCAC6}" type="slidenum">
              <a:rPr lang="en-US" altLang="en-US" smtClean="0"/>
              <a:pPr>
                <a:defRPr/>
              </a:pPr>
              <a:t>18</a:t>
            </a:fld>
            <a:endParaRPr lang="en-US" altLang="en-US"/>
          </a:p>
        </p:txBody>
      </p:sp>
    </p:spTree>
    <p:extLst>
      <p:ext uri="{BB962C8B-B14F-4D97-AF65-F5344CB8AC3E}">
        <p14:creationId xmlns:p14="http://schemas.microsoft.com/office/powerpoint/2010/main" val="792951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3400" y="1600200"/>
            <a:ext cx="3098800" cy="4856163"/>
          </a:xfrm>
        </p:spPr>
        <p:txBody>
          <a:bodyPr/>
          <a:lstStyle/>
          <a:p>
            <a:r>
              <a:rPr lang="en-US" dirty="0" smtClean="0"/>
              <a:t>OpenStack</a:t>
            </a:r>
            <a:br>
              <a:rPr lang="en-US" dirty="0" smtClean="0"/>
            </a:br>
            <a:r>
              <a:rPr lang="en-US" dirty="0" smtClean="0"/>
              <a:t>using OVS</a:t>
            </a:r>
            <a:endParaRPr lang="en-US" dirty="0"/>
          </a:p>
        </p:txBody>
      </p:sp>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19</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481013" y="127000"/>
            <a:ext cx="32654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2400" u="sng" dirty="0" smtClean="0">
                <a:solidFill>
                  <a:srgbClr val="3333CC"/>
                </a:solidFill>
              </a:rPr>
              <a:t>Simple Forwarding to Network Functions</a:t>
            </a:r>
            <a:endParaRPr lang="en-US" altLang="en-US" sz="2400" u="sng" dirty="0">
              <a:solidFill>
                <a:srgbClr val="3333CC"/>
              </a:solidFill>
            </a:endParaRPr>
          </a:p>
        </p:txBody>
      </p:sp>
      <p:pic>
        <p:nvPicPr>
          <p:cNvPr id="3" name="Picture 2"/>
          <p:cNvPicPr>
            <a:picLocks noChangeAspect="1"/>
          </p:cNvPicPr>
          <p:nvPr/>
        </p:nvPicPr>
        <p:blipFill>
          <a:blip r:embed="rId3"/>
          <a:stretch>
            <a:fillRect/>
          </a:stretch>
        </p:blipFill>
        <p:spPr>
          <a:xfrm>
            <a:off x="3952181" y="127000"/>
            <a:ext cx="5191819" cy="6858000"/>
          </a:xfrm>
          <a:prstGeom prst="rect">
            <a:avLst/>
          </a:prstGeom>
        </p:spPr>
      </p:pic>
    </p:spTree>
    <p:extLst>
      <p:ext uri="{BB962C8B-B14F-4D97-AF65-F5344CB8AC3E}">
        <p14:creationId xmlns:p14="http://schemas.microsoft.com/office/powerpoint/2010/main" val="2005377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x-none"/>
              <a:t>The Click Configuration File</a:t>
            </a:r>
          </a:p>
        </p:txBody>
      </p:sp>
      <p:sp>
        <p:nvSpPr>
          <p:cNvPr id="6147" name="Rectangle 3"/>
          <p:cNvSpPr>
            <a:spLocks noGrp="1" noChangeArrowheads="1"/>
          </p:cNvSpPr>
          <p:nvPr>
            <p:ph type="body" idx="1"/>
          </p:nvPr>
        </p:nvSpPr>
        <p:spPr>
          <a:xfrm>
            <a:off x="457200" y="1600200"/>
            <a:ext cx="8229600" cy="4495800"/>
          </a:xfrm>
        </p:spPr>
        <p:txBody>
          <a:bodyPr/>
          <a:lstStyle/>
          <a:p>
            <a:pPr>
              <a:lnSpc>
                <a:spcPct val="80000"/>
              </a:lnSpc>
            </a:pPr>
            <a:r>
              <a:rPr lang="en-US" altLang="x-none" sz="2400"/>
              <a:t>Describes connectivity between elements</a:t>
            </a:r>
          </a:p>
          <a:p>
            <a:pPr>
              <a:lnSpc>
                <a:spcPct val="80000"/>
              </a:lnSpc>
            </a:pPr>
            <a:r>
              <a:rPr lang="en-US" altLang="x-none" sz="2400"/>
              <a:t>Acyclic directed graph</a:t>
            </a:r>
          </a:p>
          <a:p>
            <a:pPr>
              <a:lnSpc>
                <a:spcPct val="80000"/>
              </a:lnSpc>
            </a:pPr>
            <a:r>
              <a:rPr lang="en-US" altLang="x-none" sz="2400"/>
              <a:t>Allows configuration arguments to be specified for the elements</a:t>
            </a:r>
          </a:p>
          <a:p>
            <a:pPr>
              <a:lnSpc>
                <a:spcPct val="80000"/>
              </a:lnSpc>
            </a:pPr>
            <a:r>
              <a:rPr lang="en-US" altLang="x-none" sz="2400"/>
              <a:t>Configuration Language</a:t>
            </a:r>
          </a:p>
          <a:p>
            <a:pPr lvl="1">
              <a:lnSpc>
                <a:spcPct val="80000"/>
              </a:lnSpc>
            </a:pPr>
            <a:r>
              <a:rPr lang="en-US" altLang="x-none" sz="2000"/>
              <a:t>Declaration: </a:t>
            </a:r>
            <a:r>
              <a:rPr lang="en-US" altLang="x-none" sz="2000" b="1"/>
              <a:t>name</a:t>
            </a:r>
            <a:r>
              <a:rPr lang="en-US" altLang="x-none" sz="2000"/>
              <a:t> :: </a:t>
            </a:r>
            <a:r>
              <a:rPr lang="en-US" altLang="x-none" sz="2000" b="1"/>
              <a:t>class (config)</a:t>
            </a:r>
            <a:r>
              <a:rPr lang="en-US" altLang="x-none" sz="2000"/>
              <a:t>; </a:t>
            </a:r>
          </a:p>
          <a:p>
            <a:pPr lvl="2">
              <a:lnSpc>
                <a:spcPct val="80000"/>
              </a:lnSpc>
              <a:buFontTx/>
              <a:buNone/>
            </a:pPr>
            <a:r>
              <a:rPr lang="en-US" altLang="x-none" sz="1800"/>
              <a:t>                     E.g. Buffer::Queue(500);</a:t>
            </a:r>
          </a:p>
          <a:p>
            <a:pPr lvl="1">
              <a:lnSpc>
                <a:spcPct val="80000"/>
              </a:lnSpc>
            </a:pPr>
            <a:r>
              <a:rPr lang="en-US" altLang="x-none" sz="2000"/>
              <a:t>Connections: </a:t>
            </a:r>
            <a:r>
              <a:rPr lang="en-US" altLang="x-none" sz="2000" b="1"/>
              <a:t>name1 [port1] -&gt; [port2] name2</a:t>
            </a:r>
            <a:r>
              <a:rPr lang="en-US" altLang="x-none" sz="2000"/>
              <a:t>; </a:t>
            </a:r>
          </a:p>
          <a:p>
            <a:pPr lvl="2">
              <a:lnSpc>
                <a:spcPct val="80000"/>
              </a:lnSpc>
              <a:buFontTx/>
              <a:buNone/>
            </a:pPr>
            <a:r>
              <a:rPr lang="en-US" altLang="x-none" sz="1800"/>
              <a:t>    E.g.  IPClassifer[0] -&gt; Discard;  //Firewalled!</a:t>
            </a:r>
          </a:p>
          <a:p>
            <a:pPr lvl="2">
              <a:lnSpc>
                <a:spcPct val="80000"/>
              </a:lnSpc>
              <a:buFontTx/>
              <a:buNone/>
            </a:pPr>
            <a:r>
              <a:rPr lang="en-US" altLang="x-none" sz="1800"/>
              <a:t>           IPClassifer[1] -&gt; Buffer -&gt; ToDevice(eth0);  //Forward</a:t>
            </a:r>
          </a:p>
          <a:p>
            <a:pPr lvl="2">
              <a:lnSpc>
                <a:spcPct val="80000"/>
              </a:lnSpc>
              <a:buFontTx/>
              <a:buNone/>
            </a:pPr>
            <a:endParaRPr lang="en-US" altLang="x-none" sz="1800"/>
          </a:p>
          <a:p>
            <a:pPr lvl="2">
              <a:lnSpc>
                <a:spcPct val="80000"/>
              </a:lnSpc>
              <a:buFontTx/>
              <a:buNone/>
            </a:pPr>
            <a:endParaRPr lang="en-US" altLang="x-none" sz="1800"/>
          </a:p>
          <a:p>
            <a:pPr lvl="2">
              <a:lnSpc>
                <a:spcPct val="80000"/>
              </a:lnSpc>
              <a:buFontTx/>
              <a:buNone/>
            </a:pPr>
            <a:endParaRPr lang="en-US" altLang="x-none" sz="1800"/>
          </a:p>
          <a:p>
            <a:pPr>
              <a:lnSpc>
                <a:spcPct val="80000"/>
              </a:lnSpc>
              <a:buFontTx/>
              <a:buNone/>
            </a:pPr>
            <a:r>
              <a:rPr lang="en-US" altLang="x-none" sz="2400"/>
              <a:t>   </a:t>
            </a:r>
          </a:p>
          <a:p>
            <a:pPr lvl="1">
              <a:lnSpc>
                <a:spcPct val="80000"/>
              </a:lnSpc>
              <a:buFontTx/>
              <a:buNone/>
            </a:pPr>
            <a:endParaRPr lang="en-US" altLang="x-none" sz="2000"/>
          </a:p>
          <a:p>
            <a:pPr lvl="1">
              <a:lnSpc>
                <a:spcPct val="80000"/>
              </a:lnSpc>
              <a:buFontTx/>
              <a:buNone/>
            </a:pPr>
            <a:endParaRPr lang="en-US" altLang="x-none" sz="2000"/>
          </a:p>
        </p:txBody>
      </p:sp>
    </p:spTree>
    <p:extLst>
      <p:ext uri="{BB962C8B-B14F-4D97-AF65-F5344CB8AC3E}">
        <p14:creationId xmlns:p14="http://schemas.microsoft.com/office/powerpoint/2010/main" val="1041818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20</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493712" y="176816"/>
            <a:ext cx="81676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dirty="0" smtClean="0">
                <a:solidFill>
                  <a:srgbClr val="3333CC"/>
                </a:solidFill>
              </a:rPr>
              <a:t>Simple Forwarding to Network Control Functions: Mobile Networks</a:t>
            </a:r>
            <a:endParaRPr lang="en-US" altLang="en-US" sz="3200" u="sng" dirty="0">
              <a:solidFill>
                <a:srgbClr val="3333CC"/>
              </a:solidFill>
            </a:endParaRPr>
          </a:p>
        </p:txBody>
      </p:sp>
      <p:sp>
        <p:nvSpPr>
          <p:cNvPr id="23" name="Content Placeholder 2"/>
          <p:cNvSpPr txBox="1">
            <a:spLocks/>
          </p:cNvSpPr>
          <p:nvPr/>
        </p:nvSpPr>
        <p:spPr>
          <a:xfrm>
            <a:off x="291090" y="1306898"/>
            <a:ext cx="8852910" cy="5405052"/>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Clr>
                <a:srgbClr val="3333CC"/>
              </a:buClr>
            </a:pPr>
            <a:r>
              <a:rPr lang="en-US" altLang="ja-JP" kern="0" dirty="0" smtClean="0">
                <a:solidFill>
                  <a:srgbClr val="000000"/>
                </a:solidFill>
              </a:rPr>
              <a:t>Modern networks contain diverse types of equipment beyond simple routing/forwarding</a:t>
            </a:r>
            <a:endParaRPr lang="en-US" altLang="ja-JP" sz="2400" kern="0" dirty="0" smtClean="0">
              <a:solidFill>
                <a:srgbClr val="000000"/>
              </a:solidFill>
            </a:endParaRPr>
          </a:p>
          <a:p>
            <a:pPr>
              <a:buClr>
                <a:srgbClr val="3333CC"/>
              </a:buClr>
            </a:pPr>
            <a:endParaRPr lang="en-US" altLang="ja-JP" sz="2400" kern="0" dirty="0" smtClean="0">
              <a:solidFill>
                <a:srgbClr val="000000"/>
              </a:solidFill>
            </a:endParaRPr>
          </a:p>
          <a:p>
            <a:pPr marL="0" indent="0">
              <a:buClr>
                <a:srgbClr val="3333CC"/>
              </a:buClr>
              <a:buFont typeface="ZapfDingbats" charset="0"/>
              <a:buNone/>
            </a:pPr>
            <a:r>
              <a:rPr lang="en-US" altLang="ja-JP" sz="2400" kern="0" dirty="0" smtClean="0">
                <a:solidFill>
                  <a:srgbClr val="000000"/>
                </a:solidFill>
              </a:rPr>
              <a:t/>
            </a:r>
            <a:br>
              <a:rPr lang="en-US" altLang="ja-JP" sz="2400" kern="0" dirty="0" smtClean="0">
                <a:solidFill>
                  <a:srgbClr val="000000"/>
                </a:solidFill>
              </a:rPr>
            </a:br>
            <a:endParaRPr lang="en-US" altLang="ja-JP" sz="2400" kern="0" dirty="0">
              <a:solidFill>
                <a:srgbClr val="000000"/>
              </a:solidFill>
            </a:endParaRPr>
          </a:p>
        </p:txBody>
      </p:sp>
      <p:pic>
        <p:nvPicPr>
          <p:cNvPr id="3" name="Picture 2"/>
          <p:cNvPicPr>
            <a:picLocks noChangeAspect="1"/>
          </p:cNvPicPr>
          <p:nvPr/>
        </p:nvPicPr>
        <p:blipFill>
          <a:blip r:embed="rId3"/>
          <a:stretch>
            <a:fillRect/>
          </a:stretch>
        </p:blipFill>
        <p:spPr>
          <a:xfrm>
            <a:off x="894845" y="2374900"/>
            <a:ext cx="7645400" cy="3835400"/>
          </a:xfrm>
          <a:prstGeom prst="rect">
            <a:avLst/>
          </a:prstGeom>
        </p:spPr>
      </p:pic>
      <p:sp>
        <p:nvSpPr>
          <p:cNvPr id="4" name="Rectangle 3"/>
          <p:cNvSpPr/>
          <p:nvPr/>
        </p:nvSpPr>
        <p:spPr>
          <a:xfrm>
            <a:off x="3254444" y="6091793"/>
            <a:ext cx="2097049" cy="369332"/>
          </a:xfrm>
          <a:prstGeom prst="rect">
            <a:avLst/>
          </a:prstGeom>
        </p:spPr>
        <p:txBody>
          <a:bodyPr wrap="none">
            <a:spAutoFit/>
          </a:bodyPr>
          <a:lstStyle/>
          <a:p>
            <a:r>
              <a:rPr lang="en-US" altLang="ja-JP" kern="0" dirty="0">
                <a:solidFill>
                  <a:srgbClr val="000000"/>
                </a:solidFill>
              </a:rPr>
              <a:t>LTE Architecture</a:t>
            </a:r>
            <a:endParaRPr lang="en-US" dirty="0">
              <a:solidFill>
                <a:srgbClr val="000000"/>
              </a:solidFill>
            </a:endParaRPr>
          </a:p>
        </p:txBody>
      </p:sp>
    </p:spTree>
    <p:extLst>
      <p:ext uri="{BB962C8B-B14F-4D97-AF65-F5344CB8AC3E}">
        <p14:creationId xmlns:p14="http://schemas.microsoft.com/office/powerpoint/2010/main" val="2130929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21</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smtClean="0">
                <a:solidFill>
                  <a:srgbClr val="3333CC"/>
                </a:solidFill>
              </a:rPr>
              <a:t>Outline</a:t>
            </a:r>
            <a:endParaRPr lang="en-US" altLang="en-US" sz="4000" u="sng" dirty="0">
              <a:solidFill>
                <a:srgbClr val="3333CC"/>
              </a:solidFill>
            </a:endParaRP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868362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0E748ED8-0C68-6F45-9532-3C8A7CD8C6B3}" type="slidenum">
              <a:rPr lang="en-US" altLang="en-US" sz="1400">
                <a:solidFill>
                  <a:srgbClr val="000000"/>
                </a:solidFill>
                <a:latin typeface="Times New Roman" charset="0"/>
              </a:rPr>
              <a:pPr>
                <a:spcBef>
                  <a:spcPct val="0"/>
                </a:spcBef>
                <a:buClrTx/>
                <a:buSzTx/>
                <a:buFontTx/>
                <a:buNone/>
              </a:pPr>
              <a:t>22</a:t>
            </a:fld>
            <a:endParaRPr lang="en-US" altLang="en-US" sz="1400">
              <a:solidFill>
                <a:srgbClr val="000000"/>
              </a:solidFill>
              <a:latin typeface="Times New Roman" charset="0"/>
            </a:endParaRPr>
          </a:p>
        </p:txBody>
      </p:sp>
      <p:sp>
        <p:nvSpPr>
          <p:cNvPr id="249858" name="Rectangle 2"/>
          <p:cNvSpPr>
            <a:spLocks noGrp="1" noChangeArrowheads="1"/>
          </p:cNvSpPr>
          <p:nvPr>
            <p:ph type="ctrTitle"/>
          </p:nvPr>
        </p:nvSpPr>
        <p:spPr>
          <a:xfrm>
            <a:off x="393700" y="139700"/>
            <a:ext cx="7772400" cy="884239"/>
          </a:xfrm>
        </p:spPr>
        <p:txBody>
          <a:bodyPr/>
          <a:lstStyle/>
          <a:p>
            <a:r>
              <a:rPr lang="en-US" altLang="en-US" smtClean="0">
                <a:ea typeface="ＭＳ Ｐゴシック" charset="-128"/>
              </a:rPr>
              <a:t>Alternative Design: Software Defined Networking</a:t>
            </a:r>
            <a:endParaRPr lang="en-US" altLang="en-US" dirty="0">
              <a:ea typeface="ＭＳ Ｐゴシック" charset="-128"/>
            </a:endParaRPr>
          </a:p>
        </p:txBody>
      </p:sp>
      <p:sp>
        <p:nvSpPr>
          <p:cNvPr id="4" name="Freeform 2"/>
          <p:cNvSpPr>
            <a:spLocks/>
          </p:cNvSpPr>
          <p:nvPr/>
        </p:nvSpPr>
        <p:spPr bwMode="auto">
          <a:xfrm>
            <a:off x="6386513" y="2994025"/>
            <a:ext cx="2389187" cy="2455863"/>
          </a:xfrm>
          <a:custGeom>
            <a:avLst/>
            <a:gdLst>
              <a:gd name="T0" fmla="*/ 2147483647 w 1143"/>
              <a:gd name="T1" fmla="*/ 2147483647 h 1022"/>
              <a:gd name="T2" fmla="*/ 2147483647 w 1143"/>
              <a:gd name="T3" fmla="*/ 2147483647 h 1022"/>
              <a:gd name="T4" fmla="*/ 2147483647 w 1143"/>
              <a:gd name="T5" fmla="*/ 2147483647 h 1022"/>
              <a:gd name="T6" fmla="*/ 2147483647 w 1143"/>
              <a:gd name="T7" fmla="*/ 2147483647 h 1022"/>
              <a:gd name="T8" fmla="*/ 2147483647 w 1143"/>
              <a:gd name="T9" fmla="*/ 2147483647 h 1022"/>
              <a:gd name="T10" fmla="*/ 2147483647 w 1143"/>
              <a:gd name="T11" fmla="*/ 2147483647 h 1022"/>
              <a:gd name="T12" fmla="*/ 2147483647 w 1143"/>
              <a:gd name="T13" fmla="*/ 2147483647 h 1022"/>
              <a:gd name="T14" fmla="*/ 2147483647 w 1143"/>
              <a:gd name="T15" fmla="*/ 2147483647 h 1022"/>
              <a:gd name="T16" fmla="*/ 2147483647 w 1143"/>
              <a:gd name="T17" fmla="*/ 2147483647 h 1022"/>
              <a:gd name="T18" fmla="*/ 2147483647 w 1143"/>
              <a:gd name="T19" fmla="*/ 2147483647 h 1022"/>
              <a:gd name="T20" fmla="*/ 2147483647 w 1143"/>
              <a:gd name="T21" fmla="*/ 2147483647 h 1022"/>
              <a:gd name="T22" fmla="*/ 2147483647 w 1143"/>
              <a:gd name="T23" fmla="*/ 2147483647 h 1022"/>
              <a:gd name="T24" fmla="*/ 2147483647 w 1143"/>
              <a:gd name="T25" fmla="*/ 2147483647 h 1022"/>
              <a:gd name="T26" fmla="*/ 2147483647 w 1143"/>
              <a:gd name="T27" fmla="*/ 2147483647 h 1022"/>
              <a:gd name="T28" fmla="*/ 2147483647 w 1143"/>
              <a:gd name="T29" fmla="*/ 2147483647 h 1022"/>
              <a:gd name="T30" fmla="*/ 2147483647 w 1143"/>
              <a:gd name="T31" fmla="*/ 2147483647 h 1022"/>
              <a:gd name="T32" fmla="*/ 2147483647 w 1143"/>
              <a:gd name="T33" fmla="*/ 2147483647 h 1022"/>
              <a:gd name="T34" fmla="*/ 2147483647 w 1143"/>
              <a:gd name="T35" fmla="*/ 2147483647 h 1022"/>
              <a:gd name="T36" fmla="*/ 2147483647 w 1143"/>
              <a:gd name="T37" fmla="*/ 2147483647 h 1022"/>
              <a:gd name="T38" fmla="*/ 2147483647 w 1143"/>
              <a:gd name="T39" fmla="*/ 2147483647 h 1022"/>
              <a:gd name="T40" fmla="*/ 2147483647 w 1143"/>
              <a:gd name="T41" fmla="*/ 2147483647 h 1022"/>
              <a:gd name="T42" fmla="*/ 2147483647 w 1143"/>
              <a:gd name="T43" fmla="*/ 2147483647 h 1022"/>
              <a:gd name="T44" fmla="*/ 2147483647 w 1143"/>
              <a:gd name="T45" fmla="*/ 2147483647 h 1022"/>
              <a:gd name="T46" fmla="*/ 2147483647 w 1143"/>
              <a:gd name="T47" fmla="*/ 2147483647 h 1022"/>
              <a:gd name="T48" fmla="*/ 2147483647 w 1143"/>
              <a:gd name="T49" fmla="*/ 2147483647 h 1022"/>
              <a:gd name="T50" fmla="*/ 2147483647 w 1143"/>
              <a:gd name="T51" fmla="*/ 2147483647 h 1022"/>
              <a:gd name="T52" fmla="*/ 2147483647 w 1143"/>
              <a:gd name="T53" fmla="*/ 2147483647 h 1022"/>
              <a:gd name="T54" fmla="*/ 2147483647 w 1143"/>
              <a:gd name="T55" fmla="*/ 2147483647 h 1022"/>
              <a:gd name="T56" fmla="*/ 2147483647 w 1143"/>
              <a:gd name="T57" fmla="*/ 2147483647 h 1022"/>
              <a:gd name="T58" fmla="*/ 2147483647 w 1143"/>
              <a:gd name="T59" fmla="*/ 2147483647 h 1022"/>
              <a:gd name="T60" fmla="*/ 2147483647 w 1143"/>
              <a:gd name="T61" fmla="*/ 2147483647 h 1022"/>
              <a:gd name="T62" fmla="*/ 2147483647 w 1143"/>
              <a:gd name="T63" fmla="*/ 2147483647 h 1022"/>
              <a:gd name="T64" fmla="*/ 2147483647 w 1143"/>
              <a:gd name="T65" fmla="*/ 2147483647 h 1022"/>
              <a:gd name="T66" fmla="*/ 2147483647 w 1143"/>
              <a:gd name="T67" fmla="*/ 2147483647 h 1022"/>
              <a:gd name="T68" fmla="*/ 2147483647 w 1143"/>
              <a:gd name="T69" fmla="*/ 2147483647 h 1022"/>
              <a:gd name="T70" fmla="*/ 2147483647 w 1143"/>
              <a:gd name="T71" fmla="*/ 2147483647 h 1022"/>
              <a:gd name="T72" fmla="*/ 2147483647 w 1143"/>
              <a:gd name="T73" fmla="*/ 2147483647 h 1022"/>
              <a:gd name="T74" fmla="*/ 2147483647 w 1143"/>
              <a:gd name="T75" fmla="*/ 2147483647 h 1022"/>
              <a:gd name="T76" fmla="*/ 2147483647 w 1143"/>
              <a:gd name="T77" fmla="*/ 2147483647 h 1022"/>
              <a:gd name="T78" fmla="*/ 2147483647 w 1143"/>
              <a:gd name="T79" fmla="*/ 2147483647 h 1022"/>
              <a:gd name="T80" fmla="*/ 2147483647 w 1143"/>
              <a:gd name="T81" fmla="*/ 2147483647 h 1022"/>
              <a:gd name="T82" fmla="*/ 2147483647 w 1143"/>
              <a:gd name="T83" fmla="*/ 2147483647 h 1022"/>
              <a:gd name="T84" fmla="*/ 2147483647 w 1143"/>
              <a:gd name="T85" fmla="*/ 2147483647 h 1022"/>
              <a:gd name="T86" fmla="*/ 2147483647 w 1143"/>
              <a:gd name="T87" fmla="*/ 2147483647 h 1022"/>
              <a:gd name="T88" fmla="*/ 2147483647 w 1143"/>
              <a:gd name="T89" fmla="*/ 2147483647 h 1022"/>
              <a:gd name="T90" fmla="*/ 2147483647 w 1143"/>
              <a:gd name="T91" fmla="*/ 2147483647 h 1022"/>
              <a:gd name="T92" fmla="*/ 2147483647 w 1143"/>
              <a:gd name="T93" fmla="*/ 2147483647 h 1022"/>
              <a:gd name="T94" fmla="*/ 2147483647 w 1143"/>
              <a:gd name="T95" fmla="*/ 2147483647 h 1022"/>
              <a:gd name="T96" fmla="*/ 2147483647 w 1143"/>
              <a:gd name="T97" fmla="*/ 2147483647 h 1022"/>
              <a:gd name="T98" fmla="*/ 2147483647 w 1143"/>
              <a:gd name="T99" fmla="*/ 2147483647 h 1022"/>
              <a:gd name="T100" fmla="*/ 2147483647 w 1143"/>
              <a:gd name="T101" fmla="*/ 2147483647 h 1022"/>
              <a:gd name="T102" fmla="*/ 2147483647 w 1143"/>
              <a:gd name="T103" fmla="*/ 2147483647 h 1022"/>
              <a:gd name="T104" fmla="*/ 2147483647 w 1143"/>
              <a:gd name="T105" fmla="*/ 2147483647 h 10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43"/>
              <a:gd name="T160" fmla="*/ 0 h 1022"/>
              <a:gd name="T161" fmla="*/ 1143 w 1143"/>
              <a:gd name="T162" fmla="*/ 1022 h 10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43" h="1022">
                <a:moveTo>
                  <a:pt x="471" y="24"/>
                </a:moveTo>
                <a:lnTo>
                  <a:pt x="461" y="21"/>
                </a:lnTo>
                <a:lnTo>
                  <a:pt x="451" y="19"/>
                </a:lnTo>
                <a:lnTo>
                  <a:pt x="439" y="16"/>
                </a:lnTo>
                <a:lnTo>
                  <a:pt x="426" y="13"/>
                </a:lnTo>
                <a:lnTo>
                  <a:pt x="415" y="11"/>
                </a:lnTo>
                <a:lnTo>
                  <a:pt x="401" y="9"/>
                </a:lnTo>
                <a:lnTo>
                  <a:pt x="388" y="7"/>
                </a:lnTo>
                <a:lnTo>
                  <a:pt x="373" y="6"/>
                </a:lnTo>
                <a:lnTo>
                  <a:pt x="358" y="4"/>
                </a:lnTo>
                <a:lnTo>
                  <a:pt x="343" y="3"/>
                </a:lnTo>
                <a:lnTo>
                  <a:pt x="313" y="0"/>
                </a:lnTo>
                <a:lnTo>
                  <a:pt x="282" y="0"/>
                </a:lnTo>
                <a:lnTo>
                  <a:pt x="250" y="0"/>
                </a:lnTo>
                <a:lnTo>
                  <a:pt x="219" y="1"/>
                </a:lnTo>
                <a:lnTo>
                  <a:pt x="189" y="3"/>
                </a:lnTo>
                <a:lnTo>
                  <a:pt x="174" y="4"/>
                </a:lnTo>
                <a:lnTo>
                  <a:pt x="160" y="6"/>
                </a:lnTo>
                <a:lnTo>
                  <a:pt x="146" y="9"/>
                </a:lnTo>
                <a:lnTo>
                  <a:pt x="133" y="11"/>
                </a:lnTo>
                <a:lnTo>
                  <a:pt x="120" y="13"/>
                </a:lnTo>
                <a:lnTo>
                  <a:pt x="107" y="16"/>
                </a:lnTo>
                <a:lnTo>
                  <a:pt x="96" y="20"/>
                </a:lnTo>
                <a:lnTo>
                  <a:pt x="84" y="23"/>
                </a:lnTo>
                <a:lnTo>
                  <a:pt x="74" y="27"/>
                </a:lnTo>
                <a:lnTo>
                  <a:pt x="66" y="31"/>
                </a:lnTo>
                <a:lnTo>
                  <a:pt x="57" y="36"/>
                </a:lnTo>
                <a:lnTo>
                  <a:pt x="50" y="40"/>
                </a:lnTo>
                <a:lnTo>
                  <a:pt x="43" y="46"/>
                </a:lnTo>
                <a:lnTo>
                  <a:pt x="37" y="51"/>
                </a:lnTo>
                <a:lnTo>
                  <a:pt x="33" y="59"/>
                </a:lnTo>
                <a:lnTo>
                  <a:pt x="28" y="66"/>
                </a:lnTo>
                <a:lnTo>
                  <a:pt x="24" y="73"/>
                </a:lnTo>
                <a:lnTo>
                  <a:pt x="21" y="80"/>
                </a:lnTo>
                <a:lnTo>
                  <a:pt x="18" y="88"/>
                </a:lnTo>
                <a:lnTo>
                  <a:pt x="17" y="97"/>
                </a:lnTo>
                <a:lnTo>
                  <a:pt x="14" y="106"/>
                </a:lnTo>
                <a:lnTo>
                  <a:pt x="14" y="116"/>
                </a:lnTo>
                <a:lnTo>
                  <a:pt x="13" y="124"/>
                </a:lnTo>
                <a:lnTo>
                  <a:pt x="13" y="134"/>
                </a:lnTo>
                <a:lnTo>
                  <a:pt x="13" y="156"/>
                </a:lnTo>
                <a:lnTo>
                  <a:pt x="14" y="176"/>
                </a:lnTo>
                <a:lnTo>
                  <a:pt x="17" y="198"/>
                </a:lnTo>
                <a:lnTo>
                  <a:pt x="18" y="220"/>
                </a:lnTo>
                <a:lnTo>
                  <a:pt x="21" y="243"/>
                </a:lnTo>
                <a:lnTo>
                  <a:pt x="24" y="264"/>
                </a:lnTo>
                <a:lnTo>
                  <a:pt x="27" y="286"/>
                </a:lnTo>
                <a:lnTo>
                  <a:pt x="28" y="307"/>
                </a:lnTo>
                <a:lnTo>
                  <a:pt x="28" y="327"/>
                </a:lnTo>
                <a:lnTo>
                  <a:pt x="28" y="335"/>
                </a:lnTo>
                <a:lnTo>
                  <a:pt x="28" y="345"/>
                </a:lnTo>
                <a:lnTo>
                  <a:pt x="27" y="364"/>
                </a:lnTo>
                <a:lnTo>
                  <a:pt x="24" y="383"/>
                </a:lnTo>
                <a:lnTo>
                  <a:pt x="20" y="421"/>
                </a:lnTo>
                <a:lnTo>
                  <a:pt x="14" y="460"/>
                </a:lnTo>
                <a:lnTo>
                  <a:pt x="8" y="498"/>
                </a:lnTo>
                <a:lnTo>
                  <a:pt x="6" y="517"/>
                </a:lnTo>
                <a:lnTo>
                  <a:pt x="4" y="534"/>
                </a:lnTo>
                <a:lnTo>
                  <a:pt x="3" y="552"/>
                </a:lnTo>
                <a:lnTo>
                  <a:pt x="1" y="568"/>
                </a:lnTo>
                <a:lnTo>
                  <a:pt x="0" y="585"/>
                </a:lnTo>
                <a:lnTo>
                  <a:pt x="0" y="601"/>
                </a:lnTo>
                <a:lnTo>
                  <a:pt x="0" y="615"/>
                </a:lnTo>
                <a:lnTo>
                  <a:pt x="1" y="628"/>
                </a:lnTo>
                <a:lnTo>
                  <a:pt x="3" y="641"/>
                </a:lnTo>
                <a:lnTo>
                  <a:pt x="4" y="654"/>
                </a:lnTo>
                <a:lnTo>
                  <a:pt x="4" y="665"/>
                </a:lnTo>
                <a:lnTo>
                  <a:pt x="6" y="675"/>
                </a:lnTo>
                <a:lnTo>
                  <a:pt x="7" y="685"/>
                </a:lnTo>
                <a:lnTo>
                  <a:pt x="8" y="695"/>
                </a:lnTo>
                <a:lnTo>
                  <a:pt x="10" y="704"/>
                </a:lnTo>
                <a:lnTo>
                  <a:pt x="13" y="712"/>
                </a:lnTo>
                <a:lnTo>
                  <a:pt x="17" y="721"/>
                </a:lnTo>
                <a:lnTo>
                  <a:pt x="21" y="728"/>
                </a:lnTo>
                <a:lnTo>
                  <a:pt x="27" y="735"/>
                </a:lnTo>
                <a:lnTo>
                  <a:pt x="34" y="741"/>
                </a:lnTo>
                <a:lnTo>
                  <a:pt x="37" y="744"/>
                </a:lnTo>
                <a:lnTo>
                  <a:pt x="43" y="748"/>
                </a:lnTo>
                <a:lnTo>
                  <a:pt x="47" y="749"/>
                </a:lnTo>
                <a:lnTo>
                  <a:pt x="51" y="752"/>
                </a:lnTo>
                <a:lnTo>
                  <a:pt x="57" y="755"/>
                </a:lnTo>
                <a:lnTo>
                  <a:pt x="63" y="758"/>
                </a:lnTo>
                <a:lnTo>
                  <a:pt x="70" y="759"/>
                </a:lnTo>
                <a:lnTo>
                  <a:pt x="77" y="762"/>
                </a:lnTo>
                <a:lnTo>
                  <a:pt x="84" y="764"/>
                </a:lnTo>
                <a:lnTo>
                  <a:pt x="93" y="765"/>
                </a:lnTo>
                <a:lnTo>
                  <a:pt x="101" y="767"/>
                </a:lnTo>
                <a:lnTo>
                  <a:pt x="111" y="768"/>
                </a:lnTo>
                <a:lnTo>
                  <a:pt x="123" y="768"/>
                </a:lnTo>
                <a:lnTo>
                  <a:pt x="134" y="768"/>
                </a:lnTo>
                <a:lnTo>
                  <a:pt x="146" y="768"/>
                </a:lnTo>
                <a:lnTo>
                  <a:pt x="157" y="768"/>
                </a:lnTo>
                <a:lnTo>
                  <a:pt x="170" y="767"/>
                </a:lnTo>
                <a:lnTo>
                  <a:pt x="183" y="767"/>
                </a:lnTo>
                <a:lnTo>
                  <a:pt x="210" y="764"/>
                </a:lnTo>
                <a:lnTo>
                  <a:pt x="239" y="762"/>
                </a:lnTo>
                <a:lnTo>
                  <a:pt x="267" y="759"/>
                </a:lnTo>
                <a:lnTo>
                  <a:pt x="296" y="757"/>
                </a:lnTo>
                <a:lnTo>
                  <a:pt x="325" y="755"/>
                </a:lnTo>
                <a:lnTo>
                  <a:pt x="352" y="754"/>
                </a:lnTo>
                <a:lnTo>
                  <a:pt x="365" y="754"/>
                </a:lnTo>
                <a:lnTo>
                  <a:pt x="378" y="754"/>
                </a:lnTo>
                <a:lnTo>
                  <a:pt x="391" y="754"/>
                </a:lnTo>
                <a:lnTo>
                  <a:pt x="402" y="755"/>
                </a:lnTo>
                <a:lnTo>
                  <a:pt x="413" y="757"/>
                </a:lnTo>
                <a:lnTo>
                  <a:pt x="425" y="758"/>
                </a:lnTo>
                <a:lnTo>
                  <a:pt x="435" y="759"/>
                </a:lnTo>
                <a:lnTo>
                  <a:pt x="444" y="761"/>
                </a:lnTo>
                <a:lnTo>
                  <a:pt x="452" y="764"/>
                </a:lnTo>
                <a:lnTo>
                  <a:pt x="461" y="768"/>
                </a:lnTo>
                <a:lnTo>
                  <a:pt x="468" y="772"/>
                </a:lnTo>
                <a:lnTo>
                  <a:pt x="474" y="777"/>
                </a:lnTo>
                <a:lnTo>
                  <a:pt x="479" y="781"/>
                </a:lnTo>
                <a:lnTo>
                  <a:pt x="484" y="787"/>
                </a:lnTo>
                <a:lnTo>
                  <a:pt x="486" y="794"/>
                </a:lnTo>
                <a:lnTo>
                  <a:pt x="489" y="799"/>
                </a:lnTo>
                <a:lnTo>
                  <a:pt x="492" y="807"/>
                </a:lnTo>
                <a:lnTo>
                  <a:pt x="494" y="814"/>
                </a:lnTo>
                <a:lnTo>
                  <a:pt x="495" y="822"/>
                </a:lnTo>
                <a:lnTo>
                  <a:pt x="496" y="829"/>
                </a:lnTo>
                <a:lnTo>
                  <a:pt x="496" y="847"/>
                </a:lnTo>
                <a:lnTo>
                  <a:pt x="496" y="864"/>
                </a:lnTo>
                <a:lnTo>
                  <a:pt x="496" y="882"/>
                </a:lnTo>
                <a:lnTo>
                  <a:pt x="498" y="899"/>
                </a:lnTo>
                <a:lnTo>
                  <a:pt x="498" y="916"/>
                </a:lnTo>
                <a:lnTo>
                  <a:pt x="499" y="925"/>
                </a:lnTo>
                <a:lnTo>
                  <a:pt x="501" y="934"/>
                </a:lnTo>
                <a:lnTo>
                  <a:pt x="502" y="941"/>
                </a:lnTo>
                <a:lnTo>
                  <a:pt x="505" y="948"/>
                </a:lnTo>
                <a:lnTo>
                  <a:pt x="508" y="955"/>
                </a:lnTo>
                <a:lnTo>
                  <a:pt x="512" y="962"/>
                </a:lnTo>
                <a:lnTo>
                  <a:pt x="516" y="969"/>
                </a:lnTo>
                <a:lnTo>
                  <a:pt x="522" y="975"/>
                </a:lnTo>
                <a:lnTo>
                  <a:pt x="528" y="979"/>
                </a:lnTo>
                <a:lnTo>
                  <a:pt x="535" y="985"/>
                </a:lnTo>
                <a:lnTo>
                  <a:pt x="544" y="989"/>
                </a:lnTo>
                <a:lnTo>
                  <a:pt x="552" y="992"/>
                </a:lnTo>
                <a:lnTo>
                  <a:pt x="562" y="995"/>
                </a:lnTo>
                <a:lnTo>
                  <a:pt x="575" y="998"/>
                </a:lnTo>
                <a:lnTo>
                  <a:pt x="588" y="1001"/>
                </a:lnTo>
                <a:lnTo>
                  <a:pt x="601" y="1004"/>
                </a:lnTo>
                <a:lnTo>
                  <a:pt x="617" y="1006"/>
                </a:lnTo>
                <a:lnTo>
                  <a:pt x="632" y="1009"/>
                </a:lnTo>
                <a:lnTo>
                  <a:pt x="650" y="1011"/>
                </a:lnTo>
                <a:lnTo>
                  <a:pt x="667" y="1014"/>
                </a:lnTo>
                <a:lnTo>
                  <a:pt x="685" y="1015"/>
                </a:lnTo>
                <a:lnTo>
                  <a:pt x="704" y="1018"/>
                </a:lnTo>
                <a:lnTo>
                  <a:pt x="723" y="1019"/>
                </a:lnTo>
                <a:lnTo>
                  <a:pt x="743" y="1021"/>
                </a:lnTo>
                <a:lnTo>
                  <a:pt x="783" y="1022"/>
                </a:lnTo>
                <a:lnTo>
                  <a:pt x="823" y="1022"/>
                </a:lnTo>
                <a:lnTo>
                  <a:pt x="844" y="1022"/>
                </a:lnTo>
                <a:lnTo>
                  <a:pt x="864" y="1021"/>
                </a:lnTo>
                <a:lnTo>
                  <a:pt x="884" y="1021"/>
                </a:lnTo>
                <a:lnTo>
                  <a:pt x="904" y="1019"/>
                </a:lnTo>
                <a:lnTo>
                  <a:pt x="923" y="1018"/>
                </a:lnTo>
                <a:lnTo>
                  <a:pt x="942" y="1015"/>
                </a:lnTo>
                <a:lnTo>
                  <a:pt x="960" y="1012"/>
                </a:lnTo>
                <a:lnTo>
                  <a:pt x="979" y="1009"/>
                </a:lnTo>
                <a:lnTo>
                  <a:pt x="996" y="1005"/>
                </a:lnTo>
                <a:lnTo>
                  <a:pt x="1012" y="1002"/>
                </a:lnTo>
                <a:lnTo>
                  <a:pt x="1027" y="996"/>
                </a:lnTo>
                <a:lnTo>
                  <a:pt x="1042" y="992"/>
                </a:lnTo>
                <a:lnTo>
                  <a:pt x="1055" y="986"/>
                </a:lnTo>
                <a:lnTo>
                  <a:pt x="1066" y="979"/>
                </a:lnTo>
                <a:lnTo>
                  <a:pt x="1078" y="972"/>
                </a:lnTo>
                <a:lnTo>
                  <a:pt x="1088" y="965"/>
                </a:lnTo>
                <a:lnTo>
                  <a:pt x="1096" y="956"/>
                </a:lnTo>
                <a:lnTo>
                  <a:pt x="1103" y="948"/>
                </a:lnTo>
                <a:lnTo>
                  <a:pt x="1110" y="938"/>
                </a:lnTo>
                <a:lnTo>
                  <a:pt x="1116" y="926"/>
                </a:lnTo>
                <a:lnTo>
                  <a:pt x="1122" y="914"/>
                </a:lnTo>
                <a:lnTo>
                  <a:pt x="1126" y="901"/>
                </a:lnTo>
                <a:lnTo>
                  <a:pt x="1130" y="887"/>
                </a:lnTo>
                <a:lnTo>
                  <a:pt x="1135" y="872"/>
                </a:lnTo>
                <a:lnTo>
                  <a:pt x="1138" y="858"/>
                </a:lnTo>
                <a:lnTo>
                  <a:pt x="1139" y="842"/>
                </a:lnTo>
                <a:lnTo>
                  <a:pt x="1140" y="827"/>
                </a:lnTo>
                <a:lnTo>
                  <a:pt x="1142" y="809"/>
                </a:lnTo>
                <a:lnTo>
                  <a:pt x="1143" y="794"/>
                </a:lnTo>
                <a:lnTo>
                  <a:pt x="1143" y="777"/>
                </a:lnTo>
                <a:lnTo>
                  <a:pt x="1143" y="758"/>
                </a:lnTo>
                <a:lnTo>
                  <a:pt x="1143" y="741"/>
                </a:lnTo>
                <a:lnTo>
                  <a:pt x="1142" y="707"/>
                </a:lnTo>
                <a:lnTo>
                  <a:pt x="1140" y="671"/>
                </a:lnTo>
                <a:lnTo>
                  <a:pt x="1138" y="637"/>
                </a:lnTo>
                <a:lnTo>
                  <a:pt x="1136" y="621"/>
                </a:lnTo>
                <a:lnTo>
                  <a:pt x="1135" y="604"/>
                </a:lnTo>
                <a:lnTo>
                  <a:pt x="1133" y="588"/>
                </a:lnTo>
                <a:lnTo>
                  <a:pt x="1132" y="572"/>
                </a:lnTo>
                <a:lnTo>
                  <a:pt x="1130" y="558"/>
                </a:lnTo>
                <a:lnTo>
                  <a:pt x="1129" y="544"/>
                </a:lnTo>
                <a:lnTo>
                  <a:pt x="1128" y="531"/>
                </a:lnTo>
                <a:lnTo>
                  <a:pt x="1126" y="518"/>
                </a:lnTo>
                <a:lnTo>
                  <a:pt x="1126" y="505"/>
                </a:lnTo>
                <a:lnTo>
                  <a:pt x="1125" y="495"/>
                </a:lnTo>
                <a:lnTo>
                  <a:pt x="1125" y="485"/>
                </a:lnTo>
                <a:lnTo>
                  <a:pt x="1125" y="475"/>
                </a:lnTo>
                <a:lnTo>
                  <a:pt x="1125" y="455"/>
                </a:lnTo>
                <a:lnTo>
                  <a:pt x="1125" y="438"/>
                </a:lnTo>
                <a:lnTo>
                  <a:pt x="1123" y="421"/>
                </a:lnTo>
                <a:lnTo>
                  <a:pt x="1123" y="407"/>
                </a:lnTo>
                <a:lnTo>
                  <a:pt x="1123" y="393"/>
                </a:lnTo>
                <a:lnTo>
                  <a:pt x="1122" y="380"/>
                </a:lnTo>
                <a:lnTo>
                  <a:pt x="1120" y="367"/>
                </a:lnTo>
                <a:lnTo>
                  <a:pt x="1118" y="355"/>
                </a:lnTo>
                <a:lnTo>
                  <a:pt x="1113" y="345"/>
                </a:lnTo>
                <a:lnTo>
                  <a:pt x="1109" y="335"/>
                </a:lnTo>
                <a:lnTo>
                  <a:pt x="1106" y="330"/>
                </a:lnTo>
                <a:lnTo>
                  <a:pt x="1102" y="325"/>
                </a:lnTo>
                <a:lnTo>
                  <a:pt x="1099" y="321"/>
                </a:lnTo>
                <a:lnTo>
                  <a:pt x="1095" y="317"/>
                </a:lnTo>
                <a:lnTo>
                  <a:pt x="1090" y="313"/>
                </a:lnTo>
                <a:lnTo>
                  <a:pt x="1085" y="308"/>
                </a:lnTo>
                <a:lnTo>
                  <a:pt x="1080" y="304"/>
                </a:lnTo>
                <a:lnTo>
                  <a:pt x="1073" y="300"/>
                </a:lnTo>
                <a:lnTo>
                  <a:pt x="1067" y="295"/>
                </a:lnTo>
                <a:lnTo>
                  <a:pt x="1060" y="291"/>
                </a:lnTo>
                <a:lnTo>
                  <a:pt x="1053" y="288"/>
                </a:lnTo>
                <a:lnTo>
                  <a:pt x="1045" y="286"/>
                </a:lnTo>
                <a:lnTo>
                  <a:pt x="1035" y="283"/>
                </a:lnTo>
                <a:lnTo>
                  <a:pt x="1025" y="280"/>
                </a:lnTo>
                <a:lnTo>
                  <a:pt x="1015" y="277"/>
                </a:lnTo>
                <a:lnTo>
                  <a:pt x="1003" y="276"/>
                </a:lnTo>
                <a:lnTo>
                  <a:pt x="992" y="274"/>
                </a:lnTo>
                <a:lnTo>
                  <a:pt x="979" y="273"/>
                </a:lnTo>
                <a:lnTo>
                  <a:pt x="966" y="271"/>
                </a:lnTo>
                <a:lnTo>
                  <a:pt x="953" y="271"/>
                </a:lnTo>
                <a:lnTo>
                  <a:pt x="939" y="270"/>
                </a:lnTo>
                <a:lnTo>
                  <a:pt x="926" y="270"/>
                </a:lnTo>
                <a:lnTo>
                  <a:pt x="897" y="270"/>
                </a:lnTo>
                <a:lnTo>
                  <a:pt x="867" y="268"/>
                </a:lnTo>
                <a:lnTo>
                  <a:pt x="839" y="268"/>
                </a:lnTo>
                <a:lnTo>
                  <a:pt x="810" y="267"/>
                </a:lnTo>
                <a:lnTo>
                  <a:pt x="781" y="266"/>
                </a:lnTo>
                <a:lnTo>
                  <a:pt x="753" y="264"/>
                </a:lnTo>
                <a:lnTo>
                  <a:pt x="740" y="263"/>
                </a:lnTo>
                <a:lnTo>
                  <a:pt x="727" y="261"/>
                </a:lnTo>
                <a:lnTo>
                  <a:pt x="714" y="260"/>
                </a:lnTo>
                <a:lnTo>
                  <a:pt x="703" y="257"/>
                </a:lnTo>
                <a:lnTo>
                  <a:pt x="691" y="254"/>
                </a:lnTo>
                <a:lnTo>
                  <a:pt x="680" y="251"/>
                </a:lnTo>
                <a:lnTo>
                  <a:pt x="670" y="248"/>
                </a:lnTo>
                <a:lnTo>
                  <a:pt x="661" y="244"/>
                </a:lnTo>
                <a:lnTo>
                  <a:pt x="651" y="240"/>
                </a:lnTo>
                <a:lnTo>
                  <a:pt x="644" y="234"/>
                </a:lnTo>
                <a:lnTo>
                  <a:pt x="635" y="228"/>
                </a:lnTo>
                <a:lnTo>
                  <a:pt x="628" y="223"/>
                </a:lnTo>
                <a:lnTo>
                  <a:pt x="622" y="217"/>
                </a:lnTo>
                <a:lnTo>
                  <a:pt x="615" y="210"/>
                </a:lnTo>
                <a:lnTo>
                  <a:pt x="610" y="203"/>
                </a:lnTo>
                <a:lnTo>
                  <a:pt x="604" y="196"/>
                </a:lnTo>
                <a:lnTo>
                  <a:pt x="594" y="180"/>
                </a:lnTo>
                <a:lnTo>
                  <a:pt x="585" y="164"/>
                </a:lnTo>
                <a:lnTo>
                  <a:pt x="577" y="147"/>
                </a:lnTo>
                <a:lnTo>
                  <a:pt x="568" y="130"/>
                </a:lnTo>
                <a:lnTo>
                  <a:pt x="559" y="113"/>
                </a:lnTo>
                <a:lnTo>
                  <a:pt x="551" y="97"/>
                </a:lnTo>
                <a:lnTo>
                  <a:pt x="541" y="81"/>
                </a:lnTo>
                <a:lnTo>
                  <a:pt x="531" y="67"/>
                </a:lnTo>
                <a:lnTo>
                  <a:pt x="524" y="60"/>
                </a:lnTo>
                <a:lnTo>
                  <a:pt x="518" y="54"/>
                </a:lnTo>
                <a:lnTo>
                  <a:pt x="512" y="47"/>
                </a:lnTo>
                <a:lnTo>
                  <a:pt x="505" y="41"/>
                </a:lnTo>
                <a:lnTo>
                  <a:pt x="496" y="37"/>
                </a:lnTo>
                <a:lnTo>
                  <a:pt x="489" y="33"/>
                </a:lnTo>
                <a:lnTo>
                  <a:pt x="481" y="29"/>
                </a:lnTo>
                <a:lnTo>
                  <a:pt x="471" y="24"/>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5" name="Freeform 3"/>
          <p:cNvSpPr>
            <a:spLocks/>
          </p:cNvSpPr>
          <p:nvPr/>
        </p:nvSpPr>
        <p:spPr bwMode="auto">
          <a:xfrm>
            <a:off x="3843338" y="3071813"/>
            <a:ext cx="2495550" cy="2547937"/>
          </a:xfrm>
          <a:custGeom>
            <a:avLst/>
            <a:gdLst>
              <a:gd name="T0" fmla="*/ 2147483647 w 1572"/>
              <a:gd name="T1" fmla="*/ 2147483647 h 1275"/>
              <a:gd name="T2" fmla="*/ 2147483647 w 1572"/>
              <a:gd name="T3" fmla="*/ 2147483647 h 1275"/>
              <a:gd name="T4" fmla="*/ 2147483647 w 1572"/>
              <a:gd name="T5" fmla="*/ 2147483647 h 1275"/>
              <a:gd name="T6" fmla="*/ 2147483647 w 1572"/>
              <a:gd name="T7" fmla="*/ 2147483647 h 1275"/>
              <a:gd name="T8" fmla="*/ 2147483647 w 1572"/>
              <a:gd name="T9" fmla="*/ 2147483647 h 1275"/>
              <a:gd name="T10" fmla="*/ 2147483647 w 1572"/>
              <a:gd name="T11" fmla="*/ 2147483647 h 1275"/>
              <a:gd name="T12" fmla="*/ 2147483647 w 1572"/>
              <a:gd name="T13" fmla="*/ 2147483647 h 1275"/>
              <a:gd name="T14" fmla="*/ 2147483647 w 1572"/>
              <a:gd name="T15" fmla="*/ 2147483647 h 1275"/>
              <a:gd name="T16" fmla="*/ 0 w 1572"/>
              <a:gd name="T17" fmla="*/ 2147483647 h 1275"/>
              <a:gd name="T18" fmla="*/ 2147483647 w 1572"/>
              <a:gd name="T19" fmla="*/ 2147483647 h 1275"/>
              <a:gd name="T20" fmla="*/ 2147483647 w 1572"/>
              <a:gd name="T21" fmla="*/ 2147483647 h 1275"/>
              <a:gd name="T22" fmla="*/ 2147483647 w 1572"/>
              <a:gd name="T23" fmla="*/ 2147483647 h 1275"/>
              <a:gd name="T24" fmla="*/ 2147483647 w 1572"/>
              <a:gd name="T25" fmla="*/ 2147483647 h 1275"/>
              <a:gd name="T26" fmla="*/ 2147483647 w 1572"/>
              <a:gd name="T27" fmla="*/ 2147483647 h 1275"/>
              <a:gd name="T28" fmla="*/ 2147483647 w 1572"/>
              <a:gd name="T29" fmla="*/ 2147483647 h 1275"/>
              <a:gd name="T30" fmla="*/ 2147483647 w 1572"/>
              <a:gd name="T31" fmla="*/ 2147483647 h 1275"/>
              <a:gd name="T32" fmla="*/ 2147483647 w 1572"/>
              <a:gd name="T33" fmla="*/ 2147483647 h 1275"/>
              <a:gd name="T34" fmla="*/ 2147483647 w 1572"/>
              <a:gd name="T35" fmla="*/ 2147483647 h 1275"/>
              <a:gd name="T36" fmla="*/ 2147483647 w 1572"/>
              <a:gd name="T37" fmla="*/ 2147483647 h 1275"/>
              <a:gd name="T38" fmla="*/ 2147483647 w 1572"/>
              <a:gd name="T39" fmla="*/ 2147483647 h 1275"/>
              <a:gd name="T40" fmla="*/ 2147483647 w 1572"/>
              <a:gd name="T41" fmla="*/ 2147483647 h 1275"/>
              <a:gd name="T42" fmla="*/ 2147483647 w 1572"/>
              <a:gd name="T43" fmla="*/ 2147483647 h 1275"/>
              <a:gd name="T44" fmla="*/ 2147483647 w 1572"/>
              <a:gd name="T45" fmla="*/ 2147483647 h 1275"/>
              <a:gd name="T46" fmla="*/ 2147483647 w 1572"/>
              <a:gd name="T47" fmla="*/ 2147483647 h 1275"/>
              <a:gd name="T48" fmla="*/ 2147483647 w 1572"/>
              <a:gd name="T49" fmla="*/ 2147483647 h 1275"/>
              <a:gd name="T50" fmla="*/ 2147483647 w 1572"/>
              <a:gd name="T51" fmla="*/ 2147483647 h 1275"/>
              <a:gd name="T52" fmla="*/ 2147483647 w 1572"/>
              <a:gd name="T53" fmla="*/ 2147483647 h 1275"/>
              <a:gd name="T54" fmla="*/ 2147483647 w 1572"/>
              <a:gd name="T55" fmla="*/ 2147483647 h 1275"/>
              <a:gd name="T56" fmla="*/ 2147483647 w 1572"/>
              <a:gd name="T57" fmla="*/ 2147483647 h 1275"/>
              <a:gd name="T58" fmla="*/ 2147483647 w 1572"/>
              <a:gd name="T59" fmla="*/ 2147483647 h 1275"/>
              <a:gd name="T60" fmla="*/ 2147483647 w 1572"/>
              <a:gd name="T61" fmla="*/ 2147483647 h 1275"/>
              <a:gd name="T62" fmla="*/ 2147483647 w 1572"/>
              <a:gd name="T63" fmla="*/ 2147483647 h 1275"/>
              <a:gd name="T64" fmla="*/ 2147483647 w 1572"/>
              <a:gd name="T65" fmla="*/ 2147483647 h 1275"/>
              <a:gd name="T66" fmla="*/ 2147483647 w 1572"/>
              <a:gd name="T67" fmla="*/ 2147483647 h 1275"/>
              <a:gd name="T68" fmla="*/ 2147483647 w 1572"/>
              <a:gd name="T69" fmla="*/ 2147483647 h 1275"/>
              <a:gd name="T70" fmla="*/ 2147483647 w 1572"/>
              <a:gd name="T71" fmla="*/ 2147483647 h 1275"/>
              <a:gd name="T72" fmla="*/ 2147483647 w 1572"/>
              <a:gd name="T73" fmla="*/ 2147483647 h 1275"/>
              <a:gd name="T74" fmla="*/ 2147483647 w 1572"/>
              <a:gd name="T75" fmla="*/ 2147483647 h 1275"/>
              <a:gd name="T76" fmla="*/ 2147483647 w 1572"/>
              <a:gd name="T77" fmla="*/ 2147483647 h 1275"/>
              <a:gd name="T78" fmla="*/ 2147483647 w 1572"/>
              <a:gd name="T79" fmla="*/ 2147483647 h 1275"/>
              <a:gd name="T80" fmla="*/ 2147483647 w 1572"/>
              <a:gd name="T81" fmla="*/ 2147483647 h 1275"/>
              <a:gd name="T82" fmla="*/ 2147483647 w 1572"/>
              <a:gd name="T83" fmla="*/ 2147483647 h 1275"/>
              <a:gd name="T84" fmla="*/ 2147483647 w 1572"/>
              <a:gd name="T85" fmla="*/ 2147483647 h 1275"/>
              <a:gd name="T86" fmla="*/ 2147483647 w 1572"/>
              <a:gd name="T87" fmla="*/ 2147483647 h 1275"/>
              <a:gd name="T88" fmla="*/ 2147483647 w 1572"/>
              <a:gd name="T89" fmla="*/ 2147483647 h 1275"/>
              <a:gd name="T90" fmla="*/ 2147483647 w 1572"/>
              <a:gd name="T91" fmla="*/ 2147483647 h 1275"/>
              <a:gd name="T92" fmla="*/ 2147483647 w 1572"/>
              <a:gd name="T93" fmla="*/ 2147483647 h 1275"/>
              <a:gd name="T94" fmla="*/ 2147483647 w 1572"/>
              <a:gd name="T95" fmla="*/ 2147483647 h 1275"/>
              <a:gd name="T96" fmla="*/ 2147483647 w 1572"/>
              <a:gd name="T97" fmla="*/ 2147483647 h 1275"/>
              <a:gd name="T98" fmla="*/ 2147483647 w 1572"/>
              <a:gd name="T99" fmla="*/ 2147483647 h 1275"/>
              <a:gd name="T100" fmla="*/ 2147483647 w 1572"/>
              <a:gd name="T101" fmla="*/ 2147483647 h 1275"/>
              <a:gd name="T102" fmla="*/ 2147483647 w 1572"/>
              <a:gd name="T103" fmla="*/ 2147483647 h 1275"/>
              <a:gd name="T104" fmla="*/ 2147483647 w 1572"/>
              <a:gd name="T105" fmla="*/ 2147483647 h 12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2"/>
              <a:gd name="T160" fmla="*/ 0 h 1275"/>
              <a:gd name="T161" fmla="*/ 1572 w 1572"/>
              <a:gd name="T162" fmla="*/ 1275 h 12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2" h="1275">
                <a:moveTo>
                  <a:pt x="285" y="0"/>
                </a:moveTo>
                <a:lnTo>
                  <a:pt x="274" y="1"/>
                </a:lnTo>
                <a:lnTo>
                  <a:pt x="262" y="3"/>
                </a:lnTo>
                <a:lnTo>
                  <a:pt x="252" y="4"/>
                </a:lnTo>
                <a:lnTo>
                  <a:pt x="242" y="7"/>
                </a:lnTo>
                <a:lnTo>
                  <a:pt x="232" y="10"/>
                </a:lnTo>
                <a:lnTo>
                  <a:pt x="222" y="13"/>
                </a:lnTo>
                <a:lnTo>
                  <a:pt x="214" y="16"/>
                </a:lnTo>
                <a:lnTo>
                  <a:pt x="205" y="20"/>
                </a:lnTo>
                <a:lnTo>
                  <a:pt x="198" y="24"/>
                </a:lnTo>
                <a:lnTo>
                  <a:pt x="189" y="29"/>
                </a:lnTo>
                <a:lnTo>
                  <a:pt x="182" y="34"/>
                </a:lnTo>
                <a:lnTo>
                  <a:pt x="175" y="40"/>
                </a:lnTo>
                <a:lnTo>
                  <a:pt x="161" y="51"/>
                </a:lnTo>
                <a:lnTo>
                  <a:pt x="149" y="64"/>
                </a:lnTo>
                <a:lnTo>
                  <a:pt x="138" y="79"/>
                </a:lnTo>
                <a:lnTo>
                  <a:pt x="126" y="94"/>
                </a:lnTo>
                <a:lnTo>
                  <a:pt x="116" y="111"/>
                </a:lnTo>
                <a:lnTo>
                  <a:pt x="106" y="129"/>
                </a:lnTo>
                <a:lnTo>
                  <a:pt x="98" y="147"/>
                </a:lnTo>
                <a:lnTo>
                  <a:pt x="88" y="167"/>
                </a:lnTo>
                <a:lnTo>
                  <a:pt x="79" y="187"/>
                </a:lnTo>
                <a:lnTo>
                  <a:pt x="70" y="208"/>
                </a:lnTo>
                <a:lnTo>
                  <a:pt x="66" y="220"/>
                </a:lnTo>
                <a:lnTo>
                  <a:pt x="62" y="231"/>
                </a:lnTo>
                <a:lnTo>
                  <a:pt x="58" y="244"/>
                </a:lnTo>
                <a:lnTo>
                  <a:pt x="53" y="257"/>
                </a:lnTo>
                <a:lnTo>
                  <a:pt x="49" y="271"/>
                </a:lnTo>
                <a:lnTo>
                  <a:pt x="46" y="284"/>
                </a:lnTo>
                <a:lnTo>
                  <a:pt x="42" y="300"/>
                </a:lnTo>
                <a:lnTo>
                  <a:pt x="39" y="314"/>
                </a:lnTo>
                <a:lnTo>
                  <a:pt x="36" y="330"/>
                </a:lnTo>
                <a:lnTo>
                  <a:pt x="33" y="346"/>
                </a:lnTo>
                <a:lnTo>
                  <a:pt x="26" y="377"/>
                </a:lnTo>
                <a:lnTo>
                  <a:pt x="22" y="410"/>
                </a:lnTo>
                <a:lnTo>
                  <a:pt x="16" y="443"/>
                </a:lnTo>
                <a:lnTo>
                  <a:pt x="13" y="477"/>
                </a:lnTo>
                <a:lnTo>
                  <a:pt x="9" y="511"/>
                </a:lnTo>
                <a:lnTo>
                  <a:pt x="6" y="544"/>
                </a:lnTo>
                <a:lnTo>
                  <a:pt x="3" y="577"/>
                </a:lnTo>
                <a:lnTo>
                  <a:pt x="2" y="610"/>
                </a:lnTo>
                <a:lnTo>
                  <a:pt x="2" y="624"/>
                </a:lnTo>
                <a:lnTo>
                  <a:pt x="0" y="640"/>
                </a:lnTo>
                <a:lnTo>
                  <a:pt x="0" y="655"/>
                </a:lnTo>
                <a:lnTo>
                  <a:pt x="0" y="670"/>
                </a:lnTo>
                <a:lnTo>
                  <a:pt x="0" y="684"/>
                </a:lnTo>
                <a:lnTo>
                  <a:pt x="0" y="697"/>
                </a:lnTo>
                <a:lnTo>
                  <a:pt x="0" y="722"/>
                </a:lnTo>
                <a:lnTo>
                  <a:pt x="2" y="750"/>
                </a:lnTo>
                <a:lnTo>
                  <a:pt x="3" y="775"/>
                </a:lnTo>
                <a:lnTo>
                  <a:pt x="6" y="799"/>
                </a:lnTo>
                <a:lnTo>
                  <a:pt x="9" y="825"/>
                </a:lnTo>
                <a:lnTo>
                  <a:pt x="13" y="849"/>
                </a:lnTo>
                <a:lnTo>
                  <a:pt x="18" y="874"/>
                </a:lnTo>
                <a:lnTo>
                  <a:pt x="22" y="897"/>
                </a:lnTo>
                <a:lnTo>
                  <a:pt x="28" y="919"/>
                </a:lnTo>
                <a:lnTo>
                  <a:pt x="33" y="941"/>
                </a:lnTo>
                <a:lnTo>
                  <a:pt x="40" y="962"/>
                </a:lnTo>
                <a:lnTo>
                  <a:pt x="46" y="982"/>
                </a:lnTo>
                <a:lnTo>
                  <a:pt x="55" y="1002"/>
                </a:lnTo>
                <a:lnTo>
                  <a:pt x="62" y="1021"/>
                </a:lnTo>
                <a:lnTo>
                  <a:pt x="70" y="1038"/>
                </a:lnTo>
                <a:lnTo>
                  <a:pt x="79" y="1054"/>
                </a:lnTo>
                <a:lnTo>
                  <a:pt x="89" y="1069"/>
                </a:lnTo>
                <a:lnTo>
                  <a:pt x="99" y="1085"/>
                </a:lnTo>
                <a:lnTo>
                  <a:pt x="111" y="1098"/>
                </a:lnTo>
                <a:lnTo>
                  <a:pt x="123" y="1112"/>
                </a:lnTo>
                <a:lnTo>
                  <a:pt x="135" y="1124"/>
                </a:lnTo>
                <a:lnTo>
                  <a:pt x="149" y="1135"/>
                </a:lnTo>
                <a:lnTo>
                  <a:pt x="162" y="1146"/>
                </a:lnTo>
                <a:lnTo>
                  <a:pt x="176" y="1156"/>
                </a:lnTo>
                <a:lnTo>
                  <a:pt x="191" y="1165"/>
                </a:lnTo>
                <a:lnTo>
                  <a:pt x="205" y="1174"/>
                </a:lnTo>
                <a:lnTo>
                  <a:pt x="219" y="1181"/>
                </a:lnTo>
                <a:lnTo>
                  <a:pt x="235" y="1186"/>
                </a:lnTo>
                <a:lnTo>
                  <a:pt x="249" y="1192"/>
                </a:lnTo>
                <a:lnTo>
                  <a:pt x="264" y="1196"/>
                </a:lnTo>
                <a:lnTo>
                  <a:pt x="278" y="1201"/>
                </a:lnTo>
                <a:lnTo>
                  <a:pt x="292" y="1203"/>
                </a:lnTo>
                <a:lnTo>
                  <a:pt x="298" y="1205"/>
                </a:lnTo>
                <a:lnTo>
                  <a:pt x="305" y="1205"/>
                </a:lnTo>
                <a:lnTo>
                  <a:pt x="312" y="1205"/>
                </a:lnTo>
                <a:lnTo>
                  <a:pt x="319" y="1203"/>
                </a:lnTo>
                <a:lnTo>
                  <a:pt x="327" y="1203"/>
                </a:lnTo>
                <a:lnTo>
                  <a:pt x="334" y="1202"/>
                </a:lnTo>
                <a:lnTo>
                  <a:pt x="340" y="1199"/>
                </a:lnTo>
                <a:lnTo>
                  <a:pt x="347" y="1198"/>
                </a:lnTo>
                <a:lnTo>
                  <a:pt x="361" y="1192"/>
                </a:lnTo>
                <a:lnTo>
                  <a:pt x="375" y="1186"/>
                </a:lnTo>
                <a:lnTo>
                  <a:pt x="390" y="1179"/>
                </a:lnTo>
                <a:lnTo>
                  <a:pt x="404" y="1172"/>
                </a:lnTo>
                <a:lnTo>
                  <a:pt x="420" y="1165"/>
                </a:lnTo>
                <a:lnTo>
                  <a:pt x="434" y="1158"/>
                </a:lnTo>
                <a:lnTo>
                  <a:pt x="448" y="1151"/>
                </a:lnTo>
                <a:lnTo>
                  <a:pt x="463" y="1145"/>
                </a:lnTo>
                <a:lnTo>
                  <a:pt x="477" y="1139"/>
                </a:lnTo>
                <a:lnTo>
                  <a:pt x="484" y="1138"/>
                </a:lnTo>
                <a:lnTo>
                  <a:pt x="491" y="1136"/>
                </a:lnTo>
                <a:lnTo>
                  <a:pt x="498" y="1135"/>
                </a:lnTo>
                <a:lnTo>
                  <a:pt x="506" y="1134"/>
                </a:lnTo>
                <a:lnTo>
                  <a:pt x="513" y="1134"/>
                </a:lnTo>
                <a:lnTo>
                  <a:pt x="520" y="1134"/>
                </a:lnTo>
                <a:lnTo>
                  <a:pt x="527" y="1135"/>
                </a:lnTo>
                <a:lnTo>
                  <a:pt x="533" y="1135"/>
                </a:lnTo>
                <a:lnTo>
                  <a:pt x="540" y="1136"/>
                </a:lnTo>
                <a:lnTo>
                  <a:pt x="546" y="1139"/>
                </a:lnTo>
                <a:lnTo>
                  <a:pt x="559" y="1144"/>
                </a:lnTo>
                <a:lnTo>
                  <a:pt x="571" y="1148"/>
                </a:lnTo>
                <a:lnTo>
                  <a:pt x="584" y="1155"/>
                </a:lnTo>
                <a:lnTo>
                  <a:pt x="596" y="1162"/>
                </a:lnTo>
                <a:lnTo>
                  <a:pt x="609" y="1169"/>
                </a:lnTo>
                <a:lnTo>
                  <a:pt x="620" y="1178"/>
                </a:lnTo>
                <a:lnTo>
                  <a:pt x="633" y="1186"/>
                </a:lnTo>
                <a:lnTo>
                  <a:pt x="646" y="1193"/>
                </a:lnTo>
                <a:lnTo>
                  <a:pt x="660" y="1202"/>
                </a:lnTo>
                <a:lnTo>
                  <a:pt x="674" y="1209"/>
                </a:lnTo>
                <a:lnTo>
                  <a:pt x="690" y="1216"/>
                </a:lnTo>
                <a:lnTo>
                  <a:pt x="707" y="1223"/>
                </a:lnTo>
                <a:lnTo>
                  <a:pt x="725" y="1229"/>
                </a:lnTo>
                <a:lnTo>
                  <a:pt x="743" y="1233"/>
                </a:lnTo>
                <a:lnTo>
                  <a:pt x="763" y="1238"/>
                </a:lnTo>
                <a:lnTo>
                  <a:pt x="785" y="1242"/>
                </a:lnTo>
                <a:lnTo>
                  <a:pt x="806" y="1246"/>
                </a:lnTo>
                <a:lnTo>
                  <a:pt x="829" y="1252"/>
                </a:lnTo>
                <a:lnTo>
                  <a:pt x="853" y="1256"/>
                </a:lnTo>
                <a:lnTo>
                  <a:pt x="878" y="1261"/>
                </a:lnTo>
                <a:lnTo>
                  <a:pt x="903" y="1265"/>
                </a:lnTo>
                <a:lnTo>
                  <a:pt x="929" y="1269"/>
                </a:lnTo>
                <a:lnTo>
                  <a:pt x="955" y="1272"/>
                </a:lnTo>
                <a:lnTo>
                  <a:pt x="982" y="1273"/>
                </a:lnTo>
                <a:lnTo>
                  <a:pt x="1008" y="1275"/>
                </a:lnTo>
                <a:lnTo>
                  <a:pt x="1035" y="1275"/>
                </a:lnTo>
                <a:lnTo>
                  <a:pt x="1061" y="1275"/>
                </a:lnTo>
                <a:lnTo>
                  <a:pt x="1075" y="1273"/>
                </a:lnTo>
                <a:lnTo>
                  <a:pt x="1088" y="1272"/>
                </a:lnTo>
                <a:lnTo>
                  <a:pt x="1101" y="1271"/>
                </a:lnTo>
                <a:lnTo>
                  <a:pt x="1114" y="1268"/>
                </a:lnTo>
                <a:lnTo>
                  <a:pt x="1127" y="1266"/>
                </a:lnTo>
                <a:lnTo>
                  <a:pt x="1140" y="1263"/>
                </a:lnTo>
                <a:lnTo>
                  <a:pt x="1152" y="1259"/>
                </a:lnTo>
                <a:lnTo>
                  <a:pt x="1165" y="1256"/>
                </a:lnTo>
                <a:lnTo>
                  <a:pt x="1180" y="1252"/>
                </a:lnTo>
                <a:lnTo>
                  <a:pt x="1194" y="1249"/>
                </a:lnTo>
                <a:lnTo>
                  <a:pt x="1224" y="1239"/>
                </a:lnTo>
                <a:lnTo>
                  <a:pt x="1254" y="1231"/>
                </a:lnTo>
                <a:lnTo>
                  <a:pt x="1286" y="1219"/>
                </a:lnTo>
                <a:lnTo>
                  <a:pt x="1317" y="1208"/>
                </a:lnTo>
                <a:lnTo>
                  <a:pt x="1349" y="1195"/>
                </a:lnTo>
                <a:lnTo>
                  <a:pt x="1379" y="1181"/>
                </a:lnTo>
                <a:lnTo>
                  <a:pt x="1409" y="1165"/>
                </a:lnTo>
                <a:lnTo>
                  <a:pt x="1423" y="1158"/>
                </a:lnTo>
                <a:lnTo>
                  <a:pt x="1437" y="1149"/>
                </a:lnTo>
                <a:lnTo>
                  <a:pt x="1450" y="1142"/>
                </a:lnTo>
                <a:lnTo>
                  <a:pt x="1463" y="1134"/>
                </a:lnTo>
                <a:lnTo>
                  <a:pt x="1476" y="1124"/>
                </a:lnTo>
                <a:lnTo>
                  <a:pt x="1489" y="1115"/>
                </a:lnTo>
                <a:lnTo>
                  <a:pt x="1499" y="1106"/>
                </a:lnTo>
                <a:lnTo>
                  <a:pt x="1510" y="1096"/>
                </a:lnTo>
                <a:lnTo>
                  <a:pt x="1520" y="1086"/>
                </a:lnTo>
                <a:lnTo>
                  <a:pt x="1529" y="1076"/>
                </a:lnTo>
                <a:lnTo>
                  <a:pt x="1537" y="1066"/>
                </a:lnTo>
                <a:lnTo>
                  <a:pt x="1545" y="1056"/>
                </a:lnTo>
                <a:lnTo>
                  <a:pt x="1552" y="1045"/>
                </a:lnTo>
                <a:lnTo>
                  <a:pt x="1557" y="1035"/>
                </a:lnTo>
                <a:lnTo>
                  <a:pt x="1562" y="1024"/>
                </a:lnTo>
                <a:lnTo>
                  <a:pt x="1566" y="1011"/>
                </a:lnTo>
                <a:lnTo>
                  <a:pt x="1569" y="999"/>
                </a:lnTo>
                <a:lnTo>
                  <a:pt x="1570" y="986"/>
                </a:lnTo>
                <a:lnTo>
                  <a:pt x="1572" y="972"/>
                </a:lnTo>
                <a:lnTo>
                  <a:pt x="1572" y="959"/>
                </a:lnTo>
                <a:lnTo>
                  <a:pt x="1570" y="945"/>
                </a:lnTo>
                <a:lnTo>
                  <a:pt x="1569" y="931"/>
                </a:lnTo>
                <a:lnTo>
                  <a:pt x="1567" y="915"/>
                </a:lnTo>
                <a:lnTo>
                  <a:pt x="1565" y="901"/>
                </a:lnTo>
                <a:lnTo>
                  <a:pt x="1562" y="885"/>
                </a:lnTo>
                <a:lnTo>
                  <a:pt x="1559" y="869"/>
                </a:lnTo>
                <a:lnTo>
                  <a:pt x="1555" y="854"/>
                </a:lnTo>
                <a:lnTo>
                  <a:pt x="1550" y="838"/>
                </a:lnTo>
                <a:lnTo>
                  <a:pt x="1540" y="805"/>
                </a:lnTo>
                <a:lnTo>
                  <a:pt x="1530" y="774"/>
                </a:lnTo>
                <a:lnTo>
                  <a:pt x="1520" y="741"/>
                </a:lnTo>
                <a:lnTo>
                  <a:pt x="1509" y="708"/>
                </a:lnTo>
                <a:lnTo>
                  <a:pt x="1499" y="677"/>
                </a:lnTo>
                <a:lnTo>
                  <a:pt x="1489" y="647"/>
                </a:lnTo>
                <a:lnTo>
                  <a:pt x="1484" y="631"/>
                </a:lnTo>
                <a:lnTo>
                  <a:pt x="1480" y="617"/>
                </a:lnTo>
                <a:lnTo>
                  <a:pt x="1476" y="602"/>
                </a:lnTo>
                <a:lnTo>
                  <a:pt x="1473" y="588"/>
                </a:lnTo>
                <a:lnTo>
                  <a:pt x="1470" y="575"/>
                </a:lnTo>
                <a:lnTo>
                  <a:pt x="1467" y="561"/>
                </a:lnTo>
                <a:lnTo>
                  <a:pt x="1466" y="548"/>
                </a:lnTo>
                <a:lnTo>
                  <a:pt x="1464" y="535"/>
                </a:lnTo>
                <a:lnTo>
                  <a:pt x="1464" y="523"/>
                </a:lnTo>
                <a:lnTo>
                  <a:pt x="1464" y="510"/>
                </a:lnTo>
                <a:lnTo>
                  <a:pt x="1464" y="497"/>
                </a:lnTo>
                <a:lnTo>
                  <a:pt x="1466" y="484"/>
                </a:lnTo>
                <a:lnTo>
                  <a:pt x="1469" y="457"/>
                </a:lnTo>
                <a:lnTo>
                  <a:pt x="1472" y="431"/>
                </a:lnTo>
                <a:lnTo>
                  <a:pt x="1476" y="405"/>
                </a:lnTo>
                <a:lnTo>
                  <a:pt x="1479" y="381"/>
                </a:lnTo>
                <a:lnTo>
                  <a:pt x="1482" y="357"/>
                </a:lnTo>
                <a:lnTo>
                  <a:pt x="1483" y="346"/>
                </a:lnTo>
                <a:lnTo>
                  <a:pt x="1484" y="334"/>
                </a:lnTo>
                <a:lnTo>
                  <a:pt x="1484" y="323"/>
                </a:lnTo>
                <a:lnTo>
                  <a:pt x="1484" y="311"/>
                </a:lnTo>
                <a:lnTo>
                  <a:pt x="1484" y="300"/>
                </a:lnTo>
                <a:lnTo>
                  <a:pt x="1483" y="290"/>
                </a:lnTo>
                <a:lnTo>
                  <a:pt x="1482" y="280"/>
                </a:lnTo>
                <a:lnTo>
                  <a:pt x="1480" y="270"/>
                </a:lnTo>
                <a:lnTo>
                  <a:pt x="1477" y="260"/>
                </a:lnTo>
                <a:lnTo>
                  <a:pt x="1473" y="251"/>
                </a:lnTo>
                <a:lnTo>
                  <a:pt x="1469" y="243"/>
                </a:lnTo>
                <a:lnTo>
                  <a:pt x="1463" y="234"/>
                </a:lnTo>
                <a:lnTo>
                  <a:pt x="1457" y="226"/>
                </a:lnTo>
                <a:lnTo>
                  <a:pt x="1450" y="218"/>
                </a:lnTo>
                <a:lnTo>
                  <a:pt x="1442" y="211"/>
                </a:lnTo>
                <a:lnTo>
                  <a:pt x="1432" y="204"/>
                </a:lnTo>
                <a:lnTo>
                  <a:pt x="1422" y="198"/>
                </a:lnTo>
                <a:lnTo>
                  <a:pt x="1409" y="193"/>
                </a:lnTo>
                <a:lnTo>
                  <a:pt x="1396" y="188"/>
                </a:lnTo>
                <a:lnTo>
                  <a:pt x="1383" y="184"/>
                </a:lnTo>
                <a:lnTo>
                  <a:pt x="1367" y="180"/>
                </a:lnTo>
                <a:lnTo>
                  <a:pt x="1351" y="177"/>
                </a:lnTo>
                <a:lnTo>
                  <a:pt x="1336" y="174"/>
                </a:lnTo>
                <a:lnTo>
                  <a:pt x="1318" y="173"/>
                </a:lnTo>
                <a:lnTo>
                  <a:pt x="1300" y="170"/>
                </a:lnTo>
                <a:lnTo>
                  <a:pt x="1281" y="168"/>
                </a:lnTo>
                <a:lnTo>
                  <a:pt x="1261" y="167"/>
                </a:lnTo>
                <a:lnTo>
                  <a:pt x="1243" y="167"/>
                </a:lnTo>
                <a:lnTo>
                  <a:pt x="1221" y="166"/>
                </a:lnTo>
                <a:lnTo>
                  <a:pt x="1201" y="166"/>
                </a:lnTo>
                <a:lnTo>
                  <a:pt x="1180" y="166"/>
                </a:lnTo>
                <a:lnTo>
                  <a:pt x="1158" y="164"/>
                </a:lnTo>
                <a:lnTo>
                  <a:pt x="1115" y="164"/>
                </a:lnTo>
                <a:lnTo>
                  <a:pt x="1071" y="164"/>
                </a:lnTo>
                <a:lnTo>
                  <a:pt x="1026" y="164"/>
                </a:lnTo>
                <a:lnTo>
                  <a:pt x="984" y="164"/>
                </a:lnTo>
                <a:lnTo>
                  <a:pt x="941" y="163"/>
                </a:lnTo>
                <a:lnTo>
                  <a:pt x="919" y="161"/>
                </a:lnTo>
                <a:lnTo>
                  <a:pt x="899" y="160"/>
                </a:lnTo>
                <a:lnTo>
                  <a:pt x="879" y="158"/>
                </a:lnTo>
                <a:lnTo>
                  <a:pt x="859" y="156"/>
                </a:lnTo>
                <a:lnTo>
                  <a:pt x="840" y="154"/>
                </a:lnTo>
                <a:lnTo>
                  <a:pt x="822" y="151"/>
                </a:lnTo>
                <a:lnTo>
                  <a:pt x="805" y="147"/>
                </a:lnTo>
                <a:lnTo>
                  <a:pt x="786" y="143"/>
                </a:lnTo>
                <a:lnTo>
                  <a:pt x="767" y="139"/>
                </a:lnTo>
                <a:lnTo>
                  <a:pt x="749" y="134"/>
                </a:lnTo>
                <a:lnTo>
                  <a:pt x="732" y="129"/>
                </a:lnTo>
                <a:lnTo>
                  <a:pt x="713" y="123"/>
                </a:lnTo>
                <a:lnTo>
                  <a:pt x="676" y="111"/>
                </a:lnTo>
                <a:lnTo>
                  <a:pt x="639" y="99"/>
                </a:lnTo>
                <a:lnTo>
                  <a:pt x="601" y="86"/>
                </a:lnTo>
                <a:lnTo>
                  <a:pt x="566" y="71"/>
                </a:lnTo>
                <a:lnTo>
                  <a:pt x="530" y="59"/>
                </a:lnTo>
                <a:lnTo>
                  <a:pt x="494" y="46"/>
                </a:lnTo>
                <a:lnTo>
                  <a:pt x="460" y="34"/>
                </a:lnTo>
                <a:lnTo>
                  <a:pt x="443" y="29"/>
                </a:lnTo>
                <a:lnTo>
                  <a:pt x="427" y="24"/>
                </a:lnTo>
                <a:lnTo>
                  <a:pt x="411" y="19"/>
                </a:lnTo>
                <a:lnTo>
                  <a:pt x="395" y="14"/>
                </a:lnTo>
                <a:lnTo>
                  <a:pt x="380" y="10"/>
                </a:lnTo>
                <a:lnTo>
                  <a:pt x="365" y="7"/>
                </a:lnTo>
                <a:lnTo>
                  <a:pt x="351" y="4"/>
                </a:lnTo>
                <a:lnTo>
                  <a:pt x="337" y="3"/>
                </a:lnTo>
                <a:lnTo>
                  <a:pt x="322" y="0"/>
                </a:lnTo>
                <a:lnTo>
                  <a:pt x="309" y="0"/>
                </a:lnTo>
                <a:lnTo>
                  <a:pt x="297" y="0"/>
                </a:lnTo>
                <a:lnTo>
                  <a:pt x="285" y="0"/>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 name="Freeform 4"/>
          <p:cNvSpPr>
            <a:spLocks/>
          </p:cNvSpPr>
          <p:nvPr/>
        </p:nvSpPr>
        <p:spPr bwMode="auto">
          <a:xfrm>
            <a:off x="492125" y="2822575"/>
            <a:ext cx="2449513" cy="2279650"/>
          </a:xfrm>
          <a:custGeom>
            <a:avLst/>
            <a:gdLst>
              <a:gd name="T0" fmla="*/ 2147483647 w 1543"/>
              <a:gd name="T1" fmla="*/ 2147483647 h 1436"/>
              <a:gd name="T2" fmla="*/ 2147483647 w 1543"/>
              <a:gd name="T3" fmla="*/ 2147483647 h 1436"/>
              <a:gd name="T4" fmla="*/ 2147483647 w 1543"/>
              <a:gd name="T5" fmla="*/ 0 h 1436"/>
              <a:gd name="T6" fmla="*/ 2147483647 w 1543"/>
              <a:gd name="T7" fmla="*/ 2147483647 h 1436"/>
              <a:gd name="T8" fmla="*/ 2147483647 w 1543"/>
              <a:gd name="T9" fmla="*/ 2147483647 h 1436"/>
              <a:gd name="T10" fmla="*/ 2147483647 w 1543"/>
              <a:gd name="T11" fmla="*/ 2147483647 h 1436"/>
              <a:gd name="T12" fmla="*/ 2147483647 w 1543"/>
              <a:gd name="T13" fmla="*/ 2147483647 h 1436"/>
              <a:gd name="T14" fmla="*/ 2147483647 w 1543"/>
              <a:gd name="T15" fmla="*/ 2147483647 h 1436"/>
              <a:gd name="T16" fmla="*/ 2147483647 w 1543"/>
              <a:gd name="T17" fmla="*/ 2147483647 h 1436"/>
              <a:gd name="T18" fmla="*/ 2147483647 w 1543"/>
              <a:gd name="T19" fmla="*/ 2147483647 h 1436"/>
              <a:gd name="T20" fmla="*/ 2147483647 w 1543"/>
              <a:gd name="T21" fmla="*/ 2147483647 h 1436"/>
              <a:gd name="T22" fmla="*/ 2147483647 w 1543"/>
              <a:gd name="T23" fmla="*/ 2147483647 h 1436"/>
              <a:gd name="T24" fmla="*/ 2147483647 w 1543"/>
              <a:gd name="T25" fmla="*/ 2147483647 h 1436"/>
              <a:gd name="T26" fmla="*/ 0 w 1543"/>
              <a:gd name="T27" fmla="*/ 2147483647 h 1436"/>
              <a:gd name="T28" fmla="*/ 2147483647 w 1543"/>
              <a:gd name="T29" fmla="*/ 2147483647 h 1436"/>
              <a:gd name="T30" fmla="*/ 2147483647 w 1543"/>
              <a:gd name="T31" fmla="*/ 2147483647 h 1436"/>
              <a:gd name="T32" fmla="*/ 2147483647 w 1543"/>
              <a:gd name="T33" fmla="*/ 2147483647 h 1436"/>
              <a:gd name="T34" fmla="*/ 2147483647 w 1543"/>
              <a:gd name="T35" fmla="*/ 2147483647 h 1436"/>
              <a:gd name="T36" fmla="*/ 2147483647 w 1543"/>
              <a:gd name="T37" fmla="*/ 2147483647 h 1436"/>
              <a:gd name="T38" fmla="*/ 2147483647 w 1543"/>
              <a:gd name="T39" fmla="*/ 2147483647 h 1436"/>
              <a:gd name="T40" fmla="*/ 2147483647 w 1543"/>
              <a:gd name="T41" fmla="*/ 2147483647 h 1436"/>
              <a:gd name="T42" fmla="*/ 2147483647 w 1543"/>
              <a:gd name="T43" fmla="*/ 2147483647 h 1436"/>
              <a:gd name="T44" fmla="*/ 2147483647 w 1543"/>
              <a:gd name="T45" fmla="*/ 2147483647 h 1436"/>
              <a:gd name="T46" fmla="*/ 2147483647 w 1543"/>
              <a:gd name="T47" fmla="*/ 2147483647 h 1436"/>
              <a:gd name="T48" fmla="*/ 2147483647 w 1543"/>
              <a:gd name="T49" fmla="*/ 2147483647 h 1436"/>
              <a:gd name="T50" fmla="*/ 2147483647 w 1543"/>
              <a:gd name="T51" fmla="*/ 2147483647 h 1436"/>
              <a:gd name="T52" fmla="*/ 2147483647 w 1543"/>
              <a:gd name="T53" fmla="*/ 2147483647 h 1436"/>
              <a:gd name="T54" fmla="*/ 2147483647 w 1543"/>
              <a:gd name="T55" fmla="*/ 2147483647 h 1436"/>
              <a:gd name="T56" fmla="*/ 2147483647 w 1543"/>
              <a:gd name="T57" fmla="*/ 2147483647 h 1436"/>
              <a:gd name="T58" fmla="*/ 2147483647 w 1543"/>
              <a:gd name="T59" fmla="*/ 2147483647 h 1436"/>
              <a:gd name="T60" fmla="*/ 2147483647 w 1543"/>
              <a:gd name="T61" fmla="*/ 2147483647 h 1436"/>
              <a:gd name="T62" fmla="*/ 2147483647 w 1543"/>
              <a:gd name="T63" fmla="*/ 2147483647 h 1436"/>
              <a:gd name="T64" fmla="*/ 2147483647 w 1543"/>
              <a:gd name="T65" fmla="*/ 2147483647 h 1436"/>
              <a:gd name="T66" fmla="*/ 2147483647 w 1543"/>
              <a:gd name="T67" fmla="*/ 2147483647 h 1436"/>
              <a:gd name="T68" fmla="*/ 2147483647 w 1543"/>
              <a:gd name="T69" fmla="*/ 2147483647 h 1436"/>
              <a:gd name="T70" fmla="*/ 2147483647 w 1543"/>
              <a:gd name="T71" fmla="*/ 2147483647 h 1436"/>
              <a:gd name="T72" fmla="*/ 2147483647 w 1543"/>
              <a:gd name="T73" fmla="*/ 2147483647 h 1436"/>
              <a:gd name="T74" fmla="*/ 2147483647 w 1543"/>
              <a:gd name="T75" fmla="*/ 2147483647 h 1436"/>
              <a:gd name="T76" fmla="*/ 2147483647 w 1543"/>
              <a:gd name="T77" fmla="*/ 2147483647 h 1436"/>
              <a:gd name="T78" fmla="*/ 2147483647 w 1543"/>
              <a:gd name="T79" fmla="*/ 2147483647 h 1436"/>
              <a:gd name="T80" fmla="*/ 2147483647 w 1543"/>
              <a:gd name="T81" fmla="*/ 2147483647 h 1436"/>
              <a:gd name="T82" fmla="*/ 2147483647 w 1543"/>
              <a:gd name="T83" fmla="*/ 2147483647 h 1436"/>
              <a:gd name="T84" fmla="*/ 2147483647 w 1543"/>
              <a:gd name="T85" fmla="*/ 2147483647 h 1436"/>
              <a:gd name="T86" fmla="*/ 2147483647 w 1543"/>
              <a:gd name="T87" fmla="*/ 2147483647 h 1436"/>
              <a:gd name="T88" fmla="*/ 2147483647 w 1543"/>
              <a:gd name="T89" fmla="*/ 2147483647 h 1436"/>
              <a:gd name="T90" fmla="*/ 2147483647 w 1543"/>
              <a:gd name="T91" fmla="*/ 2147483647 h 1436"/>
              <a:gd name="T92" fmla="*/ 2147483647 w 1543"/>
              <a:gd name="T93" fmla="*/ 2147483647 h 1436"/>
              <a:gd name="T94" fmla="*/ 2147483647 w 1543"/>
              <a:gd name="T95" fmla="*/ 2147483647 h 1436"/>
              <a:gd name="T96" fmla="*/ 2147483647 w 1543"/>
              <a:gd name="T97" fmla="*/ 2147483647 h 1436"/>
              <a:gd name="T98" fmla="*/ 2147483647 w 1543"/>
              <a:gd name="T99" fmla="*/ 2147483647 h 1436"/>
              <a:gd name="T100" fmla="*/ 2147483647 w 1543"/>
              <a:gd name="T101" fmla="*/ 2147483647 h 1436"/>
              <a:gd name="T102" fmla="*/ 2147483647 w 1543"/>
              <a:gd name="T103" fmla="*/ 2147483647 h 1436"/>
              <a:gd name="T104" fmla="*/ 2147483647 w 1543"/>
              <a:gd name="T105" fmla="*/ 2147483647 h 1436"/>
              <a:gd name="T106" fmla="*/ 2147483647 w 1543"/>
              <a:gd name="T107" fmla="*/ 2147483647 h 1436"/>
              <a:gd name="T108" fmla="*/ 2147483647 w 1543"/>
              <a:gd name="T109" fmla="*/ 2147483647 h 1436"/>
              <a:gd name="T110" fmla="*/ 2147483647 w 1543"/>
              <a:gd name="T111" fmla="*/ 2147483647 h 1436"/>
              <a:gd name="T112" fmla="*/ 2147483647 w 1543"/>
              <a:gd name="T113" fmla="*/ 2147483647 h 1436"/>
              <a:gd name="T114" fmla="*/ 2147483647 w 1543"/>
              <a:gd name="T115" fmla="*/ 2147483647 h 1436"/>
              <a:gd name="T116" fmla="*/ 2147483647 w 1543"/>
              <a:gd name="T117" fmla="*/ 2147483647 h 1436"/>
              <a:gd name="T118" fmla="*/ 2147483647 w 1543"/>
              <a:gd name="T119" fmla="*/ 2147483647 h 1436"/>
              <a:gd name="T120" fmla="*/ 2147483647 w 1543"/>
              <a:gd name="T121" fmla="*/ 2147483647 h 1436"/>
              <a:gd name="T122" fmla="*/ 2147483647 w 1543"/>
              <a:gd name="T123" fmla="*/ 2147483647 h 14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43"/>
              <a:gd name="T187" fmla="*/ 0 h 1436"/>
              <a:gd name="T188" fmla="*/ 1543 w 1543"/>
              <a:gd name="T189" fmla="*/ 1436 h 14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43" h="1436">
                <a:moveTo>
                  <a:pt x="636" y="36"/>
                </a:moveTo>
                <a:lnTo>
                  <a:pt x="623" y="31"/>
                </a:lnTo>
                <a:lnTo>
                  <a:pt x="607" y="27"/>
                </a:lnTo>
                <a:lnTo>
                  <a:pt x="593" y="23"/>
                </a:lnTo>
                <a:lnTo>
                  <a:pt x="576" y="20"/>
                </a:lnTo>
                <a:lnTo>
                  <a:pt x="559" y="16"/>
                </a:lnTo>
                <a:lnTo>
                  <a:pt x="541" y="13"/>
                </a:lnTo>
                <a:lnTo>
                  <a:pt x="523" y="10"/>
                </a:lnTo>
                <a:lnTo>
                  <a:pt x="503" y="9"/>
                </a:lnTo>
                <a:lnTo>
                  <a:pt x="483" y="6"/>
                </a:lnTo>
                <a:lnTo>
                  <a:pt x="463" y="4"/>
                </a:lnTo>
                <a:lnTo>
                  <a:pt x="421" y="1"/>
                </a:lnTo>
                <a:lnTo>
                  <a:pt x="380" y="0"/>
                </a:lnTo>
                <a:lnTo>
                  <a:pt x="358" y="0"/>
                </a:lnTo>
                <a:lnTo>
                  <a:pt x="337" y="0"/>
                </a:lnTo>
                <a:lnTo>
                  <a:pt x="317" y="1"/>
                </a:lnTo>
                <a:lnTo>
                  <a:pt x="295" y="3"/>
                </a:lnTo>
                <a:lnTo>
                  <a:pt x="275" y="3"/>
                </a:lnTo>
                <a:lnTo>
                  <a:pt x="255" y="6"/>
                </a:lnTo>
                <a:lnTo>
                  <a:pt x="235" y="7"/>
                </a:lnTo>
                <a:lnTo>
                  <a:pt x="215" y="10"/>
                </a:lnTo>
                <a:lnTo>
                  <a:pt x="196" y="13"/>
                </a:lnTo>
                <a:lnTo>
                  <a:pt x="179" y="16"/>
                </a:lnTo>
                <a:lnTo>
                  <a:pt x="162" y="20"/>
                </a:lnTo>
                <a:lnTo>
                  <a:pt x="145" y="24"/>
                </a:lnTo>
                <a:lnTo>
                  <a:pt x="129" y="29"/>
                </a:lnTo>
                <a:lnTo>
                  <a:pt x="115" y="33"/>
                </a:lnTo>
                <a:lnTo>
                  <a:pt x="101" y="39"/>
                </a:lnTo>
                <a:lnTo>
                  <a:pt x="89" y="44"/>
                </a:lnTo>
                <a:lnTo>
                  <a:pt x="78" y="51"/>
                </a:lnTo>
                <a:lnTo>
                  <a:pt x="68" y="59"/>
                </a:lnTo>
                <a:lnTo>
                  <a:pt x="59" y="66"/>
                </a:lnTo>
                <a:lnTo>
                  <a:pt x="50" y="73"/>
                </a:lnTo>
                <a:lnTo>
                  <a:pt x="43" y="83"/>
                </a:lnTo>
                <a:lnTo>
                  <a:pt x="38" y="93"/>
                </a:lnTo>
                <a:lnTo>
                  <a:pt x="33" y="103"/>
                </a:lnTo>
                <a:lnTo>
                  <a:pt x="29" y="113"/>
                </a:lnTo>
                <a:lnTo>
                  <a:pt x="25" y="126"/>
                </a:lnTo>
                <a:lnTo>
                  <a:pt x="22" y="137"/>
                </a:lnTo>
                <a:lnTo>
                  <a:pt x="20" y="150"/>
                </a:lnTo>
                <a:lnTo>
                  <a:pt x="19" y="163"/>
                </a:lnTo>
                <a:lnTo>
                  <a:pt x="18" y="176"/>
                </a:lnTo>
                <a:lnTo>
                  <a:pt x="18" y="190"/>
                </a:lnTo>
                <a:lnTo>
                  <a:pt x="18" y="204"/>
                </a:lnTo>
                <a:lnTo>
                  <a:pt x="18" y="218"/>
                </a:lnTo>
                <a:lnTo>
                  <a:pt x="19" y="233"/>
                </a:lnTo>
                <a:lnTo>
                  <a:pt x="19" y="248"/>
                </a:lnTo>
                <a:lnTo>
                  <a:pt x="22" y="278"/>
                </a:lnTo>
                <a:lnTo>
                  <a:pt x="26" y="310"/>
                </a:lnTo>
                <a:lnTo>
                  <a:pt x="30" y="341"/>
                </a:lnTo>
                <a:lnTo>
                  <a:pt x="33" y="371"/>
                </a:lnTo>
                <a:lnTo>
                  <a:pt x="36" y="401"/>
                </a:lnTo>
                <a:lnTo>
                  <a:pt x="39" y="431"/>
                </a:lnTo>
                <a:lnTo>
                  <a:pt x="39" y="445"/>
                </a:lnTo>
                <a:lnTo>
                  <a:pt x="39" y="458"/>
                </a:lnTo>
                <a:lnTo>
                  <a:pt x="39" y="473"/>
                </a:lnTo>
                <a:lnTo>
                  <a:pt x="38" y="485"/>
                </a:lnTo>
                <a:lnTo>
                  <a:pt x="36" y="511"/>
                </a:lnTo>
                <a:lnTo>
                  <a:pt x="33" y="538"/>
                </a:lnTo>
                <a:lnTo>
                  <a:pt x="30" y="565"/>
                </a:lnTo>
                <a:lnTo>
                  <a:pt x="26" y="592"/>
                </a:lnTo>
                <a:lnTo>
                  <a:pt x="19" y="647"/>
                </a:lnTo>
                <a:lnTo>
                  <a:pt x="15" y="672"/>
                </a:lnTo>
                <a:lnTo>
                  <a:pt x="12" y="700"/>
                </a:lnTo>
                <a:lnTo>
                  <a:pt x="9" y="725"/>
                </a:lnTo>
                <a:lnTo>
                  <a:pt x="6" y="751"/>
                </a:lnTo>
                <a:lnTo>
                  <a:pt x="3" y="775"/>
                </a:lnTo>
                <a:lnTo>
                  <a:pt x="2" y="799"/>
                </a:lnTo>
                <a:lnTo>
                  <a:pt x="0" y="822"/>
                </a:lnTo>
                <a:lnTo>
                  <a:pt x="0" y="844"/>
                </a:lnTo>
                <a:lnTo>
                  <a:pt x="0" y="864"/>
                </a:lnTo>
                <a:lnTo>
                  <a:pt x="0" y="874"/>
                </a:lnTo>
                <a:lnTo>
                  <a:pt x="2" y="884"/>
                </a:lnTo>
                <a:lnTo>
                  <a:pt x="3" y="901"/>
                </a:lnTo>
                <a:lnTo>
                  <a:pt x="5" y="918"/>
                </a:lnTo>
                <a:lnTo>
                  <a:pt x="6" y="934"/>
                </a:lnTo>
                <a:lnTo>
                  <a:pt x="8" y="949"/>
                </a:lnTo>
                <a:lnTo>
                  <a:pt x="9" y="964"/>
                </a:lnTo>
                <a:lnTo>
                  <a:pt x="12" y="976"/>
                </a:lnTo>
                <a:lnTo>
                  <a:pt x="15" y="989"/>
                </a:lnTo>
                <a:lnTo>
                  <a:pt x="18" y="1001"/>
                </a:lnTo>
                <a:lnTo>
                  <a:pt x="23" y="1012"/>
                </a:lnTo>
                <a:lnTo>
                  <a:pt x="26" y="1018"/>
                </a:lnTo>
                <a:lnTo>
                  <a:pt x="29" y="1024"/>
                </a:lnTo>
                <a:lnTo>
                  <a:pt x="33" y="1028"/>
                </a:lnTo>
                <a:lnTo>
                  <a:pt x="36" y="1032"/>
                </a:lnTo>
                <a:lnTo>
                  <a:pt x="40" y="1038"/>
                </a:lnTo>
                <a:lnTo>
                  <a:pt x="46" y="1042"/>
                </a:lnTo>
                <a:lnTo>
                  <a:pt x="50" y="1046"/>
                </a:lnTo>
                <a:lnTo>
                  <a:pt x="58" y="1049"/>
                </a:lnTo>
                <a:lnTo>
                  <a:pt x="63" y="1054"/>
                </a:lnTo>
                <a:lnTo>
                  <a:pt x="70" y="1058"/>
                </a:lnTo>
                <a:lnTo>
                  <a:pt x="78" y="1061"/>
                </a:lnTo>
                <a:lnTo>
                  <a:pt x="86" y="1065"/>
                </a:lnTo>
                <a:lnTo>
                  <a:pt x="95" y="1068"/>
                </a:lnTo>
                <a:lnTo>
                  <a:pt x="103" y="1071"/>
                </a:lnTo>
                <a:lnTo>
                  <a:pt x="113" y="1074"/>
                </a:lnTo>
                <a:lnTo>
                  <a:pt x="125" y="1076"/>
                </a:lnTo>
                <a:lnTo>
                  <a:pt x="138" y="1078"/>
                </a:lnTo>
                <a:lnTo>
                  <a:pt x="151" y="1078"/>
                </a:lnTo>
                <a:lnTo>
                  <a:pt x="165" y="1079"/>
                </a:lnTo>
                <a:lnTo>
                  <a:pt x="181" y="1079"/>
                </a:lnTo>
                <a:lnTo>
                  <a:pt x="196" y="1079"/>
                </a:lnTo>
                <a:lnTo>
                  <a:pt x="214" y="1078"/>
                </a:lnTo>
                <a:lnTo>
                  <a:pt x="231" y="1078"/>
                </a:lnTo>
                <a:lnTo>
                  <a:pt x="248" y="1076"/>
                </a:lnTo>
                <a:lnTo>
                  <a:pt x="267" y="1075"/>
                </a:lnTo>
                <a:lnTo>
                  <a:pt x="285" y="1074"/>
                </a:lnTo>
                <a:lnTo>
                  <a:pt x="322" y="1071"/>
                </a:lnTo>
                <a:lnTo>
                  <a:pt x="361" y="1066"/>
                </a:lnTo>
                <a:lnTo>
                  <a:pt x="400" y="1064"/>
                </a:lnTo>
                <a:lnTo>
                  <a:pt x="438" y="1061"/>
                </a:lnTo>
                <a:lnTo>
                  <a:pt x="457" y="1061"/>
                </a:lnTo>
                <a:lnTo>
                  <a:pt x="474" y="1059"/>
                </a:lnTo>
                <a:lnTo>
                  <a:pt x="493" y="1059"/>
                </a:lnTo>
                <a:lnTo>
                  <a:pt x="510" y="1059"/>
                </a:lnTo>
                <a:lnTo>
                  <a:pt x="527" y="1059"/>
                </a:lnTo>
                <a:lnTo>
                  <a:pt x="543" y="1061"/>
                </a:lnTo>
                <a:lnTo>
                  <a:pt x="559" y="1062"/>
                </a:lnTo>
                <a:lnTo>
                  <a:pt x="573" y="1064"/>
                </a:lnTo>
                <a:lnTo>
                  <a:pt x="586" y="1066"/>
                </a:lnTo>
                <a:lnTo>
                  <a:pt x="599" y="1069"/>
                </a:lnTo>
                <a:lnTo>
                  <a:pt x="610" y="1074"/>
                </a:lnTo>
                <a:lnTo>
                  <a:pt x="621" y="1078"/>
                </a:lnTo>
                <a:lnTo>
                  <a:pt x="630" y="1084"/>
                </a:lnTo>
                <a:lnTo>
                  <a:pt x="639" y="1091"/>
                </a:lnTo>
                <a:lnTo>
                  <a:pt x="646" y="1098"/>
                </a:lnTo>
                <a:lnTo>
                  <a:pt x="652" y="1105"/>
                </a:lnTo>
                <a:lnTo>
                  <a:pt x="656" y="1114"/>
                </a:lnTo>
                <a:lnTo>
                  <a:pt x="660" y="1124"/>
                </a:lnTo>
                <a:lnTo>
                  <a:pt x="663" y="1134"/>
                </a:lnTo>
                <a:lnTo>
                  <a:pt x="666" y="1144"/>
                </a:lnTo>
                <a:lnTo>
                  <a:pt x="667" y="1155"/>
                </a:lnTo>
                <a:lnTo>
                  <a:pt x="669" y="1166"/>
                </a:lnTo>
                <a:lnTo>
                  <a:pt x="670" y="1178"/>
                </a:lnTo>
                <a:lnTo>
                  <a:pt x="670" y="1189"/>
                </a:lnTo>
                <a:lnTo>
                  <a:pt x="670" y="1213"/>
                </a:lnTo>
                <a:lnTo>
                  <a:pt x="670" y="1239"/>
                </a:lnTo>
                <a:lnTo>
                  <a:pt x="670" y="1263"/>
                </a:lnTo>
                <a:lnTo>
                  <a:pt x="672" y="1276"/>
                </a:lnTo>
                <a:lnTo>
                  <a:pt x="672" y="1288"/>
                </a:lnTo>
                <a:lnTo>
                  <a:pt x="673" y="1299"/>
                </a:lnTo>
                <a:lnTo>
                  <a:pt x="676" y="1311"/>
                </a:lnTo>
                <a:lnTo>
                  <a:pt x="677" y="1322"/>
                </a:lnTo>
                <a:lnTo>
                  <a:pt x="682" y="1332"/>
                </a:lnTo>
                <a:lnTo>
                  <a:pt x="686" y="1342"/>
                </a:lnTo>
                <a:lnTo>
                  <a:pt x="690" y="1352"/>
                </a:lnTo>
                <a:lnTo>
                  <a:pt x="696" y="1361"/>
                </a:lnTo>
                <a:lnTo>
                  <a:pt x="703" y="1369"/>
                </a:lnTo>
                <a:lnTo>
                  <a:pt x="712" y="1376"/>
                </a:lnTo>
                <a:lnTo>
                  <a:pt x="722" y="1383"/>
                </a:lnTo>
                <a:lnTo>
                  <a:pt x="727" y="1386"/>
                </a:lnTo>
                <a:lnTo>
                  <a:pt x="733" y="1389"/>
                </a:lnTo>
                <a:lnTo>
                  <a:pt x="739" y="1390"/>
                </a:lnTo>
                <a:lnTo>
                  <a:pt x="745" y="1393"/>
                </a:lnTo>
                <a:lnTo>
                  <a:pt x="752" y="1396"/>
                </a:lnTo>
                <a:lnTo>
                  <a:pt x="759" y="1398"/>
                </a:lnTo>
                <a:lnTo>
                  <a:pt x="767" y="1400"/>
                </a:lnTo>
                <a:lnTo>
                  <a:pt x="775" y="1402"/>
                </a:lnTo>
                <a:lnTo>
                  <a:pt x="783" y="1403"/>
                </a:lnTo>
                <a:lnTo>
                  <a:pt x="792" y="1406"/>
                </a:lnTo>
                <a:lnTo>
                  <a:pt x="802" y="1408"/>
                </a:lnTo>
                <a:lnTo>
                  <a:pt x="812" y="1410"/>
                </a:lnTo>
                <a:lnTo>
                  <a:pt x="832" y="1413"/>
                </a:lnTo>
                <a:lnTo>
                  <a:pt x="853" y="1418"/>
                </a:lnTo>
                <a:lnTo>
                  <a:pt x="875" y="1420"/>
                </a:lnTo>
                <a:lnTo>
                  <a:pt x="899" y="1423"/>
                </a:lnTo>
                <a:lnTo>
                  <a:pt x="923" y="1426"/>
                </a:lnTo>
                <a:lnTo>
                  <a:pt x="949" y="1429"/>
                </a:lnTo>
                <a:lnTo>
                  <a:pt x="975" y="1430"/>
                </a:lnTo>
                <a:lnTo>
                  <a:pt x="1001" y="1433"/>
                </a:lnTo>
                <a:lnTo>
                  <a:pt x="1028" y="1433"/>
                </a:lnTo>
                <a:lnTo>
                  <a:pt x="1055" y="1435"/>
                </a:lnTo>
                <a:lnTo>
                  <a:pt x="1082" y="1436"/>
                </a:lnTo>
                <a:lnTo>
                  <a:pt x="1110" y="1436"/>
                </a:lnTo>
                <a:lnTo>
                  <a:pt x="1138" y="1435"/>
                </a:lnTo>
                <a:lnTo>
                  <a:pt x="1165" y="1435"/>
                </a:lnTo>
                <a:lnTo>
                  <a:pt x="1193" y="1433"/>
                </a:lnTo>
                <a:lnTo>
                  <a:pt x="1218" y="1430"/>
                </a:lnTo>
                <a:lnTo>
                  <a:pt x="1245" y="1429"/>
                </a:lnTo>
                <a:lnTo>
                  <a:pt x="1270" y="1425"/>
                </a:lnTo>
                <a:lnTo>
                  <a:pt x="1296" y="1422"/>
                </a:lnTo>
                <a:lnTo>
                  <a:pt x="1318" y="1418"/>
                </a:lnTo>
                <a:lnTo>
                  <a:pt x="1341" y="1412"/>
                </a:lnTo>
                <a:lnTo>
                  <a:pt x="1364" y="1406"/>
                </a:lnTo>
                <a:lnTo>
                  <a:pt x="1384" y="1400"/>
                </a:lnTo>
                <a:lnTo>
                  <a:pt x="1404" y="1393"/>
                </a:lnTo>
                <a:lnTo>
                  <a:pt x="1413" y="1389"/>
                </a:lnTo>
                <a:lnTo>
                  <a:pt x="1422" y="1385"/>
                </a:lnTo>
                <a:lnTo>
                  <a:pt x="1430" y="1381"/>
                </a:lnTo>
                <a:lnTo>
                  <a:pt x="1439" y="1376"/>
                </a:lnTo>
                <a:lnTo>
                  <a:pt x="1446" y="1371"/>
                </a:lnTo>
                <a:lnTo>
                  <a:pt x="1453" y="1366"/>
                </a:lnTo>
                <a:lnTo>
                  <a:pt x="1460" y="1361"/>
                </a:lnTo>
                <a:lnTo>
                  <a:pt x="1466" y="1356"/>
                </a:lnTo>
                <a:lnTo>
                  <a:pt x="1472" y="1351"/>
                </a:lnTo>
                <a:lnTo>
                  <a:pt x="1477" y="1345"/>
                </a:lnTo>
                <a:lnTo>
                  <a:pt x="1483" y="1338"/>
                </a:lnTo>
                <a:lnTo>
                  <a:pt x="1489" y="1331"/>
                </a:lnTo>
                <a:lnTo>
                  <a:pt x="1497" y="1316"/>
                </a:lnTo>
                <a:lnTo>
                  <a:pt x="1506" y="1301"/>
                </a:lnTo>
                <a:lnTo>
                  <a:pt x="1513" y="1283"/>
                </a:lnTo>
                <a:lnTo>
                  <a:pt x="1519" y="1265"/>
                </a:lnTo>
                <a:lnTo>
                  <a:pt x="1525" y="1246"/>
                </a:lnTo>
                <a:lnTo>
                  <a:pt x="1529" y="1226"/>
                </a:lnTo>
                <a:lnTo>
                  <a:pt x="1533" y="1205"/>
                </a:lnTo>
                <a:lnTo>
                  <a:pt x="1536" y="1183"/>
                </a:lnTo>
                <a:lnTo>
                  <a:pt x="1539" y="1161"/>
                </a:lnTo>
                <a:lnTo>
                  <a:pt x="1540" y="1138"/>
                </a:lnTo>
                <a:lnTo>
                  <a:pt x="1542" y="1114"/>
                </a:lnTo>
                <a:lnTo>
                  <a:pt x="1543" y="1089"/>
                </a:lnTo>
                <a:lnTo>
                  <a:pt x="1543" y="1066"/>
                </a:lnTo>
                <a:lnTo>
                  <a:pt x="1542" y="1041"/>
                </a:lnTo>
                <a:lnTo>
                  <a:pt x="1542" y="1016"/>
                </a:lnTo>
                <a:lnTo>
                  <a:pt x="1540" y="992"/>
                </a:lnTo>
                <a:lnTo>
                  <a:pt x="1537" y="944"/>
                </a:lnTo>
                <a:lnTo>
                  <a:pt x="1536" y="919"/>
                </a:lnTo>
                <a:lnTo>
                  <a:pt x="1535" y="895"/>
                </a:lnTo>
                <a:lnTo>
                  <a:pt x="1532" y="872"/>
                </a:lnTo>
                <a:lnTo>
                  <a:pt x="1530" y="849"/>
                </a:lnTo>
                <a:lnTo>
                  <a:pt x="1527" y="827"/>
                </a:lnTo>
                <a:lnTo>
                  <a:pt x="1526" y="805"/>
                </a:lnTo>
                <a:lnTo>
                  <a:pt x="1525" y="784"/>
                </a:lnTo>
                <a:lnTo>
                  <a:pt x="1522" y="764"/>
                </a:lnTo>
                <a:lnTo>
                  <a:pt x="1520" y="745"/>
                </a:lnTo>
                <a:lnTo>
                  <a:pt x="1519" y="728"/>
                </a:lnTo>
                <a:lnTo>
                  <a:pt x="1519" y="711"/>
                </a:lnTo>
                <a:lnTo>
                  <a:pt x="1517" y="695"/>
                </a:lnTo>
                <a:lnTo>
                  <a:pt x="1517" y="681"/>
                </a:lnTo>
                <a:lnTo>
                  <a:pt x="1516" y="667"/>
                </a:lnTo>
                <a:lnTo>
                  <a:pt x="1516" y="654"/>
                </a:lnTo>
                <a:lnTo>
                  <a:pt x="1516" y="641"/>
                </a:lnTo>
                <a:lnTo>
                  <a:pt x="1516" y="628"/>
                </a:lnTo>
                <a:lnTo>
                  <a:pt x="1516" y="615"/>
                </a:lnTo>
                <a:lnTo>
                  <a:pt x="1516" y="604"/>
                </a:lnTo>
                <a:lnTo>
                  <a:pt x="1516" y="592"/>
                </a:lnTo>
                <a:lnTo>
                  <a:pt x="1516" y="582"/>
                </a:lnTo>
                <a:lnTo>
                  <a:pt x="1516" y="571"/>
                </a:lnTo>
                <a:lnTo>
                  <a:pt x="1515" y="561"/>
                </a:lnTo>
                <a:lnTo>
                  <a:pt x="1515" y="551"/>
                </a:lnTo>
                <a:lnTo>
                  <a:pt x="1513" y="534"/>
                </a:lnTo>
                <a:lnTo>
                  <a:pt x="1510" y="515"/>
                </a:lnTo>
                <a:lnTo>
                  <a:pt x="1507" y="500"/>
                </a:lnTo>
                <a:lnTo>
                  <a:pt x="1505" y="493"/>
                </a:lnTo>
                <a:lnTo>
                  <a:pt x="1502" y="485"/>
                </a:lnTo>
                <a:lnTo>
                  <a:pt x="1499" y="478"/>
                </a:lnTo>
                <a:lnTo>
                  <a:pt x="1496" y="471"/>
                </a:lnTo>
                <a:lnTo>
                  <a:pt x="1492" y="464"/>
                </a:lnTo>
                <a:lnTo>
                  <a:pt x="1487" y="458"/>
                </a:lnTo>
                <a:lnTo>
                  <a:pt x="1482" y="451"/>
                </a:lnTo>
                <a:lnTo>
                  <a:pt x="1476" y="445"/>
                </a:lnTo>
                <a:lnTo>
                  <a:pt x="1470" y="440"/>
                </a:lnTo>
                <a:lnTo>
                  <a:pt x="1463" y="433"/>
                </a:lnTo>
                <a:lnTo>
                  <a:pt x="1456" y="427"/>
                </a:lnTo>
                <a:lnTo>
                  <a:pt x="1449" y="421"/>
                </a:lnTo>
                <a:lnTo>
                  <a:pt x="1439" y="415"/>
                </a:lnTo>
                <a:lnTo>
                  <a:pt x="1430" y="411"/>
                </a:lnTo>
                <a:lnTo>
                  <a:pt x="1420" y="405"/>
                </a:lnTo>
                <a:lnTo>
                  <a:pt x="1409" y="401"/>
                </a:lnTo>
                <a:lnTo>
                  <a:pt x="1396" y="397"/>
                </a:lnTo>
                <a:lnTo>
                  <a:pt x="1383" y="394"/>
                </a:lnTo>
                <a:lnTo>
                  <a:pt x="1367" y="390"/>
                </a:lnTo>
                <a:lnTo>
                  <a:pt x="1353" y="388"/>
                </a:lnTo>
                <a:lnTo>
                  <a:pt x="1337" y="385"/>
                </a:lnTo>
                <a:lnTo>
                  <a:pt x="1320" y="384"/>
                </a:lnTo>
                <a:lnTo>
                  <a:pt x="1303" y="383"/>
                </a:lnTo>
                <a:lnTo>
                  <a:pt x="1286" y="381"/>
                </a:lnTo>
                <a:lnTo>
                  <a:pt x="1267" y="381"/>
                </a:lnTo>
                <a:lnTo>
                  <a:pt x="1248" y="380"/>
                </a:lnTo>
                <a:lnTo>
                  <a:pt x="1210" y="378"/>
                </a:lnTo>
                <a:lnTo>
                  <a:pt x="1171" y="378"/>
                </a:lnTo>
                <a:lnTo>
                  <a:pt x="1131" y="377"/>
                </a:lnTo>
                <a:lnTo>
                  <a:pt x="1091" y="377"/>
                </a:lnTo>
                <a:lnTo>
                  <a:pt x="1052" y="374"/>
                </a:lnTo>
                <a:lnTo>
                  <a:pt x="1034" y="373"/>
                </a:lnTo>
                <a:lnTo>
                  <a:pt x="1015" y="371"/>
                </a:lnTo>
                <a:lnTo>
                  <a:pt x="998" y="370"/>
                </a:lnTo>
                <a:lnTo>
                  <a:pt x="981" y="367"/>
                </a:lnTo>
                <a:lnTo>
                  <a:pt x="964" y="364"/>
                </a:lnTo>
                <a:lnTo>
                  <a:pt x="948" y="361"/>
                </a:lnTo>
                <a:lnTo>
                  <a:pt x="932" y="358"/>
                </a:lnTo>
                <a:lnTo>
                  <a:pt x="918" y="354"/>
                </a:lnTo>
                <a:lnTo>
                  <a:pt x="903" y="348"/>
                </a:lnTo>
                <a:lnTo>
                  <a:pt x="891" y="343"/>
                </a:lnTo>
                <a:lnTo>
                  <a:pt x="879" y="337"/>
                </a:lnTo>
                <a:lnTo>
                  <a:pt x="868" y="330"/>
                </a:lnTo>
                <a:lnTo>
                  <a:pt x="858" y="323"/>
                </a:lnTo>
                <a:lnTo>
                  <a:pt x="848" y="314"/>
                </a:lnTo>
                <a:lnTo>
                  <a:pt x="839" y="306"/>
                </a:lnTo>
                <a:lnTo>
                  <a:pt x="830" y="296"/>
                </a:lnTo>
                <a:lnTo>
                  <a:pt x="822" y="286"/>
                </a:lnTo>
                <a:lnTo>
                  <a:pt x="815" y="276"/>
                </a:lnTo>
                <a:lnTo>
                  <a:pt x="808" y="264"/>
                </a:lnTo>
                <a:lnTo>
                  <a:pt x="802" y="254"/>
                </a:lnTo>
                <a:lnTo>
                  <a:pt x="789" y="231"/>
                </a:lnTo>
                <a:lnTo>
                  <a:pt x="777" y="207"/>
                </a:lnTo>
                <a:lnTo>
                  <a:pt x="766" y="184"/>
                </a:lnTo>
                <a:lnTo>
                  <a:pt x="755" y="160"/>
                </a:lnTo>
                <a:lnTo>
                  <a:pt x="742" y="137"/>
                </a:lnTo>
                <a:lnTo>
                  <a:pt x="736" y="126"/>
                </a:lnTo>
                <a:lnTo>
                  <a:pt x="729" y="116"/>
                </a:lnTo>
                <a:lnTo>
                  <a:pt x="722" y="104"/>
                </a:lnTo>
                <a:lnTo>
                  <a:pt x="715" y="94"/>
                </a:lnTo>
                <a:lnTo>
                  <a:pt x="707" y="86"/>
                </a:lnTo>
                <a:lnTo>
                  <a:pt x="699" y="76"/>
                </a:lnTo>
                <a:lnTo>
                  <a:pt x="690" y="67"/>
                </a:lnTo>
                <a:lnTo>
                  <a:pt x="680" y="60"/>
                </a:lnTo>
                <a:lnTo>
                  <a:pt x="670" y="53"/>
                </a:lnTo>
                <a:lnTo>
                  <a:pt x="660" y="46"/>
                </a:lnTo>
                <a:lnTo>
                  <a:pt x="649" y="40"/>
                </a:lnTo>
                <a:lnTo>
                  <a:pt x="636" y="36"/>
                </a:ln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7" name="Rectangle 5"/>
          <p:cNvSpPr>
            <a:spLocks noChangeArrowheads="1"/>
          </p:cNvSpPr>
          <p:nvPr/>
        </p:nvSpPr>
        <p:spPr bwMode="auto">
          <a:xfrm>
            <a:off x="2201863" y="4389438"/>
            <a:ext cx="571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1500">
                <a:solidFill>
                  <a:srgbClr val="000000"/>
                </a:solidFill>
                <a:ea typeface="ＭＳ Ｐゴシック" charset="0"/>
              </a:rPr>
              <a:t> </a:t>
            </a:r>
            <a:endParaRPr lang="en-US">
              <a:solidFill>
                <a:srgbClr val="000000"/>
              </a:solidFill>
              <a:ea typeface="ＭＳ Ｐゴシック" charset="0"/>
            </a:endParaRPr>
          </a:p>
        </p:txBody>
      </p:sp>
      <p:sp>
        <p:nvSpPr>
          <p:cNvPr id="8" name="Rectangle 7"/>
          <p:cNvSpPr>
            <a:spLocks noChangeArrowheads="1"/>
          </p:cNvSpPr>
          <p:nvPr/>
        </p:nvSpPr>
        <p:spPr bwMode="auto">
          <a:xfrm>
            <a:off x="3595688" y="4586288"/>
            <a:ext cx="571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sp>
        <p:nvSpPr>
          <p:cNvPr id="9" name="Rectangle 8"/>
          <p:cNvSpPr>
            <a:spLocks noChangeArrowheads="1"/>
          </p:cNvSpPr>
          <p:nvPr/>
        </p:nvSpPr>
        <p:spPr bwMode="auto">
          <a:xfrm>
            <a:off x="4989513" y="4103688"/>
            <a:ext cx="1143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0" name="Line 9"/>
          <p:cNvSpPr>
            <a:spLocks noChangeShapeType="1"/>
          </p:cNvSpPr>
          <p:nvPr/>
        </p:nvSpPr>
        <p:spPr bwMode="auto">
          <a:xfrm flipV="1">
            <a:off x="4400550" y="4349750"/>
            <a:ext cx="46038" cy="377825"/>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 name="Rectangle 10"/>
          <p:cNvSpPr>
            <a:spLocks noChangeArrowheads="1"/>
          </p:cNvSpPr>
          <p:nvPr/>
        </p:nvSpPr>
        <p:spPr bwMode="auto">
          <a:xfrm>
            <a:off x="4205288" y="4397375"/>
            <a:ext cx="1143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2" name="Rectangle 11"/>
          <p:cNvSpPr>
            <a:spLocks noChangeArrowheads="1"/>
          </p:cNvSpPr>
          <p:nvPr/>
        </p:nvSpPr>
        <p:spPr bwMode="auto">
          <a:xfrm>
            <a:off x="5127625" y="5345113"/>
            <a:ext cx="1143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13" name="Line 12"/>
          <p:cNvSpPr>
            <a:spLocks noChangeShapeType="1"/>
          </p:cNvSpPr>
          <p:nvPr/>
        </p:nvSpPr>
        <p:spPr bwMode="auto">
          <a:xfrm>
            <a:off x="4678363" y="5013325"/>
            <a:ext cx="236537" cy="136525"/>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 name="Rectangle 13"/>
          <p:cNvSpPr>
            <a:spLocks noChangeArrowheads="1"/>
          </p:cNvSpPr>
          <p:nvPr/>
        </p:nvSpPr>
        <p:spPr bwMode="auto">
          <a:xfrm>
            <a:off x="923925" y="3814763"/>
            <a:ext cx="1143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grpSp>
        <p:nvGrpSpPr>
          <p:cNvPr id="15" name="Group 14"/>
          <p:cNvGrpSpPr>
            <a:grpSpLocks/>
          </p:cNvGrpSpPr>
          <p:nvPr/>
        </p:nvGrpSpPr>
        <p:grpSpPr bwMode="auto">
          <a:xfrm>
            <a:off x="1993900" y="3446463"/>
            <a:ext cx="866775" cy="877887"/>
            <a:chOff x="1471" y="3433"/>
            <a:chExt cx="546" cy="553"/>
          </a:xfrm>
        </p:grpSpPr>
        <p:sp>
          <p:nvSpPr>
            <p:cNvPr id="16" name="Freeform 15"/>
            <p:cNvSpPr>
              <a:spLocks/>
            </p:cNvSpPr>
            <p:nvPr/>
          </p:nvSpPr>
          <p:spPr bwMode="auto">
            <a:xfrm>
              <a:off x="1548" y="3607"/>
              <a:ext cx="468" cy="123"/>
            </a:xfrm>
            <a:custGeom>
              <a:avLst/>
              <a:gdLst>
                <a:gd name="T0" fmla="*/ 211 w 468"/>
                <a:gd name="T1" fmla="*/ 0 h 123"/>
                <a:gd name="T2" fmla="*/ 165 w 468"/>
                <a:gd name="T3" fmla="*/ 3 h 123"/>
                <a:gd name="T4" fmla="*/ 124 w 468"/>
                <a:gd name="T5" fmla="*/ 7 h 123"/>
                <a:gd name="T6" fmla="*/ 86 w 468"/>
                <a:gd name="T7" fmla="*/ 14 h 123"/>
                <a:gd name="T8" fmla="*/ 69 w 468"/>
                <a:gd name="T9" fmla="*/ 19 h 123"/>
                <a:gd name="T10" fmla="*/ 55 w 468"/>
                <a:gd name="T11" fmla="*/ 23 h 123"/>
                <a:gd name="T12" fmla="*/ 41 w 468"/>
                <a:gd name="T13" fmla="*/ 27 h 123"/>
                <a:gd name="T14" fmla="*/ 29 w 468"/>
                <a:gd name="T15" fmla="*/ 31 h 123"/>
                <a:gd name="T16" fmla="*/ 19 w 468"/>
                <a:gd name="T17" fmla="*/ 37 h 123"/>
                <a:gd name="T18" fmla="*/ 12 w 468"/>
                <a:gd name="T19" fmla="*/ 43 h 123"/>
                <a:gd name="T20" fmla="*/ 6 w 468"/>
                <a:gd name="T21" fmla="*/ 49 h 123"/>
                <a:gd name="T22" fmla="*/ 2 w 468"/>
                <a:gd name="T23" fmla="*/ 54 h 123"/>
                <a:gd name="T24" fmla="*/ 0 w 468"/>
                <a:gd name="T25" fmla="*/ 61 h 123"/>
                <a:gd name="T26" fmla="*/ 2 w 468"/>
                <a:gd name="T27" fmla="*/ 67 h 123"/>
                <a:gd name="T28" fmla="*/ 6 w 468"/>
                <a:gd name="T29" fmla="*/ 73 h 123"/>
                <a:gd name="T30" fmla="*/ 12 w 468"/>
                <a:gd name="T31" fmla="*/ 80 h 123"/>
                <a:gd name="T32" fmla="*/ 19 w 468"/>
                <a:gd name="T33" fmla="*/ 84 h 123"/>
                <a:gd name="T34" fmla="*/ 29 w 468"/>
                <a:gd name="T35" fmla="*/ 90 h 123"/>
                <a:gd name="T36" fmla="*/ 41 w 468"/>
                <a:gd name="T37" fmla="*/ 96 h 123"/>
                <a:gd name="T38" fmla="*/ 55 w 468"/>
                <a:gd name="T39" fmla="*/ 100 h 123"/>
                <a:gd name="T40" fmla="*/ 69 w 468"/>
                <a:gd name="T41" fmla="*/ 104 h 123"/>
                <a:gd name="T42" fmla="*/ 86 w 468"/>
                <a:gd name="T43" fmla="*/ 109 h 123"/>
                <a:gd name="T44" fmla="*/ 124 w 468"/>
                <a:gd name="T45" fmla="*/ 114 h 123"/>
                <a:gd name="T46" fmla="*/ 165 w 468"/>
                <a:gd name="T47" fmla="*/ 120 h 123"/>
                <a:gd name="T48" fmla="*/ 211 w 468"/>
                <a:gd name="T49" fmla="*/ 121 h 123"/>
                <a:gd name="T50" fmla="*/ 258 w 468"/>
                <a:gd name="T51" fmla="*/ 121 h 123"/>
                <a:gd name="T52" fmla="*/ 304 w 468"/>
                <a:gd name="T53" fmla="*/ 120 h 123"/>
                <a:gd name="T54" fmla="*/ 345 w 468"/>
                <a:gd name="T55" fmla="*/ 114 h 123"/>
                <a:gd name="T56" fmla="*/ 383 w 468"/>
                <a:gd name="T57" fmla="*/ 109 h 123"/>
                <a:gd name="T58" fmla="*/ 400 w 468"/>
                <a:gd name="T59" fmla="*/ 104 h 123"/>
                <a:gd name="T60" fmla="*/ 414 w 468"/>
                <a:gd name="T61" fmla="*/ 100 h 123"/>
                <a:gd name="T62" fmla="*/ 428 w 468"/>
                <a:gd name="T63" fmla="*/ 96 h 123"/>
                <a:gd name="T64" fmla="*/ 440 w 468"/>
                <a:gd name="T65" fmla="*/ 90 h 123"/>
                <a:gd name="T66" fmla="*/ 450 w 468"/>
                <a:gd name="T67" fmla="*/ 84 h 123"/>
                <a:gd name="T68" fmla="*/ 457 w 468"/>
                <a:gd name="T69" fmla="*/ 80 h 123"/>
                <a:gd name="T70" fmla="*/ 463 w 468"/>
                <a:gd name="T71" fmla="*/ 73 h 123"/>
                <a:gd name="T72" fmla="*/ 467 w 468"/>
                <a:gd name="T73" fmla="*/ 67 h 123"/>
                <a:gd name="T74" fmla="*/ 468 w 468"/>
                <a:gd name="T75" fmla="*/ 61 h 123"/>
                <a:gd name="T76" fmla="*/ 467 w 468"/>
                <a:gd name="T77" fmla="*/ 54 h 123"/>
                <a:gd name="T78" fmla="*/ 463 w 468"/>
                <a:gd name="T79" fmla="*/ 49 h 123"/>
                <a:gd name="T80" fmla="*/ 457 w 468"/>
                <a:gd name="T81" fmla="*/ 43 h 123"/>
                <a:gd name="T82" fmla="*/ 450 w 468"/>
                <a:gd name="T83" fmla="*/ 37 h 123"/>
                <a:gd name="T84" fmla="*/ 440 w 468"/>
                <a:gd name="T85" fmla="*/ 31 h 123"/>
                <a:gd name="T86" fmla="*/ 428 w 468"/>
                <a:gd name="T87" fmla="*/ 27 h 123"/>
                <a:gd name="T88" fmla="*/ 414 w 468"/>
                <a:gd name="T89" fmla="*/ 23 h 123"/>
                <a:gd name="T90" fmla="*/ 400 w 468"/>
                <a:gd name="T91" fmla="*/ 19 h 123"/>
                <a:gd name="T92" fmla="*/ 383 w 468"/>
                <a:gd name="T93" fmla="*/ 14 h 123"/>
                <a:gd name="T94" fmla="*/ 345 w 468"/>
                <a:gd name="T95" fmla="*/ 7 h 123"/>
                <a:gd name="T96" fmla="*/ 304 w 468"/>
                <a:gd name="T97" fmla="*/ 3 h 123"/>
                <a:gd name="T98" fmla="*/ 258 w 468"/>
                <a:gd name="T99" fmla="*/ 0 h 1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3"/>
                <a:gd name="T152" fmla="*/ 468 w 468"/>
                <a:gd name="T153" fmla="*/ 123 h 1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3">
                  <a:moveTo>
                    <a:pt x="235" y="0"/>
                  </a:moveTo>
                  <a:lnTo>
                    <a:pt x="211" y="0"/>
                  </a:lnTo>
                  <a:lnTo>
                    <a:pt x="188" y="1"/>
                  </a:lnTo>
                  <a:lnTo>
                    <a:pt x="165" y="3"/>
                  </a:lnTo>
                  <a:lnTo>
                    <a:pt x="144" y="6"/>
                  </a:lnTo>
                  <a:lnTo>
                    <a:pt x="124" y="7"/>
                  </a:lnTo>
                  <a:lnTo>
                    <a:pt x="104" y="10"/>
                  </a:lnTo>
                  <a:lnTo>
                    <a:pt x="86" y="14"/>
                  </a:lnTo>
                  <a:lnTo>
                    <a:pt x="78" y="16"/>
                  </a:lnTo>
                  <a:lnTo>
                    <a:pt x="69" y="19"/>
                  </a:lnTo>
                  <a:lnTo>
                    <a:pt x="62" y="20"/>
                  </a:lnTo>
                  <a:lnTo>
                    <a:pt x="55" y="23"/>
                  </a:lnTo>
                  <a:lnTo>
                    <a:pt x="48" y="24"/>
                  </a:lnTo>
                  <a:lnTo>
                    <a:pt x="41" y="27"/>
                  </a:lnTo>
                  <a:lnTo>
                    <a:pt x="35" y="30"/>
                  </a:lnTo>
                  <a:lnTo>
                    <a:pt x="29" y="31"/>
                  </a:lnTo>
                  <a:lnTo>
                    <a:pt x="25" y="34"/>
                  </a:lnTo>
                  <a:lnTo>
                    <a:pt x="19" y="37"/>
                  </a:lnTo>
                  <a:lnTo>
                    <a:pt x="15" y="40"/>
                  </a:lnTo>
                  <a:lnTo>
                    <a:pt x="12" y="43"/>
                  </a:lnTo>
                  <a:lnTo>
                    <a:pt x="9" y="46"/>
                  </a:lnTo>
                  <a:lnTo>
                    <a:pt x="6" y="49"/>
                  </a:lnTo>
                  <a:lnTo>
                    <a:pt x="3" y="51"/>
                  </a:lnTo>
                  <a:lnTo>
                    <a:pt x="2" y="54"/>
                  </a:lnTo>
                  <a:lnTo>
                    <a:pt x="2" y="59"/>
                  </a:lnTo>
                  <a:lnTo>
                    <a:pt x="0" y="61"/>
                  </a:lnTo>
                  <a:lnTo>
                    <a:pt x="2" y="64"/>
                  </a:lnTo>
                  <a:lnTo>
                    <a:pt x="2" y="67"/>
                  </a:lnTo>
                  <a:lnTo>
                    <a:pt x="3" y="70"/>
                  </a:lnTo>
                  <a:lnTo>
                    <a:pt x="6" y="73"/>
                  </a:lnTo>
                  <a:lnTo>
                    <a:pt x="9" y="77"/>
                  </a:lnTo>
                  <a:lnTo>
                    <a:pt x="12" y="80"/>
                  </a:lnTo>
                  <a:lnTo>
                    <a:pt x="15" y="83"/>
                  </a:lnTo>
                  <a:lnTo>
                    <a:pt x="19" y="84"/>
                  </a:lnTo>
                  <a:lnTo>
                    <a:pt x="25" y="87"/>
                  </a:lnTo>
                  <a:lnTo>
                    <a:pt x="29" y="90"/>
                  </a:lnTo>
                  <a:lnTo>
                    <a:pt x="35" y="93"/>
                  </a:lnTo>
                  <a:lnTo>
                    <a:pt x="41" y="96"/>
                  </a:lnTo>
                  <a:lnTo>
                    <a:pt x="48" y="97"/>
                  </a:lnTo>
                  <a:lnTo>
                    <a:pt x="55" y="100"/>
                  </a:lnTo>
                  <a:lnTo>
                    <a:pt x="62" y="103"/>
                  </a:lnTo>
                  <a:lnTo>
                    <a:pt x="69" y="104"/>
                  </a:lnTo>
                  <a:lnTo>
                    <a:pt x="78" y="106"/>
                  </a:lnTo>
                  <a:lnTo>
                    <a:pt x="86" y="109"/>
                  </a:lnTo>
                  <a:lnTo>
                    <a:pt x="104" y="111"/>
                  </a:lnTo>
                  <a:lnTo>
                    <a:pt x="124" y="114"/>
                  </a:lnTo>
                  <a:lnTo>
                    <a:pt x="144" y="117"/>
                  </a:lnTo>
                  <a:lnTo>
                    <a:pt x="165" y="120"/>
                  </a:lnTo>
                  <a:lnTo>
                    <a:pt x="188" y="121"/>
                  </a:lnTo>
                  <a:lnTo>
                    <a:pt x="211" y="121"/>
                  </a:lnTo>
                  <a:lnTo>
                    <a:pt x="235" y="123"/>
                  </a:lnTo>
                  <a:lnTo>
                    <a:pt x="258" y="121"/>
                  </a:lnTo>
                  <a:lnTo>
                    <a:pt x="281" y="121"/>
                  </a:lnTo>
                  <a:lnTo>
                    <a:pt x="304" y="120"/>
                  </a:lnTo>
                  <a:lnTo>
                    <a:pt x="325" y="117"/>
                  </a:lnTo>
                  <a:lnTo>
                    <a:pt x="345" y="114"/>
                  </a:lnTo>
                  <a:lnTo>
                    <a:pt x="365" y="111"/>
                  </a:lnTo>
                  <a:lnTo>
                    <a:pt x="383" y="109"/>
                  </a:lnTo>
                  <a:lnTo>
                    <a:pt x="391" y="106"/>
                  </a:lnTo>
                  <a:lnTo>
                    <a:pt x="400" y="104"/>
                  </a:lnTo>
                  <a:lnTo>
                    <a:pt x="407" y="103"/>
                  </a:lnTo>
                  <a:lnTo>
                    <a:pt x="414" y="100"/>
                  </a:lnTo>
                  <a:lnTo>
                    <a:pt x="421" y="97"/>
                  </a:lnTo>
                  <a:lnTo>
                    <a:pt x="428" y="96"/>
                  </a:lnTo>
                  <a:lnTo>
                    <a:pt x="434" y="93"/>
                  </a:lnTo>
                  <a:lnTo>
                    <a:pt x="440" y="90"/>
                  </a:lnTo>
                  <a:lnTo>
                    <a:pt x="446" y="87"/>
                  </a:lnTo>
                  <a:lnTo>
                    <a:pt x="450" y="84"/>
                  </a:lnTo>
                  <a:lnTo>
                    <a:pt x="454" y="83"/>
                  </a:lnTo>
                  <a:lnTo>
                    <a:pt x="457" y="80"/>
                  </a:lnTo>
                  <a:lnTo>
                    <a:pt x="461" y="77"/>
                  </a:lnTo>
                  <a:lnTo>
                    <a:pt x="463" y="73"/>
                  </a:lnTo>
                  <a:lnTo>
                    <a:pt x="466" y="70"/>
                  </a:lnTo>
                  <a:lnTo>
                    <a:pt x="467" y="67"/>
                  </a:lnTo>
                  <a:lnTo>
                    <a:pt x="468" y="64"/>
                  </a:lnTo>
                  <a:lnTo>
                    <a:pt x="468" y="61"/>
                  </a:lnTo>
                  <a:lnTo>
                    <a:pt x="468" y="59"/>
                  </a:lnTo>
                  <a:lnTo>
                    <a:pt x="467" y="54"/>
                  </a:lnTo>
                  <a:lnTo>
                    <a:pt x="466" y="51"/>
                  </a:lnTo>
                  <a:lnTo>
                    <a:pt x="463" y="49"/>
                  </a:lnTo>
                  <a:lnTo>
                    <a:pt x="461" y="46"/>
                  </a:lnTo>
                  <a:lnTo>
                    <a:pt x="457" y="43"/>
                  </a:lnTo>
                  <a:lnTo>
                    <a:pt x="454" y="40"/>
                  </a:lnTo>
                  <a:lnTo>
                    <a:pt x="450" y="37"/>
                  </a:lnTo>
                  <a:lnTo>
                    <a:pt x="446" y="34"/>
                  </a:lnTo>
                  <a:lnTo>
                    <a:pt x="440" y="31"/>
                  </a:lnTo>
                  <a:lnTo>
                    <a:pt x="434" y="30"/>
                  </a:lnTo>
                  <a:lnTo>
                    <a:pt x="428" y="27"/>
                  </a:lnTo>
                  <a:lnTo>
                    <a:pt x="421" y="24"/>
                  </a:lnTo>
                  <a:lnTo>
                    <a:pt x="414" y="23"/>
                  </a:lnTo>
                  <a:lnTo>
                    <a:pt x="407" y="20"/>
                  </a:lnTo>
                  <a:lnTo>
                    <a:pt x="400" y="19"/>
                  </a:lnTo>
                  <a:lnTo>
                    <a:pt x="391" y="16"/>
                  </a:lnTo>
                  <a:lnTo>
                    <a:pt x="383" y="14"/>
                  </a:lnTo>
                  <a:lnTo>
                    <a:pt x="365" y="10"/>
                  </a:lnTo>
                  <a:lnTo>
                    <a:pt x="345" y="7"/>
                  </a:lnTo>
                  <a:lnTo>
                    <a:pt x="325" y="6"/>
                  </a:lnTo>
                  <a:lnTo>
                    <a:pt x="304" y="3"/>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7" name="Freeform 16"/>
            <p:cNvSpPr>
              <a:spLocks/>
            </p:cNvSpPr>
            <p:nvPr/>
          </p:nvSpPr>
          <p:spPr bwMode="auto">
            <a:xfrm>
              <a:off x="1548" y="3607"/>
              <a:ext cx="468" cy="123"/>
            </a:xfrm>
            <a:custGeom>
              <a:avLst/>
              <a:gdLst>
                <a:gd name="T0" fmla="*/ 211 w 468"/>
                <a:gd name="T1" fmla="*/ 0 h 123"/>
                <a:gd name="T2" fmla="*/ 165 w 468"/>
                <a:gd name="T3" fmla="*/ 3 h 123"/>
                <a:gd name="T4" fmla="*/ 124 w 468"/>
                <a:gd name="T5" fmla="*/ 7 h 123"/>
                <a:gd name="T6" fmla="*/ 86 w 468"/>
                <a:gd name="T7" fmla="*/ 14 h 123"/>
                <a:gd name="T8" fmla="*/ 69 w 468"/>
                <a:gd name="T9" fmla="*/ 19 h 123"/>
                <a:gd name="T10" fmla="*/ 55 w 468"/>
                <a:gd name="T11" fmla="*/ 23 h 123"/>
                <a:gd name="T12" fmla="*/ 41 w 468"/>
                <a:gd name="T13" fmla="*/ 27 h 123"/>
                <a:gd name="T14" fmla="*/ 29 w 468"/>
                <a:gd name="T15" fmla="*/ 31 h 123"/>
                <a:gd name="T16" fmla="*/ 19 w 468"/>
                <a:gd name="T17" fmla="*/ 37 h 123"/>
                <a:gd name="T18" fmla="*/ 12 w 468"/>
                <a:gd name="T19" fmla="*/ 43 h 123"/>
                <a:gd name="T20" fmla="*/ 6 w 468"/>
                <a:gd name="T21" fmla="*/ 49 h 123"/>
                <a:gd name="T22" fmla="*/ 2 w 468"/>
                <a:gd name="T23" fmla="*/ 54 h 123"/>
                <a:gd name="T24" fmla="*/ 0 w 468"/>
                <a:gd name="T25" fmla="*/ 61 h 123"/>
                <a:gd name="T26" fmla="*/ 2 w 468"/>
                <a:gd name="T27" fmla="*/ 67 h 123"/>
                <a:gd name="T28" fmla="*/ 6 w 468"/>
                <a:gd name="T29" fmla="*/ 73 h 123"/>
                <a:gd name="T30" fmla="*/ 12 w 468"/>
                <a:gd name="T31" fmla="*/ 80 h 123"/>
                <a:gd name="T32" fmla="*/ 19 w 468"/>
                <a:gd name="T33" fmla="*/ 84 h 123"/>
                <a:gd name="T34" fmla="*/ 29 w 468"/>
                <a:gd name="T35" fmla="*/ 90 h 123"/>
                <a:gd name="T36" fmla="*/ 41 w 468"/>
                <a:gd name="T37" fmla="*/ 96 h 123"/>
                <a:gd name="T38" fmla="*/ 55 w 468"/>
                <a:gd name="T39" fmla="*/ 100 h 123"/>
                <a:gd name="T40" fmla="*/ 69 w 468"/>
                <a:gd name="T41" fmla="*/ 104 h 123"/>
                <a:gd name="T42" fmla="*/ 86 w 468"/>
                <a:gd name="T43" fmla="*/ 109 h 123"/>
                <a:gd name="T44" fmla="*/ 124 w 468"/>
                <a:gd name="T45" fmla="*/ 114 h 123"/>
                <a:gd name="T46" fmla="*/ 165 w 468"/>
                <a:gd name="T47" fmla="*/ 120 h 123"/>
                <a:gd name="T48" fmla="*/ 211 w 468"/>
                <a:gd name="T49" fmla="*/ 121 h 123"/>
                <a:gd name="T50" fmla="*/ 258 w 468"/>
                <a:gd name="T51" fmla="*/ 121 h 123"/>
                <a:gd name="T52" fmla="*/ 304 w 468"/>
                <a:gd name="T53" fmla="*/ 120 h 123"/>
                <a:gd name="T54" fmla="*/ 345 w 468"/>
                <a:gd name="T55" fmla="*/ 114 h 123"/>
                <a:gd name="T56" fmla="*/ 383 w 468"/>
                <a:gd name="T57" fmla="*/ 109 h 123"/>
                <a:gd name="T58" fmla="*/ 400 w 468"/>
                <a:gd name="T59" fmla="*/ 104 h 123"/>
                <a:gd name="T60" fmla="*/ 414 w 468"/>
                <a:gd name="T61" fmla="*/ 100 h 123"/>
                <a:gd name="T62" fmla="*/ 428 w 468"/>
                <a:gd name="T63" fmla="*/ 96 h 123"/>
                <a:gd name="T64" fmla="*/ 440 w 468"/>
                <a:gd name="T65" fmla="*/ 90 h 123"/>
                <a:gd name="T66" fmla="*/ 450 w 468"/>
                <a:gd name="T67" fmla="*/ 84 h 123"/>
                <a:gd name="T68" fmla="*/ 457 w 468"/>
                <a:gd name="T69" fmla="*/ 80 h 123"/>
                <a:gd name="T70" fmla="*/ 463 w 468"/>
                <a:gd name="T71" fmla="*/ 73 h 123"/>
                <a:gd name="T72" fmla="*/ 467 w 468"/>
                <a:gd name="T73" fmla="*/ 67 h 123"/>
                <a:gd name="T74" fmla="*/ 468 w 468"/>
                <a:gd name="T75" fmla="*/ 61 h 123"/>
                <a:gd name="T76" fmla="*/ 467 w 468"/>
                <a:gd name="T77" fmla="*/ 54 h 123"/>
                <a:gd name="T78" fmla="*/ 463 w 468"/>
                <a:gd name="T79" fmla="*/ 49 h 123"/>
                <a:gd name="T80" fmla="*/ 457 w 468"/>
                <a:gd name="T81" fmla="*/ 43 h 123"/>
                <a:gd name="T82" fmla="*/ 450 w 468"/>
                <a:gd name="T83" fmla="*/ 37 h 123"/>
                <a:gd name="T84" fmla="*/ 440 w 468"/>
                <a:gd name="T85" fmla="*/ 31 h 123"/>
                <a:gd name="T86" fmla="*/ 428 w 468"/>
                <a:gd name="T87" fmla="*/ 27 h 123"/>
                <a:gd name="T88" fmla="*/ 414 w 468"/>
                <a:gd name="T89" fmla="*/ 23 h 123"/>
                <a:gd name="T90" fmla="*/ 400 w 468"/>
                <a:gd name="T91" fmla="*/ 19 h 123"/>
                <a:gd name="T92" fmla="*/ 383 w 468"/>
                <a:gd name="T93" fmla="*/ 14 h 123"/>
                <a:gd name="T94" fmla="*/ 345 w 468"/>
                <a:gd name="T95" fmla="*/ 7 h 123"/>
                <a:gd name="T96" fmla="*/ 304 w 468"/>
                <a:gd name="T97" fmla="*/ 3 h 123"/>
                <a:gd name="T98" fmla="*/ 258 w 468"/>
                <a:gd name="T99" fmla="*/ 0 h 1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3"/>
                <a:gd name="T152" fmla="*/ 468 w 468"/>
                <a:gd name="T153" fmla="*/ 123 h 1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3">
                  <a:moveTo>
                    <a:pt x="235" y="0"/>
                  </a:moveTo>
                  <a:lnTo>
                    <a:pt x="211" y="0"/>
                  </a:lnTo>
                  <a:lnTo>
                    <a:pt x="188" y="1"/>
                  </a:lnTo>
                  <a:lnTo>
                    <a:pt x="165" y="3"/>
                  </a:lnTo>
                  <a:lnTo>
                    <a:pt x="144" y="6"/>
                  </a:lnTo>
                  <a:lnTo>
                    <a:pt x="124" y="7"/>
                  </a:lnTo>
                  <a:lnTo>
                    <a:pt x="104" y="10"/>
                  </a:lnTo>
                  <a:lnTo>
                    <a:pt x="86" y="14"/>
                  </a:lnTo>
                  <a:lnTo>
                    <a:pt x="78" y="16"/>
                  </a:lnTo>
                  <a:lnTo>
                    <a:pt x="69" y="19"/>
                  </a:lnTo>
                  <a:lnTo>
                    <a:pt x="62" y="20"/>
                  </a:lnTo>
                  <a:lnTo>
                    <a:pt x="55" y="23"/>
                  </a:lnTo>
                  <a:lnTo>
                    <a:pt x="48" y="24"/>
                  </a:lnTo>
                  <a:lnTo>
                    <a:pt x="41" y="27"/>
                  </a:lnTo>
                  <a:lnTo>
                    <a:pt x="35" y="30"/>
                  </a:lnTo>
                  <a:lnTo>
                    <a:pt x="29" y="31"/>
                  </a:lnTo>
                  <a:lnTo>
                    <a:pt x="25" y="34"/>
                  </a:lnTo>
                  <a:lnTo>
                    <a:pt x="19" y="37"/>
                  </a:lnTo>
                  <a:lnTo>
                    <a:pt x="15" y="40"/>
                  </a:lnTo>
                  <a:lnTo>
                    <a:pt x="12" y="43"/>
                  </a:lnTo>
                  <a:lnTo>
                    <a:pt x="9" y="46"/>
                  </a:lnTo>
                  <a:lnTo>
                    <a:pt x="6" y="49"/>
                  </a:lnTo>
                  <a:lnTo>
                    <a:pt x="3" y="51"/>
                  </a:lnTo>
                  <a:lnTo>
                    <a:pt x="2" y="54"/>
                  </a:lnTo>
                  <a:lnTo>
                    <a:pt x="2" y="59"/>
                  </a:lnTo>
                  <a:lnTo>
                    <a:pt x="0" y="61"/>
                  </a:lnTo>
                  <a:lnTo>
                    <a:pt x="2" y="64"/>
                  </a:lnTo>
                  <a:lnTo>
                    <a:pt x="2" y="67"/>
                  </a:lnTo>
                  <a:lnTo>
                    <a:pt x="3" y="70"/>
                  </a:lnTo>
                  <a:lnTo>
                    <a:pt x="6" y="73"/>
                  </a:lnTo>
                  <a:lnTo>
                    <a:pt x="9" y="77"/>
                  </a:lnTo>
                  <a:lnTo>
                    <a:pt x="12" y="80"/>
                  </a:lnTo>
                  <a:lnTo>
                    <a:pt x="15" y="83"/>
                  </a:lnTo>
                  <a:lnTo>
                    <a:pt x="19" y="84"/>
                  </a:lnTo>
                  <a:lnTo>
                    <a:pt x="25" y="87"/>
                  </a:lnTo>
                  <a:lnTo>
                    <a:pt x="29" y="90"/>
                  </a:lnTo>
                  <a:lnTo>
                    <a:pt x="35" y="93"/>
                  </a:lnTo>
                  <a:lnTo>
                    <a:pt x="41" y="96"/>
                  </a:lnTo>
                  <a:lnTo>
                    <a:pt x="48" y="97"/>
                  </a:lnTo>
                  <a:lnTo>
                    <a:pt x="55" y="100"/>
                  </a:lnTo>
                  <a:lnTo>
                    <a:pt x="62" y="103"/>
                  </a:lnTo>
                  <a:lnTo>
                    <a:pt x="69" y="104"/>
                  </a:lnTo>
                  <a:lnTo>
                    <a:pt x="78" y="106"/>
                  </a:lnTo>
                  <a:lnTo>
                    <a:pt x="86" y="109"/>
                  </a:lnTo>
                  <a:lnTo>
                    <a:pt x="104" y="111"/>
                  </a:lnTo>
                  <a:lnTo>
                    <a:pt x="124" y="114"/>
                  </a:lnTo>
                  <a:lnTo>
                    <a:pt x="144" y="117"/>
                  </a:lnTo>
                  <a:lnTo>
                    <a:pt x="165" y="120"/>
                  </a:lnTo>
                  <a:lnTo>
                    <a:pt x="188" y="121"/>
                  </a:lnTo>
                  <a:lnTo>
                    <a:pt x="211" y="121"/>
                  </a:lnTo>
                  <a:lnTo>
                    <a:pt x="235" y="123"/>
                  </a:lnTo>
                  <a:lnTo>
                    <a:pt x="258" y="121"/>
                  </a:lnTo>
                  <a:lnTo>
                    <a:pt x="281" y="121"/>
                  </a:lnTo>
                  <a:lnTo>
                    <a:pt x="304" y="120"/>
                  </a:lnTo>
                  <a:lnTo>
                    <a:pt x="325" y="117"/>
                  </a:lnTo>
                  <a:lnTo>
                    <a:pt x="345" y="114"/>
                  </a:lnTo>
                  <a:lnTo>
                    <a:pt x="365" y="111"/>
                  </a:lnTo>
                  <a:lnTo>
                    <a:pt x="383" y="109"/>
                  </a:lnTo>
                  <a:lnTo>
                    <a:pt x="391" y="106"/>
                  </a:lnTo>
                  <a:lnTo>
                    <a:pt x="400" y="104"/>
                  </a:lnTo>
                  <a:lnTo>
                    <a:pt x="407" y="103"/>
                  </a:lnTo>
                  <a:lnTo>
                    <a:pt x="414" y="100"/>
                  </a:lnTo>
                  <a:lnTo>
                    <a:pt x="421" y="97"/>
                  </a:lnTo>
                  <a:lnTo>
                    <a:pt x="428" y="96"/>
                  </a:lnTo>
                  <a:lnTo>
                    <a:pt x="434" y="93"/>
                  </a:lnTo>
                  <a:lnTo>
                    <a:pt x="440" y="90"/>
                  </a:lnTo>
                  <a:lnTo>
                    <a:pt x="446" y="87"/>
                  </a:lnTo>
                  <a:lnTo>
                    <a:pt x="450" y="84"/>
                  </a:lnTo>
                  <a:lnTo>
                    <a:pt x="454" y="83"/>
                  </a:lnTo>
                  <a:lnTo>
                    <a:pt x="457" y="80"/>
                  </a:lnTo>
                  <a:lnTo>
                    <a:pt x="461" y="77"/>
                  </a:lnTo>
                  <a:lnTo>
                    <a:pt x="463" y="73"/>
                  </a:lnTo>
                  <a:lnTo>
                    <a:pt x="466" y="70"/>
                  </a:lnTo>
                  <a:lnTo>
                    <a:pt x="467" y="67"/>
                  </a:lnTo>
                  <a:lnTo>
                    <a:pt x="468" y="64"/>
                  </a:lnTo>
                  <a:lnTo>
                    <a:pt x="468" y="61"/>
                  </a:lnTo>
                  <a:lnTo>
                    <a:pt x="468" y="59"/>
                  </a:lnTo>
                  <a:lnTo>
                    <a:pt x="467" y="54"/>
                  </a:lnTo>
                  <a:lnTo>
                    <a:pt x="466" y="51"/>
                  </a:lnTo>
                  <a:lnTo>
                    <a:pt x="463" y="49"/>
                  </a:lnTo>
                  <a:lnTo>
                    <a:pt x="461" y="46"/>
                  </a:lnTo>
                  <a:lnTo>
                    <a:pt x="457" y="43"/>
                  </a:lnTo>
                  <a:lnTo>
                    <a:pt x="454" y="40"/>
                  </a:lnTo>
                  <a:lnTo>
                    <a:pt x="450" y="37"/>
                  </a:lnTo>
                  <a:lnTo>
                    <a:pt x="446" y="34"/>
                  </a:lnTo>
                  <a:lnTo>
                    <a:pt x="440" y="31"/>
                  </a:lnTo>
                  <a:lnTo>
                    <a:pt x="434" y="30"/>
                  </a:lnTo>
                  <a:lnTo>
                    <a:pt x="428" y="27"/>
                  </a:lnTo>
                  <a:lnTo>
                    <a:pt x="421" y="24"/>
                  </a:lnTo>
                  <a:lnTo>
                    <a:pt x="414" y="23"/>
                  </a:lnTo>
                  <a:lnTo>
                    <a:pt x="407" y="20"/>
                  </a:lnTo>
                  <a:lnTo>
                    <a:pt x="400" y="19"/>
                  </a:lnTo>
                  <a:lnTo>
                    <a:pt x="391" y="16"/>
                  </a:lnTo>
                  <a:lnTo>
                    <a:pt x="383" y="14"/>
                  </a:lnTo>
                  <a:lnTo>
                    <a:pt x="365" y="10"/>
                  </a:lnTo>
                  <a:lnTo>
                    <a:pt x="345" y="7"/>
                  </a:lnTo>
                  <a:lnTo>
                    <a:pt x="325" y="6"/>
                  </a:lnTo>
                  <a:lnTo>
                    <a:pt x="304" y="3"/>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8" name="Line 17"/>
            <p:cNvSpPr>
              <a:spLocks noChangeShapeType="1"/>
            </p:cNvSpPr>
            <p:nvPr/>
          </p:nvSpPr>
          <p:spPr bwMode="auto">
            <a:xfrm>
              <a:off x="1548" y="3597"/>
              <a:ext cx="1" cy="76"/>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9" name="Line 18"/>
            <p:cNvSpPr>
              <a:spLocks noChangeShapeType="1"/>
            </p:cNvSpPr>
            <p:nvPr/>
          </p:nvSpPr>
          <p:spPr bwMode="auto">
            <a:xfrm>
              <a:off x="2016" y="3597"/>
              <a:ext cx="1" cy="76"/>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0" name="Rectangle 19"/>
            <p:cNvSpPr>
              <a:spLocks noChangeArrowheads="1"/>
            </p:cNvSpPr>
            <p:nvPr/>
          </p:nvSpPr>
          <p:spPr bwMode="auto">
            <a:xfrm>
              <a:off x="1548" y="3591"/>
              <a:ext cx="304" cy="8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21" name="Rectangle 20"/>
            <p:cNvSpPr>
              <a:spLocks noChangeArrowheads="1"/>
            </p:cNvSpPr>
            <p:nvPr/>
          </p:nvSpPr>
          <p:spPr bwMode="auto">
            <a:xfrm>
              <a:off x="1700" y="3640"/>
              <a:ext cx="72" cy="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3600">
                  <a:solidFill>
                    <a:srgbClr val="000000"/>
                  </a:solidFill>
                  <a:latin typeface="Times New Roman" charset="0"/>
                  <a:ea typeface="ＭＳ Ｐゴシック" charset="0"/>
                </a:rPr>
                <a:t> </a:t>
              </a:r>
              <a:endParaRPr lang="en-US">
                <a:solidFill>
                  <a:srgbClr val="000000"/>
                </a:solidFill>
                <a:ea typeface="ＭＳ Ｐゴシック" charset="0"/>
              </a:endParaRPr>
            </a:p>
          </p:txBody>
        </p:sp>
        <p:sp>
          <p:nvSpPr>
            <p:cNvPr id="22" name="Freeform 21"/>
            <p:cNvSpPr>
              <a:spLocks/>
            </p:cNvSpPr>
            <p:nvPr/>
          </p:nvSpPr>
          <p:spPr bwMode="auto">
            <a:xfrm>
              <a:off x="1546" y="3510"/>
              <a:ext cx="466" cy="141"/>
            </a:xfrm>
            <a:custGeom>
              <a:avLst/>
              <a:gdLst>
                <a:gd name="T0" fmla="*/ 209 w 466"/>
                <a:gd name="T1" fmla="*/ 0 h 141"/>
                <a:gd name="T2" fmla="*/ 163 w 466"/>
                <a:gd name="T3" fmla="*/ 3 h 141"/>
                <a:gd name="T4" fmla="*/ 121 w 466"/>
                <a:gd name="T5" fmla="*/ 9 h 141"/>
                <a:gd name="T6" fmla="*/ 84 w 466"/>
                <a:gd name="T7" fmla="*/ 16 h 141"/>
                <a:gd name="T8" fmla="*/ 67 w 466"/>
                <a:gd name="T9" fmla="*/ 20 h 141"/>
                <a:gd name="T10" fmla="*/ 53 w 466"/>
                <a:gd name="T11" fmla="*/ 26 h 141"/>
                <a:gd name="T12" fmla="*/ 38 w 466"/>
                <a:gd name="T13" fmla="*/ 31 h 141"/>
                <a:gd name="T14" fmla="*/ 27 w 466"/>
                <a:gd name="T15" fmla="*/ 37 h 141"/>
                <a:gd name="T16" fmla="*/ 17 w 466"/>
                <a:gd name="T17" fmla="*/ 43 h 141"/>
                <a:gd name="T18" fmla="*/ 10 w 466"/>
                <a:gd name="T19" fmla="*/ 50 h 141"/>
                <a:gd name="T20" fmla="*/ 4 w 466"/>
                <a:gd name="T21" fmla="*/ 56 h 141"/>
                <a:gd name="T22" fmla="*/ 0 w 466"/>
                <a:gd name="T23" fmla="*/ 63 h 141"/>
                <a:gd name="T24" fmla="*/ 0 w 466"/>
                <a:gd name="T25" fmla="*/ 70 h 141"/>
                <a:gd name="T26" fmla="*/ 0 w 466"/>
                <a:gd name="T27" fmla="*/ 77 h 141"/>
                <a:gd name="T28" fmla="*/ 4 w 466"/>
                <a:gd name="T29" fmla="*/ 84 h 141"/>
                <a:gd name="T30" fmla="*/ 10 w 466"/>
                <a:gd name="T31" fmla="*/ 91 h 141"/>
                <a:gd name="T32" fmla="*/ 17 w 466"/>
                <a:gd name="T33" fmla="*/ 98 h 141"/>
                <a:gd name="T34" fmla="*/ 27 w 466"/>
                <a:gd name="T35" fmla="*/ 104 h 141"/>
                <a:gd name="T36" fmla="*/ 38 w 466"/>
                <a:gd name="T37" fmla="*/ 110 h 141"/>
                <a:gd name="T38" fmla="*/ 53 w 466"/>
                <a:gd name="T39" fmla="*/ 116 h 141"/>
                <a:gd name="T40" fmla="*/ 67 w 466"/>
                <a:gd name="T41" fmla="*/ 120 h 141"/>
                <a:gd name="T42" fmla="*/ 84 w 466"/>
                <a:gd name="T43" fmla="*/ 126 h 141"/>
                <a:gd name="T44" fmla="*/ 121 w 466"/>
                <a:gd name="T45" fmla="*/ 133 h 141"/>
                <a:gd name="T46" fmla="*/ 163 w 466"/>
                <a:gd name="T47" fmla="*/ 138 h 141"/>
                <a:gd name="T48" fmla="*/ 209 w 466"/>
                <a:gd name="T49" fmla="*/ 141 h 141"/>
                <a:gd name="T50" fmla="*/ 256 w 466"/>
                <a:gd name="T51" fmla="*/ 141 h 141"/>
                <a:gd name="T52" fmla="*/ 302 w 466"/>
                <a:gd name="T53" fmla="*/ 138 h 141"/>
                <a:gd name="T54" fmla="*/ 343 w 466"/>
                <a:gd name="T55" fmla="*/ 133 h 141"/>
                <a:gd name="T56" fmla="*/ 380 w 466"/>
                <a:gd name="T57" fmla="*/ 126 h 141"/>
                <a:gd name="T58" fmla="*/ 397 w 466"/>
                <a:gd name="T59" fmla="*/ 120 h 141"/>
                <a:gd name="T60" fmla="*/ 413 w 466"/>
                <a:gd name="T61" fmla="*/ 116 h 141"/>
                <a:gd name="T62" fmla="*/ 426 w 466"/>
                <a:gd name="T63" fmla="*/ 110 h 141"/>
                <a:gd name="T64" fmla="*/ 438 w 466"/>
                <a:gd name="T65" fmla="*/ 104 h 141"/>
                <a:gd name="T66" fmla="*/ 448 w 466"/>
                <a:gd name="T67" fmla="*/ 98 h 141"/>
                <a:gd name="T68" fmla="*/ 455 w 466"/>
                <a:gd name="T69" fmla="*/ 91 h 141"/>
                <a:gd name="T70" fmla="*/ 460 w 466"/>
                <a:gd name="T71" fmla="*/ 84 h 141"/>
                <a:gd name="T72" fmla="*/ 465 w 466"/>
                <a:gd name="T73" fmla="*/ 77 h 141"/>
                <a:gd name="T74" fmla="*/ 466 w 466"/>
                <a:gd name="T75" fmla="*/ 70 h 141"/>
                <a:gd name="T76" fmla="*/ 465 w 466"/>
                <a:gd name="T77" fmla="*/ 63 h 141"/>
                <a:gd name="T78" fmla="*/ 460 w 466"/>
                <a:gd name="T79" fmla="*/ 56 h 141"/>
                <a:gd name="T80" fmla="*/ 455 w 466"/>
                <a:gd name="T81" fmla="*/ 50 h 141"/>
                <a:gd name="T82" fmla="*/ 448 w 466"/>
                <a:gd name="T83" fmla="*/ 43 h 141"/>
                <a:gd name="T84" fmla="*/ 438 w 466"/>
                <a:gd name="T85" fmla="*/ 37 h 141"/>
                <a:gd name="T86" fmla="*/ 426 w 466"/>
                <a:gd name="T87" fmla="*/ 31 h 141"/>
                <a:gd name="T88" fmla="*/ 413 w 466"/>
                <a:gd name="T89" fmla="*/ 26 h 141"/>
                <a:gd name="T90" fmla="*/ 397 w 466"/>
                <a:gd name="T91" fmla="*/ 20 h 141"/>
                <a:gd name="T92" fmla="*/ 380 w 466"/>
                <a:gd name="T93" fmla="*/ 16 h 141"/>
                <a:gd name="T94" fmla="*/ 343 w 466"/>
                <a:gd name="T95" fmla="*/ 9 h 141"/>
                <a:gd name="T96" fmla="*/ 302 w 466"/>
                <a:gd name="T97" fmla="*/ 3 h 141"/>
                <a:gd name="T98" fmla="*/ 256 w 466"/>
                <a:gd name="T99" fmla="*/ 0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0"/>
                  </a:lnTo>
                  <a:lnTo>
                    <a:pt x="186" y="1"/>
                  </a:lnTo>
                  <a:lnTo>
                    <a:pt x="163" y="3"/>
                  </a:lnTo>
                  <a:lnTo>
                    <a:pt x="141" y="6"/>
                  </a:lnTo>
                  <a:lnTo>
                    <a:pt x="121" y="9"/>
                  </a:lnTo>
                  <a:lnTo>
                    <a:pt x="101" y="11"/>
                  </a:lnTo>
                  <a:lnTo>
                    <a:pt x="84" y="16"/>
                  </a:lnTo>
                  <a:lnTo>
                    <a:pt x="75" y="19"/>
                  </a:lnTo>
                  <a:lnTo>
                    <a:pt x="67" y="20"/>
                  </a:lnTo>
                  <a:lnTo>
                    <a:pt x="60" y="23"/>
                  </a:lnTo>
                  <a:lnTo>
                    <a:pt x="53" y="26"/>
                  </a:lnTo>
                  <a:lnTo>
                    <a:pt x="45" y="28"/>
                  </a:lnTo>
                  <a:lnTo>
                    <a:pt x="38" y="31"/>
                  </a:lnTo>
                  <a:lnTo>
                    <a:pt x="33" y="34"/>
                  </a:lnTo>
                  <a:lnTo>
                    <a:pt x="27" y="37"/>
                  </a:lnTo>
                  <a:lnTo>
                    <a:pt x="23" y="40"/>
                  </a:lnTo>
                  <a:lnTo>
                    <a:pt x="17" y="43"/>
                  </a:lnTo>
                  <a:lnTo>
                    <a:pt x="12" y="46"/>
                  </a:lnTo>
                  <a:lnTo>
                    <a:pt x="10" y="50"/>
                  </a:lnTo>
                  <a:lnTo>
                    <a:pt x="7" y="53"/>
                  </a:lnTo>
                  <a:lnTo>
                    <a:pt x="4" y="56"/>
                  </a:lnTo>
                  <a:lnTo>
                    <a:pt x="1" y="60"/>
                  </a:lnTo>
                  <a:lnTo>
                    <a:pt x="0" y="63"/>
                  </a:lnTo>
                  <a:lnTo>
                    <a:pt x="0" y="67"/>
                  </a:lnTo>
                  <a:lnTo>
                    <a:pt x="0" y="70"/>
                  </a:lnTo>
                  <a:lnTo>
                    <a:pt x="0" y="74"/>
                  </a:lnTo>
                  <a:lnTo>
                    <a:pt x="0" y="77"/>
                  </a:lnTo>
                  <a:lnTo>
                    <a:pt x="1" y="81"/>
                  </a:lnTo>
                  <a:lnTo>
                    <a:pt x="4" y="84"/>
                  </a:lnTo>
                  <a:lnTo>
                    <a:pt x="7" y="88"/>
                  </a:lnTo>
                  <a:lnTo>
                    <a:pt x="10" y="91"/>
                  </a:lnTo>
                  <a:lnTo>
                    <a:pt x="12" y="94"/>
                  </a:lnTo>
                  <a:lnTo>
                    <a:pt x="17" y="98"/>
                  </a:lnTo>
                  <a:lnTo>
                    <a:pt x="23" y="101"/>
                  </a:lnTo>
                  <a:lnTo>
                    <a:pt x="27" y="104"/>
                  </a:lnTo>
                  <a:lnTo>
                    <a:pt x="33" y="107"/>
                  </a:lnTo>
                  <a:lnTo>
                    <a:pt x="38" y="110"/>
                  </a:lnTo>
                  <a:lnTo>
                    <a:pt x="45" y="113"/>
                  </a:lnTo>
                  <a:lnTo>
                    <a:pt x="53" y="116"/>
                  </a:lnTo>
                  <a:lnTo>
                    <a:pt x="60" y="118"/>
                  </a:lnTo>
                  <a:lnTo>
                    <a:pt x="67" y="120"/>
                  </a:lnTo>
                  <a:lnTo>
                    <a:pt x="75" y="123"/>
                  </a:lnTo>
                  <a:lnTo>
                    <a:pt x="84" y="126"/>
                  </a:lnTo>
                  <a:lnTo>
                    <a:pt x="101" y="130"/>
                  </a:lnTo>
                  <a:lnTo>
                    <a:pt x="121" y="133"/>
                  </a:lnTo>
                  <a:lnTo>
                    <a:pt x="141" y="136"/>
                  </a:lnTo>
                  <a:lnTo>
                    <a:pt x="163" y="138"/>
                  </a:lnTo>
                  <a:lnTo>
                    <a:pt x="186" y="140"/>
                  </a:lnTo>
                  <a:lnTo>
                    <a:pt x="209" y="141"/>
                  </a:lnTo>
                  <a:lnTo>
                    <a:pt x="233" y="141"/>
                  </a:lnTo>
                  <a:lnTo>
                    <a:pt x="256" y="141"/>
                  </a:lnTo>
                  <a:lnTo>
                    <a:pt x="280" y="140"/>
                  </a:lnTo>
                  <a:lnTo>
                    <a:pt x="302" y="138"/>
                  </a:lnTo>
                  <a:lnTo>
                    <a:pt x="323" y="136"/>
                  </a:lnTo>
                  <a:lnTo>
                    <a:pt x="343" y="133"/>
                  </a:lnTo>
                  <a:lnTo>
                    <a:pt x="363" y="130"/>
                  </a:lnTo>
                  <a:lnTo>
                    <a:pt x="380" y="126"/>
                  </a:lnTo>
                  <a:lnTo>
                    <a:pt x="389" y="123"/>
                  </a:lnTo>
                  <a:lnTo>
                    <a:pt x="397" y="120"/>
                  </a:lnTo>
                  <a:lnTo>
                    <a:pt x="405" y="118"/>
                  </a:lnTo>
                  <a:lnTo>
                    <a:pt x="413" y="116"/>
                  </a:lnTo>
                  <a:lnTo>
                    <a:pt x="419" y="113"/>
                  </a:lnTo>
                  <a:lnTo>
                    <a:pt x="426" y="110"/>
                  </a:lnTo>
                  <a:lnTo>
                    <a:pt x="432" y="107"/>
                  </a:lnTo>
                  <a:lnTo>
                    <a:pt x="438" y="104"/>
                  </a:lnTo>
                  <a:lnTo>
                    <a:pt x="443" y="101"/>
                  </a:lnTo>
                  <a:lnTo>
                    <a:pt x="448" y="98"/>
                  </a:lnTo>
                  <a:lnTo>
                    <a:pt x="452" y="94"/>
                  </a:lnTo>
                  <a:lnTo>
                    <a:pt x="455" y="91"/>
                  </a:lnTo>
                  <a:lnTo>
                    <a:pt x="459" y="88"/>
                  </a:lnTo>
                  <a:lnTo>
                    <a:pt x="460" y="84"/>
                  </a:lnTo>
                  <a:lnTo>
                    <a:pt x="463" y="81"/>
                  </a:lnTo>
                  <a:lnTo>
                    <a:pt x="465" y="77"/>
                  </a:lnTo>
                  <a:lnTo>
                    <a:pt x="466" y="74"/>
                  </a:lnTo>
                  <a:lnTo>
                    <a:pt x="466" y="70"/>
                  </a:lnTo>
                  <a:lnTo>
                    <a:pt x="466" y="67"/>
                  </a:lnTo>
                  <a:lnTo>
                    <a:pt x="465" y="63"/>
                  </a:lnTo>
                  <a:lnTo>
                    <a:pt x="463" y="60"/>
                  </a:lnTo>
                  <a:lnTo>
                    <a:pt x="460" y="56"/>
                  </a:lnTo>
                  <a:lnTo>
                    <a:pt x="459" y="53"/>
                  </a:lnTo>
                  <a:lnTo>
                    <a:pt x="455" y="50"/>
                  </a:lnTo>
                  <a:lnTo>
                    <a:pt x="452" y="46"/>
                  </a:lnTo>
                  <a:lnTo>
                    <a:pt x="448" y="43"/>
                  </a:lnTo>
                  <a:lnTo>
                    <a:pt x="443" y="40"/>
                  </a:lnTo>
                  <a:lnTo>
                    <a:pt x="438" y="37"/>
                  </a:lnTo>
                  <a:lnTo>
                    <a:pt x="432" y="34"/>
                  </a:lnTo>
                  <a:lnTo>
                    <a:pt x="426" y="31"/>
                  </a:lnTo>
                  <a:lnTo>
                    <a:pt x="419" y="28"/>
                  </a:lnTo>
                  <a:lnTo>
                    <a:pt x="413" y="26"/>
                  </a:lnTo>
                  <a:lnTo>
                    <a:pt x="405" y="23"/>
                  </a:lnTo>
                  <a:lnTo>
                    <a:pt x="397" y="20"/>
                  </a:lnTo>
                  <a:lnTo>
                    <a:pt x="389" y="19"/>
                  </a:lnTo>
                  <a:lnTo>
                    <a:pt x="380" y="16"/>
                  </a:lnTo>
                  <a:lnTo>
                    <a:pt x="363" y="11"/>
                  </a:lnTo>
                  <a:lnTo>
                    <a:pt x="343" y="9"/>
                  </a:lnTo>
                  <a:lnTo>
                    <a:pt x="323" y="6"/>
                  </a:lnTo>
                  <a:lnTo>
                    <a:pt x="302" y="3"/>
                  </a:lnTo>
                  <a:lnTo>
                    <a:pt x="280" y="1"/>
                  </a:lnTo>
                  <a:lnTo>
                    <a:pt x="256" y="0"/>
                  </a:lnTo>
                  <a:lnTo>
                    <a:pt x="233"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23" name="Freeform 22"/>
            <p:cNvSpPr>
              <a:spLocks/>
            </p:cNvSpPr>
            <p:nvPr/>
          </p:nvSpPr>
          <p:spPr bwMode="auto">
            <a:xfrm>
              <a:off x="1546" y="3510"/>
              <a:ext cx="466" cy="141"/>
            </a:xfrm>
            <a:custGeom>
              <a:avLst/>
              <a:gdLst>
                <a:gd name="T0" fmla="*/ 209 w 466"/>
                <a:gd name="T1" fmla="*/ 0 h 141"/>
                <a:gd name="T2" fmla="*/ 163 w 466"/>
                <a:gd name="T3" fmla="*/ 3 h 141"/>
                <a:gd name="T4" fmla="*/ 121 w 466"/>
                <a:gd name="T5" fmla="*/ 9 h 141"/>
                <a:gd name="T6" fmla="*/ 84 w 466"/>
                <a:gd name="T7" fmla="*/ 16 h 141"/>
                <a:gd name="T8" fmla="*/ 67 w 466"/>
                <a:gd name="T9" fmla="*/ 20 h 141"/>
                <a:gd name="T10" fmla="*/ 53 w 466"/>
                <a:gd name="T11" fmla="*/ 26 h 141"/>
                <a:gd name="T12" fmla="*/ 38 w 466"/>
                <a:gd name="T13" fmla="*/ 31 h 141"/>
                <a:gd name="T14" fmla="*/ 27 w 466"/>
                <a:gd name="T15" fmla="*/ 37 h 141"/>
                <a:gd name="T16" fmla="*/ 17 w 466"/>
                <a:gd name="T17" fmla="*/ 43 h 141"/>
                <a:gd name="T18" fmla="*/ 10 w 466"/>
                <a:gd name="T19" fmla="*/ 50 h 141"/>
                <a:gd name="T20" fmla="*/ 4 w 466"/>
                <a:gd name="T21" fmla="*/ 56 h 141"/>
                <a:gd name="T22" fmla="*/ 0 w 466"/>
                <a:gd name="T23" fmla="*/ 63 h 141"/>
                <a:gd name="T24" fmla="*/ 0 w 466"/>
                <a:gd name="T25" fmla="*/ 70 h 141"/>
                <a:gd name="T26" fmla="*/ 0 w 466"/>
                <a:gd name="T27" fmla="*/ 77 h 141"/>
                <a:gd name="T28" fmla="*/ 4 w 466"/>
                <a:gd name="T29" fmla="*/ 84 h 141"/>
                <a:gd name="T30" fmla="*/ 10 w 466"/>
                <a:gd name="T31" fmla="*/ 91 h 141"/>
                <a:gd name="T32" fmla="*/ 17 w 466"/>
                <a:gd name="T33" fmla="*/ 98 h 141"/>
                <a:gd name="T34" fmla="*/ 27 w 466"/>
                <a:gd name="T35" fmla="*/ 104 h 141"/>
                <a:gd name="T36" fmla="*/ 38 w 466"/>
                <a:gd name="T37" fmla="*/ 110 h 141"/>
                <a:gd name="T38" fmla="*/ 53 w 466"/>
                <a:gd name="T39" fmla="*/ 116 h 141"/>
                <a:gd name="T40" fmla="*/ 67 w 466"/>
                <a:gd name="T41" fmla="*/ 120 h 141"/>
                <a:gd name="T42" fmla="*/ 84 w 466"/>
                <a:gd name="T43" fmla="*/ 126 h 141"/>
                <a:gd name="T44" fmla="*/ 121 w 466"/>
                <a:gd name="T45" fmla="*/ 133 h 141"/>
                <a:gd name="T46" fmla="*/ 163 w 466"/>
                <a:gd name="T47" fmla="*/ 138 h 141"/>
                <a:gd name="T48" fmla="*/ 209 w 466"/>
                <a:gd name="T49" fmla="*/ 141 h 141"/>
                <a:gd name="T50" fmla="*/ 256 w 466"/>
                <a:gd name="T51" fmla="*/ 141 h 141"/>
                <a:gd name="T52" fmla="*/ 302 w 466"/>
                <a:gd name="T53" fmla="*/ 138 h 141"/>
                <a:gd name="T54" fmla="*/ 343 w 466"/>
                <a:gd name="T55" fmla="*/ 133 h 141"/>
                <a:gd name="T56" fmla="*/ 380 w 466"/>
                <a:gd name="T57" fmla="*/ 126 h 141"/>
                <a:gd name="T58" fmla="*/ 397 w 466"/>
                <a:gd name="T59" fmla="*/ 120 h 141"/>
                <a:gd name="T60" fmla="*/ 413 w 466"/>
                <a:gd name="T61" fmla="*/ 116 h 141"/>
                <a:gd name="T62" fmla="*/ 426 w 466"/>
                <a:gd name="T63" fmla="*/ 110 h 141"/>
                <a:gd name="T64" fmla="*/ 438 w 466"/>
                <a:gd name="T65" fmla="*/ 104 h 141"/>
                <a:gd name="T66" fmla="*/ 448 w 466"/>
                <a:gd name="T67" fmla="*/ 98 h 141"/>
                <a:gd name="T68" fmla="*/ 455 w 466"/>
                <a:gd name="T69" fmla="*/ 91 h 141"/>
                <a:gd name="T70" fmla="*/ 460 w 466"/>
                <a:gd name="T71" fmla="*/ 84 h 141"/>
                <a:gd name="T72" fmla="*/ 465 w 466"/>
                <a:gd name="T73" fmla="*/ 77 h 141"/>
                <a:gd name="T74" fmla="*/ 466 w 466"/>
                <a:gd name="T75" fmla="*/ 70 h 141"/>
                <a:gd name="T76" fmla="*/ 465 w 466"/>
                <a:gd name="T77" fmla="*/ 63 h 141"/>
                <a:gd name="T78" fmla="*/ 460 w 466"/>
                <a:gd name="T79" fmla="*/ 56 h 141"/>
                <a:gd name="T80" fmla="*/ 455 w 466"/>
                <a:gd name="T81" fmla="*/ 50 h 141"/>
                <a:gd name="T82" fmla="*/ 448 w 466"/>
                <a:gd name="T83" fmla="*/ 43 h 141"/>
                <a:gd name="T84" fmla="*/ 438 w 466"/>
                <a:gd name="T85" fmla="*/ 37 h 141"/>
                <a:gd name="T86" fmla="*/ 426 w 466"/>
                <a:gd name="T87" fmla="*/ 31 h 141"/>
                <a:gd name="T88" fmla="*/ 413 w 466"/>
                <a:gd name="T89" fmla="*/ 26 h 141"/>
                <a:gd name="T90" fmla="*/ 397 w 466"/>
                <a:gd name="T91" fmla="*/ 20 h 141"/>
                <a:gd name="T92" fmla="*/ 380 w 466"/>
                <a:gd name="T93" fmla="*/ 16 h 141"/>
                <a:gd name="T94" fmla="*/ 343 w 466"/>
                <a:gd name="T95" fmla="*/ 9 h 141"/>
                <a:gd name="T96" fmla="*/ 302 w 466"/>
                <a:gd name="T97" fmla="*/ 3 h 141"/>
                <a:gd name="T98" fmla="*/ 256 w 466"/>
                <a:gd name="T99" fmla="*/ 0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0"/>
                  </a:lnTo>
                  <a:lnTo>
                    <a:pt x="186" y="1"/>
                  </a:lnTo>
                  <a:lnTo>
                    <a:pt x="163" y="3"/>
                  </a:lnTo>
                  <a:lnTo>
                    <a:pt x="141" y="6"/>
                  </a:lnTo>
                  <a:lnTo>
                    <a:pt x="121" y="9"/>
                  </a:lnTo>
                  <a:lnTo>
                    <a:pt x="101" y="11"/>
                  </a:lnTo>
                  <a:lnTo>
                    <a:pt x="84" y="16"/>
                  </a:lnTo>
                  <a:lnTo>
                    <a:pt x="75" y="19"/>
                  </a:lnTo>
                  <a:lnTo>
                    <a:pt x="67" y="20"/>
                  </a:lnTo>
                  <a:lnTo>
                    <a:pt x="60" y="23"/>
                  </a:lnTo>
                  <a:lnTo>
                    <a:pt x="53" y="26"/>
                  </a:lnTo>
                  <a:lnTo>
                    <a:pt x="45" y="28"/>
                  </a:lnTo>
                  <a:lnTo>
                    <a:pt x="38" y="31"/>
                  </a:lnTo>
                  <a:lnTo>
                    <a:pt x="33" y="34"/>
                  </a:lnTo>
                  <a:lnTo>
                    <a:pt x="27" y="37"/>
                  </a:lnTo>
                  <a:lnTo>
                    <a:pt x="23" y="40"/>
                  </a:lnTo>
                  <a:lnTo>
                    <a:pt x="17" y="43"/>
                  </a:lnTo>
                  <a:lnTo>
                    <a:pt x="12" y="46"/>
                  </a:lnTo>
                  <a:lnTo>
                    <a:pt x="10" y="50"/>
                  </a:lnTo>
                  <a:lnTo>
                    <a:pt x="7" y="53"/>
                  </a:lnTo>
                  <a:lnTo>
                    <a:pt x="4" y="56"/>
                  </a:lnTo>
                  <a:lnTo>
                    <a:pt x="1" y="60"/>
                  </a:lnTo>
                  <a:lnTo>
                    <a:pt x="0" y="63"/>
                  </a:lnTo>
                  <a:lnTo>
                    <a:pt x="0" y="67"/>
                  </a:lnTo>
                  <a:lnTo>
                    <a:pt x="0" y="70"/>
                  </a:lnTo>
                  <a:lnTo>
                    <a:pt x="0" y="74"/>
                  </a:lnTo>
                  <a:lnTo>
                    <a:pt x="0" y="77"/>
                  </a:lnTo>
                  <a:lnTo>
                    <a:pt x="1" y="81"/>
                  </a:lnTo>
                  <a:lnTo>
                    <a:pt x="4" y="84"/>
                  </a:lnTo>
                  <a:lnTo>
                    <a:pt x="7" y="88"/>
                  </a:lnTo>
                  <a:lnTo>
                    <a:pt x="10" y="91"/>
                  </a:lnTo>
                  <a:lnTo>
                    <a:pt x="12" y="94"/>
                  </a:lnTo>
                  <a:lnTo>
                    <a:pt x="17" y="98"/>
                  </a:lnTo>
                  <a:lnTo>
                    <a:pt x="23" y="101"/>
                  </a:lnTo>
                  <a:lnTo>
                    <a:pt x="27" y="104"/>
                  </a:lnTo>
                  <a:lnTo>
                    <a:pt x="33" y="107"/>
                  </a:lnTo>
                  <a:lnTo>
                    <a:pt x="38" y="110"/>
                  </a:lnTo>
                  <a:lnTo>
                    <a:pt x="45" y="113"/>
                  </a:lnTo>
                  <a:lnTo>
                    <a:pt x="53" y="116"/>
                  </a:lnTo>
                  <a:lnTo>
                    <a:pt x="60" y="118"/>
                  </a:lnTo>
                  <a:lnTo>
                    <a:pt x="67" y="120"/>
                  </a:lnTo>
                  <a:lnTo>
                    <a:pt x="75" y="123"/>
                  </a:lnTo>
                  <a:lnTo>
                    <a:pt x="84" y="126"/>
                  </a:lnTo>
                  <a:lnTo>
                    <a:pt x="101" y="130"/>
                  </a:lnTo>
                  <a:lnTo>
                    <a:pt x="121" y="133"/>
                  </a:lnTo>
                  <a:lnTo>
                    <a:pt x="141" y="136"/>
                  </a:lnTo>
                  <a:lnTo>
                    <a:pt x="163" y="138"/>
                  </a:lnTo>
                  <a:lnTo>
                    <a:pt x="186" y="140"/>
                  </a:lnTo>
                  <a:lnTo>
                    <a:pt x="209" y="141"/>
                  </a:lnTo>
                  <a:lnTo>
                    <a:pt x="233" y="141"/>
                  </a:lnTo>
                  <a:lnTo>
                    <a:pt x="256" y="141"/>
                  </a:lnTo>
                  <a:lnTo>
                    <a:pt x="280" y="140"/>
                  </a:lnTo>
                  <a:lnTo>
                    <a:pt x="302" y="138"/>
                  </a:lnTo>
                  <a:lnTo>
                    <a:pt x="323" y="136"/>
                  </a:lnTo>
                  <a:lnTo>
                    <a:pt x="343" y="133"/>
                  </a:lnTo>
                  <a:lnTo>
                    <a:pt x="363" y="130"/>
                  </a:lnTo>
                  <a:lnTo>
                    <a:pt x="380" y="126"/>
                  </a:lnTo>
                  <a:lnTo>
                    <a:pt x="389" y="123"/>
                  </a:lnTo>
                  <a:lnTo>
                    <a:pt x="397" y="120"/>
                  </a:lnTo>
                  <a:lnTo>
                    <a:pt x="405" y="118"/>
                  </a:lnTo>
                  <a:lnTo>
                    <a:pt x="413" y="116"/>
                  </a:lnTo>
                  <a:lnTo>
                    <a:pt x="419" y="113"/>
                  </a:lnTo>
                  <a:lnTo>
                    <a:pt x="426" y="110"/>
                  </a:lnTo>
                  <a:lnTo>
                    <a:pt x="432" y="107"/>
                  </a:lnTo>
                  <a:lnTo>
                    <a:pt x="438" y="104"/>
                  </a:lnTo>
                  <a:lnTo>
                    <a:pt x="443" y="101"/>
                  </a:lnTo>
                  <a:lnTo>
                    <a:pt x="448" y="98"/>
                  </a:lnTo>
                  <a:lnTo>
                    <a:pt x="452" y="94"/>
                  </a:lnTo>
                  <a:lnTo>
                    <a:pt x="455" y="91"/>
                  </a:lnTo>
                  <a:lnTo>
                    <a:pt x="459" y="88"/>
                  </a:lnTo>
                  <a:lnTo>
                    <a:pt x="460" y="84"/>
                  </a:lnTo>
                  <a:lnTo>
                    <a:pt x="463" y="81"/>
                  </a:lnTo>
                  <a:lnTo>
                    <a:pt x="465" y="77"/>
                  </a:lnTo>
                  <a:lnTo>
                    <a:pt x="466" y="74"/>
                  </a:lnTo>
                  <a:lnTo>
                    <a:pt x="466" y="70"/>
                  </a:lnTo>
                  <a:lnTo>
                    <a:pt x="466" y="67"/>
                  </a:lnTo>
                  <a:lnTo>
                    <a:pt x="465" y="63"/>
                  </a:lnTo>
                  <a:lnTo>
                    <a:pt x="463" y="60"/>
                  </a:lnTo>
                  <a:lnTo>
                    <a:pt x="460" y="56"/>
                  </a:lnTo>
                  <a:lnTo>
                    <a:pt x="459" y="53"/>
                  </a:lnTo>
                  <a:lnTo>
                    <a:pt x="455" y="50"/>
                  </a:lnTo>
                  <a:lnTo>
                    <a:pt x="452" y="46"/>
                  </a:lnTo>
                  <a:lnTo>
                    <a:pt x="448" y="43"/>
                  </a:lnTo>
                  <a:lnTo>
                    <a:pt x="443" y="40"/>
                  </a:lnTo>
                  <a:lnTo>
                    <a:pt x="438" y="37"/>
                  </a:lnTo>
                  <a:lnTo>
                    <a:pt x="432" y="34"/>
                  </a:lnTo>
                  <a:lnTo>
                    <a:pt x="426" y="31"/>
                  </a:lnTo>
                  <a:lnTo>
                    <a:pt x="419" y="28"/>
                  </a:lnTo>
                  <a:lnTo>
                    <a:pt x="413" y="26"/>
                  </a:lnTo>
                  <a:lnTo>
                    <a:pt x="405" y="23"/>
                  </a:lnTo>
                  <a:lnTo>
                    <a:pt x="397" y="20"/>
                  </a:lnTo>
                  <a:lnTo>
                    <a:pt x="389" y="19"/>
                  </a:lnTo>
                  <a:lnTo>
                    <a:pt x="380" y="16"/>
                  </a:lnTo>
                  <a:lnTo>
                    <a:pt x="363" y="11"/>
                  </a:lnTo>
                  <a:lnTo>
                    <a:pt x="343" y="9"/>
                  </a:lnTo>
                  <a:lnTo>
                    <a:pt x="323" y="6"/>
                  </a:lnTo>
                  <a:lnTo>
                    <a:pt x="302" y="3"/>
                  </a:lnTo>
                  <a:lnTo>
                    <a:pt x="280" y="1"/>
                  </a:lnTo>
                  <a:lnTo>
                    <a:pt x="256" y="0"/>
                  </a:lnTo>
                  <a:lnTo>
                    <a:pt x="233"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24" name="Line 23"/>
            <p:cNvSpPr>
              <a:spLocks noChangeShapeType="1"/>
            </p:cNvSpPr>
            <p:nvPr/>
          </p:nvSpPr>
          <p:spPr bwMode="auto">
            <a:xfrm flipV="1">
              <a:off x="1657" y="3541"/>
              <a:ext cx="83" cy="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5" name="Line 24"/>
            <p:cNvSpPr>
              <a:spLocks noChangeShapeType="1"/>
            </p:cNvSpPr>
            <p:nvPr/>
          </p:nvSpPr>
          <p:spPr bwMode="auto">
            <a:xfrm>
              <a:off x="1816" y="3624"/>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6" name="Line 25"/>
            <p:cNvSpPr>
              <a:spLocks noChangeShapeType="1"/>
            </p:cNvSpPr>
            <p:nvPr/>
          </p:nvSpPr>
          <p:spPr bwMode="auto">
            <a:xfrm>
              <a:off x="1733" y="3543"/>
              <a:ext cx="87" cy="8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7" name="Line 26"/>
            <p:cNvSpPr>
              <a:spLocks noChangeShapeType="1"/>
            </p:cNvSpPr>
            <p:nvPr/>
          </p:nvSpPr>
          <p:spPr bwMode="auto">
            <a:xfrm>
              <a:off x="1657" y="3621"/>
              <a:ext cx="83" cy="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8" name="Line 27"/>
            <p:cNvSpPr>
              <a:spLocks noChangeShapeType="1"/>
            </p:cNvSpPr>
            <p:nvPr/>
          </p:nvSpPr>
          <p:spPr bwMode="auto">
            <a:xfrm>
              <a:off x="1816" y="3540"/>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29" name="Line 28"/>
            <p:cNvSpPr>
              <a:spLocks noChangeShapeType="1"/>
            </p:cNvSpPr>
            <p:nvPr/>
          </p:nvSpPr>
          <p:spPr bwMode="auto">
            <a:xfrm flipV="1">
              <a:off x="1733" y="3540"/>
              <a:ext cx="87" cy="8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30" name="Rectangle 29"/>
            <p:cNvSpPr>
              <a:spLocks noChangeArrowheads="1"/>
            </p:cNvSpPr>
            <p:nvPr/>
          </p:nvSpPr>
          <p:spPr bwMode="auto">
            <a:xfrm>
              <a:off x="1471" y="3433"/>
              <a:ext cx="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sp>
          <p:nvSpPr>
            <p:cNvPr id="31" name="Rectangle 30"/>
            <p:cNvSpPr>
              <a:spLocks noChangeArrowheads="1"/>
            </p:cNvSpPr>
            <p:nvPr/>
          </p:nvSpPr>
          <p:spPr bwMode="auto">
            <a:xfrm>
              <a:off x="1770" y="3723"/>
              <a:ext cx="85"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altLang="zh-CN">
                  <a:solidFill>
                    <a:srgbClr val="000000"/>
                  </a:solidFill>
                  <a:ea typeface="宋体" charset="0"/>
                  <a:cs typeface="宋体" charset="0"/>
                </a:rPr>
                <a:t>b</a:t>
              </a:r>
              <a:endParaRPr lang="en-US">
                <a:solidFill>
                  <a:srgbClr val="000000"/>
                </a:solidFill>
                <a:ea typeface="ＭＳ Ｐゴシック" charset="0"/>
              </a:endParaRPr>
            </a:p>
          </p:txBody>
        </p:sp>
        <p:sp>
          <p:nvSpPr>
            <p:cNvPr id="32" name="Rectangle 31"/>
            <p:cNvSpPr>
              <a:spLocks noChangeArrowheads="1"/>
            </p:cNvSpPr>
            <p:nvPr/>
          </p:nvSpPr>
          <p:spPr bwMode="auto">
            <a:xfrm>
              <a:off x="1925" y="3750"/>
              <a:ext cx="36"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sz="1500">
                  <a:solidFill>
                    <a:srgbClr val="FF0000"/>
                  </a:solidFill>
                  <a:ea typeface="ＭＳ Ｐゴシック" charset="0"/>
                </a:rPr>
                <a:t> </a:t>
              </a:r>
              <a:endParaRPr lang="en-US">
                <a:solidFill>
                  <a:srgbClr val="000000"/>
                </a:solidFill>
                <a:ea typeface="ＭＳ Ｐゴシック" charset="0"/>
              </a:endParaRPr>
            </a:p>
          </p:txBody>
        </p:sp>
      </p:grpSp>
      <p:grpSp>
        <p:nvGrpSpPr>
          <p:cNvPr id="33" name="Group 32"/>
          <p:cNvGrpSpPr>
            <a:grpSpLocks/>
          </p:cNvGrpSpPr>
          <p:nvPr/>
        </p:nvGrpSpPr>
        <p:grpSpPr bwMode="auto">
          <a:xfrm>
            <a:off x="679450" y="3852863"/>
            <a:ext cx="749300" cy="576262"/>
            <a:chOff x="660" y="3201"/>
            <a:chExt cx="472" cy="363"/>
          </a:xfrm>
        </p:grpSpPr>
        <p:sp>
          <p:nvSpPr>
            <p:cNvPr id="34" name="Freeform 33"/>
            <p:cNvSpPr>
              <a:spLocks/>
            </p:cNvSpPr>
            <p:nvPr/>
          </p:nvSpPr>
          <p:spPr bwMode="auto">
            <a:xfrm>
              <a:off x="664" y="3443"/>
              <a:ext cx="467" cy="121"/>
            </a:xfrm>
            <a:custGeom>
              <a:avLst/>
              <a:gdLst>
                <a:gd name="T0" fmla="*/ 209 w 467"/>
                <a:gd name="T1" fmla="*/ 0 h 121"/>
                <a:gd name="T2" fmla="*/ 163 w 467"/>
                <a:gd name="T3" fmla="*/ 3 h 121"/>
                <a:gd name="T4" fmla="*/ 122 w 467"/>
                <a:gd name="T5" fmla="*/ 7 h 121"/>
                <a:gd name="T6" fmla="*/ 84 w 467"/>
                <a:gd name="T7" fmla="*/ 13 h 121"/>
                <a:gd name="T8" fmla="*/ 69 w 467"/>
                <a:gd name="T9" fmla="*/ 17 h 121"/>
                <a:gd name="T10" fmla="*/ 53 w 467"/>
                <a:gd name="T11" fmla="*/ 22 h 121"/>
                <a:gd name="T12" fmla="*/ 40 w 467"/>
                <a:gd name="T13" fmla="*/ 26 h 121"/>
                <a:gd name="T14" fmla="*/ 27 w 467"/>
                <a:gd name="T15" fmla="*/ 32 h 121"/>
                <a:gd name="T16" fmla="*/ 19 w 467"/>
                <a:gd name="T17" fmla="*/ 37 h 121"/>
                <a:gd name="T18" fmla="*/ 10 w 467"/>
                <a:gd name="T19" fmla="*/ 43 h 121"/>
                <a:gd name="T20" fmla="*/ 4 w 467"/>
                <a:gd name="T21" fmla="*/ 49 h 121"/>
                <a:gd name="T22" fmla="*/ 1 w 467"/>
                <a:gd name="T23" fmla="*/ 54 h 121"/>
                <a:gd name="T24" fmla="*/ 0 w 467"/>
                <a:gd name="T25" fmla="*/ 60 h 121"/>
                <a:gd name="T26" fmla="*/ 1 w 467"/>
                <a:gd name="T27" fmla="*/ 67 h 121"/>
                <a:gd name="T28" fmla="*/ 4 w 467"/>
                <a:gd name="T29" fmla="*/ 73 h 121"/>
                <a:gd name="T30" fmla="*/ 10 w 467"/>
                <a:gd name="T31" fmla="*/ 79 h 121"/>
                <a:gd name="T32" fmla="*/ 19 w 467"/>
                <a:gd name="T33" fmla="*/ 84 h 121"/>
                <a:gd name="T34" fmla="*/ 27 w 467"/>
                <a:gd name="T35" fmla="*/ 90 h 121"/>
                <a:gd name="T36" fmla="*/ 40 w 467"/>
                <a:gd name="T37" fmla="*/ 94 h 121"/>
                <a:gd name="T38" fmla="*/ 53 w 467"/>
                <a:gd name="T39" fmla="*/ 100 h 121"/>
                <a:gd name="T40" fmla="*/ 69 w 467"/>
                <a:gd name="T41" fmla="*/ 104 h 121"/>
                <a:gd name="T42" fmla="*/ 84 w 467"/>
                <a:gd name="T43" fmla="*/ 107 h 121"/>
                <a:gd name="T44" fmla="*/ 122 w 467"/>
                <a:gd name="T45" fmla="*/ 114 h 121"/>
                <a:gd name="T46" fmla="*/ 163 w 467"/>
                <a:gd name="T47" fmla="*/ 119 h 121"/>
                <a:gd name="T48" fmla="*/ 209 w 467"/>
                <a:gd name="T49" fmla="*/ 121 h 121"/>
                <a:gd name="T50" fmla="*/ 258 w 467"/>
                <a:gd name="T51" fmla="*/ 121 h 121"/>
                <a:gd name="T52" fmla="*/ 302 w 467"/>
                <a:gd name="T53" fmla="*/ 119 h 121"/>
                <a:gd name="T54" fmla="*/ 345 w 467"/>
                <a:gd name="T55" fmla="*/ 114 h 121"/>
                <a:gd name="T56" fmla="*/ 382 w 467"/>
                <a:gd name="T57" fmla="*/ 107 h 121"/>
                <a:gd name="T58" fmla="*/ 398 w 467"/>
                <a:gd name="T59" fmla="*/ 104 h 121"/>
                <a:gd name="T60" fmla="*/ 414 w 467"/>
                <a:gd name="T61" fmla="*/ 100 h 121"/>
                <a:gd name="T62" fmla="*/ 426 w 467"/>
                <a:gd name="T63" fmla="*/ 94 h 121"/>
                <a:gd name="T64" fmla="*/ 438 w 467"/>
                <a:gd name="T65" fmla="*/ 90 h 121"/>
                <a:gd name="T66" fmla="*/ 448 w 467"/>
                <a:gd name="T67" fmla="*/ 84 h 121"/>
                <a:gd name="T68" fmla="*/ 457 w 467"/>
                <a:gd name="T69" fmla="*/ 79 h 121"/>
                <a:gd name="T70" fmla="*/ 462 w 467"/>
                <a:gd name="T71" fmla="*/ 73 h 121"/>
                <a:gd name="T72" fmla="*/ 465 w 467"/>
                <a:gd name="T73" fmla="*/ 67 h 121"/>
                <a:gd name="T74" fmla="*/ 467 w 467"/>
                <a:gd name="T75" fmla="*/ 60 h 121"/>
                <a:gd name="T76" fmla="*/ 465 w 467"/>
                <a:gd name="T77" fmla="*/ 54 h 121"/>
                <a:gd name="T78" fmla="*/ 462 w 467"/>
                <a:gd name="T79" fmla="*/ 49 h 121"/>
                <a:gd name="T80" fmla="*/ 457 w 467"/>
                <a:gd name="T81" fmla="*/ 43 h 121"/>
                <a:gd name="T82" fmla="*/ 448 w 467"/>
                <a:gd name="T83" fmla="*/ 37 h 121"/>
                <a:gd name="T84" fmla="*/ 438 w 467"/>
                <a:gd name="T85" fmla="*/ 32 h 121"/>
                <a:gd name="T86" fmla="*/ 426 w 467"/>
                <a:gd name="T87" fmla="*/ 26 h 121"/>
                <a:gd name="T88" fmla="*/ 414 w 467"/>
                <a:gd name="T89" fmla="*/ 22 h 121"/>
                <a:gd name="T90" fmla="*/ 398 w 467"/>
                <a:gd name="T91" fmla="*/ 17 h 121"/>
                <a:gd name="T92" fmla="*/ 382 w 467"/>
                <a:gd name="T93" fmla="*/ 13 h 121"/>
                <a:gd name="T94" fmla="*/ 345 w 467"/>
                <a:gd name="T95" fmla="*/ 7 h 121"/>
                <a:gd name="T96" fmla="*/ 302 w 467"/>
                <a:gd name="T97" fmla="*/ 3 h 121"/>
                <a:gd name="T98" fmla="*/ 258 w 467"/>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21"/>
                <a:gd name="T152" fmla="*/ 467 w 467"/>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21">
                  <a:moveTo>
                    <a:pt x="233" y="0"/>
                  </a:moveTo>
                  <a:lnTo>
                    <a:pt x="209" y="0"/>
                  </a:lnTo>
                  <a:lnTo>
                    <a:pt x="186" y="2"/>
                  </a:lnTo>
                  <a:lnTo>
                    <a:pt x="163" y="3"/>
                  </a:lnTo>
                  <a:lnTo>
                    <a:pt x="142" y="4"/>
                  </a:lnTo>
                  <a:lnTo>
                    <a:pt x="122" y="7"/>
                  </a:lnTo>
                  <a:lnTo>
                    <a:pt x="103" y="10"/>
                  </a:lnTo>
                  <a:lnTo>
                    <a:pt x="84" y="13"/>
                  </a:lnTo>
                  <a:lnTo>
                    <a:pt x="76" y="16"/>
                  </a:lnTo>
                  <a:lnTo>
                    <a:pt x="69" y="17"/>
                  </a:lnTo>
                  <a:lnTo>
                    <a:pt x="60" y="20"/>
                  </a:lnTo>
                  <a:lnTo>
                    <a:pt x="53" y="22"/>
                  </a:lnTo>
                  <a:lnTo>
                    <a:pt x="46" y="24"/>
                  </a:lnTo>
                  <a:lnTo>
                    <a:pt x="40" y="26"/>
                  </a:lnTo>
                  <a:lnTo>
                    <a:pt x="33" y="29"/>
                  </a:lnTo>
                  <a:lnTo>
                    <a:pt x="27" y="32"/>
                  </a:lnTo>
                  <a:lnTo>
                    <a:pt x="23" y="34"/>
                  </a:lnTo>
                  <a:lnTo>
                    <a:pt x="19" y="37"/>
                  </a:lnTo>
                  <a:lnTo>
                    <a:pt x="14" y="40"/>
                  </a:lnTo>
                  <a:lnTo>
                    <a:pt x="10" y="43"/>
                  </a:lnTo>
                  <a:lnTo>
                    <a:pt x="7" y="46"/>
                  </a:lnTo>
                  <a:lnTo>
                    <a:pt x="4" y="49"/>
                  </a:lnTo>
                  <a:lnTo>
                    <a:pt x="3" y="51"/>
                  </a:lnTo>
                  <a:lnTo>
                    <a:pt x="1" y="54"/>
                  </a:lnTo>
                  <a:lnTo>
                    <a:pt x="0" y="57"/>
                  </a:lnTo>
                  <a:lnTo>
                    <a:pt x="0" y="60"/>
                  </a:lnTo>
                  <a:lnTo>
                    <a:pt x="0" y="64"/>
                  </a:lnTo>
                  <a:lnTo>
                    <a:pt x="1" y="67"/>
                  </a:lnTo>
                  <a:lnTo>
                    <a:pt x="3" y="70"/>
                  </a:lnTo>
                  <a:lnTo>
                    <a:pt x="4" y="73"/>
                  </a:lnTo>
                  <a:lnTo>
                    <a:pt x="7" y="76"/>
                  </a:lnTo>
                  <a:lnTo>
                    <a:pt x="10" y="79"/>
                  </a:lnTo>
                  <a:lnTo>
                    <a:pt x="14" y="81"/>
                  </a:lnTo>
                  <a:lnTo>
                    <a:pt x="19" y="84"/>
                  </a:lnTo>
                  <a:lnTo>
                    <a:pt x="23" y="87"/>
                  </a:lnTo>
                  <a:lnTo>
                    <a:pt x="27" y="90"/>
                  </a:lnTo>
                  <a:lnTo>
                    <a:pt x="33" y="93"/>
                  </a:lnTo>
                  <a:lnTo>
                    <a:pt x="40" y="94"/>
                  </a:lnTo>
                  <a:lnTo>
                    <a:pt x="46" y="97"/>
                  </a:lnTo>
                  <a:lnTo>
                    <a:pt x="53" y="100"/>
                  </a:lnTo>
                  <a:lnTo>
                    <a:pt x="60" y="101"/>
                  </a:lnTo>
                  <a:lnTo>
                    <a:pt x="69" y="104"/>
                  </a:lnTo>
                  <a:lnTo>
                    <a:pt x="76" y="106"/>
                  </a:lnTo>
                  <a:lnTo>
                    <a:pt x="84" y="107"/>
                  </a:lnTo>
                  <a:lnTo>
                    <a:pt x="103" y="111"/>
                  </a:lnTo>
                  <a:lnTo>
                    <a:pt x="122" y="114"/>
                  </a:lnTo>
                  <a:lnTo>
                    <a:pt x="142" y="117"/>
                  </a:lnTo>
                  <a:lnTo>
                    <a:pt x="163" y="119"/>
                  </a:lnTo>
                  <a:lnTo>
                    <a:pt x="186" y="120"/>
                  </a:lnTo>
                  <a:lnTo>
                    <a:pt x="209" y="121"/>
                  </a:lnTo>
                  <a:lnTo>
                    <a:pt x="233" y="121"/>
                  </a:lnTo>
                  <a:lnTo>
                    <a:pt x="258" y="121"/>
                  </a:lnTo>
                  <a:lnTo>
                    <a:pt x="281" y="120"/>
                  </a:lnTo>
                  <a:lnTo>
                    <a:pt x="302" y="119"/>
                  </a:lnTo>
                  <a:lnTo>
                    <a:pt x="323" y="117"/>
                  </a:lnTo>
                  <a:lnTo>
                    <a:pt x="345" y="114"/>
                  </a:lnTo>
                  <a:lnTo>
                    <a:pt x="364" y="111"/>
                  </a:lnTo>
                  <a:lnTo>
                    <a:pt x="382" y="107"/>
                  </a:lnTo>
                  <a:lnTo>
                    <a:pt x="391" y="106"/>
                  </a:lnTo>
                  <a:lnTo>
                    <a:pt x="398" y="104"/>
                  </a:lnTo>
                  <a:lnTo>
                    <a:pt x="406" y="101"/>
                  </a:lnTo>
                  <a:lnTo>
                    <a:pt x="414" y="100"/>
                  </a:lnTo>
                  <a:lnTo>
                    <a:pt x="421" y="97"/>
                  </a:lnTo>
                  <a:lnTo>
                    <a:pt x="426" y="94"/>
                  </a:lnTo>
                  <a:lnTo>
                    <a:pt x="432" y="93"/>
                  </a:lnTo>
                  <a:lnTo>
                    <a:pt x="438" y="90"/>
                  </a:lnTo>
                  <a:lnTo>
                    <a:pt x="444" y="87"/>
                  </a:lnTo>
                  <a:lnTo>
                    <a:pt x="448" y="84"/>
                  </a:lnTo>
                  <a:lnTo>
                    <a:pt x="452" y="81"/>
                  </a:lnTo>
                  <a:lnTo>
                    <a:pt x="457" y="79"/>
                  </a:lnTo>
                  <a:lnTo>
                    <a:pt x="459" y="76"/>
                  </a:lnTo>
                  <a:lnTo>
                    <a:pt x="462" y="73"/>
                  </a:lnTo>
                  <a:lnTo>
                    <a:pt x="464" y="70"/>
                  </a:lnTo>
                  <a:lnTo>
                    <a:pt x="465" y="67"/>
                  </a:lnTo>
                  <a:lnTo>
                    <a:pt x="467" y="64"/>
                  </a:lnTo>
                  <a:lnTo>
                    <a:pt x="467" y="60"/>
                  </a:lnTo>
                  <a:lnTo>
                    <a:pt x="467" y="57"/>
                  </a:lnTo>
                  <a:lnTo>
                    <a:pt x="465" y="54"/>
                  </a:lnTo>
                  <a:lnTo>
                    <a:pt x="464" y="51"/>
                  </a:lnTo>
                  <a:lnTo>
                    <a:pt x="462" y="49"/>
                  </a:lnTo>
                  <a:lnTo>
                    <a:pt x="459" y="46"/>
                  </a:lnTo>
                  <a:lnTo>
                    <a:pt x="457" y="43"/>
                  </a:lnTo>
                  <a:lnTo>
                    <a:pt x="452" y="40"/>
                  </a:lnTo>
                  <a:lnTo>
                    <a:pt x="448" y="37"/>
                  </a:lnTo>
                  <a:lnTo>
                    <a:pt x="444" y="34"/>
                  </a:lnTo>
                  <a:lnTo>
                    <a:pt x="438" y="32"/>
                  </a:lnTo>
                  <a:lnTo>
                    <a:pt x="432" y="29"/>
                  </a:lnTo>
                  <a:lnTo>
                    <a:pt x="426" y="26"/>
                  </a:lnTo>
                  <a:lnTo>
                    <a:pt x="421" y="24"/>
                  </a:lnTo>
                  <a:lnTo>
                    <a:pt x="414" y="22"/>
                  </a:lnTo>
                  <a:lnTo>
                    <a:pt x="406" y="20"/>
                  </a:lnTo>
                  <a:lnTo>
                    <a:pt x="398" y="17"/>
                  </a:lnTo>
                  <a:lnTo>
                    <a:pt x="391" y="16"/>
                  </a:lnTo>
                  <a:lnTo>
                    <a:pt x="382" y="13"/>
                  </a:lnTo>
                  <a:lnTo>
                    <a:pt x="364" y="10"/>
                  </a:lnTo>
                  <a:lnTo>
                    <a:pt x="345" y="7"/>
                  </a:lnTo>
                  <a:lnTo>
                    <a:pt x="323" y="4"/>
                  </a:lnTo>
                  <a:lnTo>
                    <a:pt x="302" y="3"/>
                  </a:lnTo>
                  <a:lnTo>
                    <a:pt x="281" y="2"/>
                  </a:lnTo>
                  <a:lnTo>
                    <a:pt x="258" y="0"/>
                  </a:lnTo>
                  <a:lnTo>
                    <a:pt x="233"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35" name="Freeform 34"/>
            <p:cNvSpPr>
              <a:spLocks/>
            </p:cNvSpPr>
            <p:nvPr/>
          </p:nvSpPr>
          <p:spPr bwMode="auto">
            <a:xfrm>
              <a:off x="664" y="3443"/>
              <a:ext cx="467" cy="121"/>
            </a:xfrm>
            <a:custGeom>
              <a:avLst/>
              <a:gdLst>
                <a:gd name="T0" fmla="*/ 209 w 467"/>
                <a:gd name="T1" fmla="*/ 0 h 121"/>
                <a:gd name="T2" fmla="*/ 163 w 467"/>
                <a:gd name="T3" fmla="*/ 3 h 121"/>
                <a:gd name="T4" fmla="*/ 122 w 467"/>
                <a:gd name="T5" fmla="*/ 7 h 121"/>
                <a:gd name="T6" fmla="*/ 84 w 467"/>
                <a:gd name="T7" fmla="*/ 13 h 121"/>
                <a:gd name="T8" fmla="*/ 69 w 467"/>
                <a:gd name="T9" fmla="*/ 17 h 121"/>
                <a:gd name="T10" fmla="*/ 53 w 467"/>
                <a:gd name="T11" fmla="*/ 22 h 121"/>
                <a:gd name="T12" fmla="*/ 40 w 467"/>
                <a:gd name="T13" fmla="*/ 26 h 121"/>
                <a:gd name="T14" fmla="*/ 27 w 467"/>
                <a:gd name="T15" fmla="*/ 32 h 121"/>
                <a:gd name="T16" fmla="*/ 19 w 467"/>
                <a:gd name="T17" fmla="*/ 37 h 121"/>
                <a:gd name="T18" fmla="*/ 10 w 467"/>
                <a:gd name="T19" fmla="*/ 43 h 121"/>
                <a:gd name="T20" fmla="*/ 4 w 467"/>
                <a:gd name="T21" fmla="*/ 49 h 121"/>
                <a:gd name="T22" fmla="*/ 1 w 467"/>
                <a:gd name="T23" fmla="*/ 54 h 121"/>
                <a:gd name="T24" fmla="*/ 0 w 467"/>
                <a:gd name="T25" fmla="*/ 60 h 121"/>
                <a:gd name="T26" fmla="*/ 1 w 467"/>
                <a:gd name="T27" fmla="*/ 67 h 121"/>
                <a:gd name="T28" fmla="*/ 4 w 467"/>
                <a:gd name="T29" fmla="*/ 73 h 121"/>
                <a:gd name="T30" fmla="*/ 10 w 467"/>
                <a:gd name="T31" fmla="*/ 79 h 121"/>
                <a:gd name="T32" fmla="*/ 19 w 467"/>
                <a:gd name="T33" fmla="*/ 84 h 121"/>
                <a:gd name="T34" fmla="*/ 27 w 467"/>
                <a:gd name="T35" fmla="*/ 90 h 121"/>
                <a:gd name="T36" fmla="*/ 40 w 467"/>
                <a:gd name="T37" fmla="*/ 94 h 121"/>
                <a:gd name="T38" fmla="*/ 53 w 467"/>
                <a:gd name="T39" fmla="*/ 100 h 121"/>
                <a:gd name="T40" fmla="*/ 69 w 467"/>
                <a:gd name="T41" fmla="*/ 104 h 121"/>
                <a:gd name="T42" fmla="*/ 84 w 467"/>
                <a:gd name="T43" fmla="*/ 107 h 121"/>
                <a:gd name="T44" fmla="*/ 122 w 467"/>
                <a:gd name="T45" fmla="*/ 114 h 121"/>
                <a:gd name="T46" fmla="*/ 163 w 467"/>
                <a:gd name="T47" fmla="*/ 119 h 121"/>
                <a:gd name="T48" fmla="*/ 209 w 467"/>
                <a:gd name="T49" fmla="*/ 121 h 121"/>
                <a:gd name="T50" fmla="*/ 258 w 467"/>
                <a:gd name="T51" fmla="*/ 121 h 121"/>
                <a:gd name="T52" fmla="*/ 302 w 467"/>
                <a:gd name="T53" fmla="*/ 119 h 121"/>
                <a:gd name="T54" fmla="*/ 345 w 467"/>
                <a:gd name="T55" fmla="*/ 114 h 121"/>
                <a:gd name="T56" fmla="*/ 382 w 467"/>
                <a:gd name="T57" fmla="*/ 107 h 121"/>
                <a:gd name="T58" fmla="*/ 398 w 467"/>
                <a:gd name="T59" fmla="*/ 104 h 121"/>
                <a:gd name="T60" fmla="*/ 414 w 467"/>
                <a:gd name="T61" fmla="*/ 100 h 121"/>
                <a:gd name="T62" fmla="*/ 426 w 467"/>
                <a:gd name="T63" fmla="*/ 94 h 121"/>
                <a:gd name="T64" fmla="*/ 438 w 467"/>
                <a:gd name="T65" fmla="*/ 90 h 121"/>
                <a:gd name="T66" fmla="*/ 448 w 467"/>
                <a:gd name="T67" fmla="*/ 84 h 121"/>
                <a:gd name="T68" fmla="*/ 457 w 467"/>
                <a:gd name="T69" fmla="*/ 79 h 121"/>
                <a:gd name="T70" fmla="*/ 462 w 467"/>
                <a:gd name="T71" fmla="*/ 73 h 121"/>
                <a:gd name="T72" fmla="*/ 465 w 467"/>
                <a:gd name="T73" fmla="*/ 67 h 121"/>
                <a:gd name="T74" fmla="*/ 467 w 467"/>
                <a:gd name="T75" fmla="*/ 60 h 121"/>
                <a:gd name="T76" fmla="*/ 465 w 467"/>
                <a:gd name="T77" fmla="*/ 54 h 121"/>
                <a:gd name="T78" fmla="*/ 462 w 467"/>
                <a:gd name="T79" fmla="*/ 49 h 121"/>
                <a:gd name="T80" fmla="*/ 457 w 467"/>
                <a:gd name="T81" fmla="*/ 43 h 121"/>
                <a:gd name="T82" fmla="*/ 448 w 467"/>
                <a:gd name="T83" fmla="*/ 37 h 121"/>
                <a:gd name="T84" fmla="*/ 438 w 467"/>
                <a:gd name="T85" fmla="*/ 32 h 121"/>
                <a:gd name="T86" fmla="*/ 426 w 467"/>
                <a:gd name="T87" fmla="*/ 26 h 121"/>
                <a:gd name="T88" fmla="*/ 414 w 467"/>
                <a:gd name="T89" fmla="*/ 22 h 121"/>
                <a:gd name="T90" fmla="*/ 398 w 467"/>
                <a:gd name="T91" fmla="*/ 17 h 121"/>
                <a:gd name="T92" fmla="*/ 382 w 467"/>
                <a:gd name="T93" fmla="*/ 13 h 121"/>
                <a:gd name="T94" fmla="*/ 345 w 467"/>
                <a:gd name="T95" fmla="*/ 7 h 121"/>
                <a:gd name="T96" fmla="*/ 302 w 467"/>
                <a:gd name="T97" fmla="*/ 3 h 121"/>
                <a:gd name="T98" fmla="*/ 258 w 467"/>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21"/>
                <a:gd name="T152" fmla="*/ 467 w 467"/>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21">
                  <a:moveTo>
                    <a:pt x="233" y="0"/>
                  </a:moveTo>
                  <a:lnTo>
                    <a:pt x="209" y="0"/>
                  </a:lnTo>
                  <a:lnTo>
                    <a:pt x="186" y="2"/>
                  </a:lnTo>
                  <a:lnTo>
                    <a:pt x="163" y="3"/>
                  </a:lnTo>
                  <a:lnTo>
                    <a:pt x="142" y="4"/>
                  </a:lnTo>
                  <a:lnTo>
                    <a:pt x="122" y="7"/>
                  </a:lnTo>
                  <a:lnTo>
                    <a:pt x="103" y="10"/>
                  </a:lnTo>
                  <a:lnTo>
                    <a:pt x="84" y="13"/>
                  </a:lnTo>
                  <a:lnTo>
                    <a:pt x="76" y="16"/>
                  </a:lnTo>
                  <a:lnTo>
                    <a:pt x="69" y="17"/>
                  </a:lnTo>
                  <a:lnTo>
                    <a:pt x="60" y="20"/>
                  </a:lnTo>
                  <a:lnTo>
                    <a:pt x="53" y="22"/>
                  </a:lnTo>
                  <a:lnTo>
                    <a:pt x="46" y="24"/>
                  </a:lnTo>
                  <a:lnTo>
                    <a:pt x="40" y="26"/>
                  </a:lnTo>
                  <a:lnTo>
                    <a:pt x="33" y="29"/>
                  </a:lnTo>
                  <a:lnTo>
                    <a:pt x="27" y="32"/>
                  </a:lnTo>
                  <a:lnTo>
                    <a:pt x="23" y="34"/>
                  </a:lnTo>
                  <a:lnTo>
                    <a:pt x="19" y="37"/>
                  </a:lnTo>
                  <a:lnTo>
                    <a:pt x="14" y="40"/>
                  </a:lnTo>
                  <a:lnTo>
                    <a:pt x="10" y="43"/>
                  </a:lnTo>
                  <a:lnTo>
                    <a:pt x="7" y="46"/>
                  </a:lnTo>
                  <a:lnTo>
                    <a:pt x="4" y="49"/>
                  </a:lnTo>
                  <a:lnTo>
                    <a:pt x="3" y="51"/>
                  </a:lnTo>
                  <a:lnTo>
                    <a:pt x="1" y="54"/>
                  </a:lnTo>
                  <a:lnTo>
                    <a:pt x="0" y="57"/>
                  </a:lnTo>
                  <a:lnTo>
                    <a:pt x="0" y="60"/>
                  </a:lnTo>
                  <a:lnTo>
                    <a:pt x="0" y="64"/>
                  </a:lnTo>
                  <a:lnTo>
                    <a:pt x="1" y="67"/>
                  </a:lnTo>
                  <a:lnTo>
                    <a:pt x="3" y="70"/>
                  </a:lnTo>
                  <a:lnTo>
                    <a:pt x="4" y="73"/>
                  </a:lnTo>
                  <a:lnTo>
                    <a:pt x="7" y="76"/>
                  </a:lnTo>
                  <a:lnTo>
                    <a:pt x="10" y="79"/>
                  </a:lnTo>
                  <a:lnTo>
                    <a:pt x="14" y="81"/>
                  </a:lnTo>
                  <a:lnTo>
                    <a:pt x="19" y="84"/>
                  </a:lnTo>
                  <a:lnTo>
                    <a:pt x="23" y="87"/>
                  </a:lnTo>
                  <a:lnTo>
                    <a:pt x="27" y="90"/>
                  </a:lnTo>
                  <a:lnTo>
                    <a:pt x="33" y="93"/>
                  </a:lnTo>
                  <a:lnTo>
                    <a:pt x="40" y="94"/>
                  </a:lnTo>
                  <a:lnTo>
                    <a:pt x="46" y="97"/>
                  </a:lnTo>
                  <a:lnTo>
                    <a:pt x="53" y="100"/>
                  </a:lnTo>
                  <a:lnTo>
                    <a:pt x="60" y="101"/>
                  </a:lnTo>
                  <a:lnTo>
                    <a:pt x="69" y="104"/>
                  </a:lnTo>
                  <a:lnTo>
                    <a:pt x="76" y="106"/>
                  </a:lnTo>
                  <a:lnTo>
                    <a:pt x="84" y="107"/>
                  </a:lnTo>
                  <a:lnTo>
                    <a:pt x="103" y="111"/>
                  </a:lnTo>
                  <a:lnTo>
                    <a:pt x="122" y="114"/>
                  </a:lnTo>
                  <a:lnTo>
                    <a:pt x="142" y="117"/>
                  </a:lnTo>
                  <a:lnTo>
                    <a:pt x="163" y="119"/>
                  </a:lnTo>
                  <a:lnTo>
                    <a:pt x="186" y="120"/>
                  </a:lnTo>
                  <a:lnTo>
                    <a:pt x="209" y="121"/>
                  </a:lnTo>
                  <a:lnTo>
                    <a:pt x="233" y="121"/>
                  </a:lnTo>
                  <a:lnTo>
                    <a:pt x="258" y="121"/>
                  </a:lnTo>
                  <a:lnTo>
                    <a:pt x="281" y="120"/>
                  </a:lnTo>
                  <a:lnTo>
                    <a:pt x="302" y="119"/>
                  </a:lnTo>
                  <a:lnTo>
                    <a:pt x="323" y="117"/>
                  </a:lnTo>
                  <a:lnTo>
                    <a:pt x="345" y="114"/>
                  </a:lnTo>
                  <a:lnTo>
                    <a:pt x="364" y="111"/>
                  </a:lnTo>
                  <a:lnTo>
                    <a:pt x="382" y="107"/>
                  </a:lnTo>
                  <a:lnTo>
                    <a:pt x="391" y="106"/>
                  </a:lnTo>
                  <a:lnTo>
                    <a:pt x="398" y="104"/>
                  </a:lnTo>
                  <a:lnTo>
                    <a:pt x="406" y="101"/>
                  </a:lnTo>
                  <a:lnTo>
                    <a:pt x="414" y="100"/>
                  </a:lnTo>
                  <a:lnTo>
                    <a:pt x="421" y="97"/>
                  </a:lnTo>
                  <a:lnTo>
                    <a:pt x="426" y="94"/>
                  </a:lnTo>
                  <a:lnTo>
                    <a:pt x="432" y="93"/>
                  </a:lnTo>
                  <a:lnTo>
                    <a:pt x="438" y="90"/>
                  </a:lnTo>
                  <a:lnTo>
                    <a:pt x="444" y="87"/>
                  </a:lnTo>
                  <a:lnTo>
                    <a:pt x="448" y="84"/>
                  </a:lnTo>
                  <a:lnTo>
                    <a:pt x="452" y="81"/>
                  </a:lnTo>
                  <a:lnTo>
                    <a:pt x="457" y="79"/>
                  </a:lnTo>
                  <a:lnTo>
                    <a:pt x="459" y="76"/>
                  </a:lnTo>
                  <a:lnTo>
                    <a:pt x="462" y="73"/>
                  </a:lnTo>
                  <a:lnTo>
                    <a:pt x="464" y="70"/>
                  </a:lnTo>
                  <a:lnTo>
                    <a:pt x="465" y="67"/>
                  </a:lnTo>
                  <a:lnTo>
                    <a:pt x="467" y="64"/>
                  </a:lnTo>
                  <a:lnTo>
                    <a:pt x="467" y="60"/>
                  </a:lnTo>
                  <a:lnTo>
                    <a:pt x="467" y="57"/>
                  </a:lnTo>
                  <a:lnTo>
                    <a:pt x="465" y="54"/>
                  </a:lnTo>
                  <a:lnTo>
                    <a:pt x="464" y="51"/>
                  </a:lnTo>
                  <a:lnTo>
                    <a:pt x="462" y="49"/>
                  </a:lnTo>
                  <a:lnTo>
                    <a:pt x="459" y="46"/>
                  </a:lnTo>
                  <a:lnTo>
                    <a:pt x="457" y="43"/>
                  </a:lnTo>
                  <a:lnTo>
                    <a:pt x="452" y="40"/>
                  </a:lnTo>
                  <a:lnTo>
                    <a:pt x="448" y="37"/>
                  </a:lnTo>
                  <a:lnTo>
                    <a:pt x="444" y="34"/>
                  </a:lnTo>
                  <a:lnTo>
                    <a:pt x="438" y="32"/>
                  </a:lnTo>
                  <a:lnTo>
                    <a:pt x="432" y="29"/>
                  </a:lnTo>
                  <a:lnTo>
                    <a:pt x="426" y="26"/>
                  </a:lnTo>
                  <a:lnTo>
                    <a:pt x="421" y="24"/>
                  </a:lnTo>
                  <a:lnTo>
                    <a:pt x="414" y="22"/>
                  </a:lnTo>
                  <a:lnTo>
                    <a:pt x="406" y="20"/>
                  </a:lnTo>
                  <a:lnTo>
                    <a:pt x="398" y="17"/>
                  </a:lnTo>
                  <a:lnTo>
                    <a:pt x="391" y="16"/>
                  </a:lnTo>
                  <a:lnTo>
                    <a:pt x="382" y="13"/>
                  </a:lnTo>
                  <a:lnTo>
                    <a:pt x="364" y="10"/>
                  </a:lnTo>
                  <a:lnTo>
                    <a:pt x="345" y="7"/>
                  </a:lnTo>
                  <a:lnTo>
                    <a:pt x="323" y="4"/>
                  </a:lnTo>
                  <a:lnTo>
                    <a:pt x="302" y="3"/>
                  </a:lnTo>
                  <a:lnTo>
                    <a:pt x="281" y="2"/>
                  </a:lnTo>
                  <a:lnTo>
                    <a:pt x="258" y="0"/>
                  </a:lnTo>
                  <a:lnTo>
                    <a:pt x="233"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36" name="Line 35"/>
            <p:cNvSpPr>
              <a:spLocks noChangeShapeType="1"/>
            </p:cNvSpPr>
            <p:nvPr/>
          </p:nvSpPr>
          <p:spPr bwMode="auto">
            <a:xfrm>
              <a:off x="664" y="3433"/>
              <a:ext cx="1" cy="74"/>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37" name="Line 36"/>
            <p:cNvSpPr>
              <a:spLocks noChangeShapeType="1"/>
            </p:cNvSpPr>
            <p:nvPr/>
          </p:nvSpPr>
          <p:spPr bwMode="auto">
            <a:xfrm>
              <a:off x="1131" y="3433"/>
              <a:ext cx="1" cy="74"/>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38" name="Rectangle 37"/>
            <p:cNvSpPr>
              <a:spLocks noChangeArrowheads="1"/>
            </p:cNvSpPr>
            <p:nvPr/>
          </p:nvSpPr>
          <p:spPr bwMode="auto">
            <a:xfrm>
              <a:off x="664" y="3426"/>
              <a:ext cx="302" cy="8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39" name="Freeform 38"/>
            <p:cNvSpPr>
              <a:spLocks/>
            </p:cNvSpPr>
            <p:nvPr/>
          </p:nvSpPr>
          <p:spPr bwMode="auto">
            <a:xfrm>
              <a:off x="660" y="3345"/>
              <a:ext cx="466" cy="141"/>
            </a:xfrm>
            <a:custGeom>
              <a:avLst/>
              <a:gdLst>
                <a:gd name="T0" fmla="*/ 209 w 466"/>
                <a:gd name="T1" fmla="*/ 1 h 141"/>
                <a:gd name="T2" fmla="*/ 163 w 466"/>
                <a:gd name="T3" fmla="*/ 4 h 141"/>
                <a:gd name="T4" fmla="*/ 121 w 466"/>
                <a:gd name="T5" fmla="*/ 8 h 141"/>
                <a:gd name="T6" fmla="*/ 84 w 466"/>
                <a:gd name="T7" fmla="*/ 17 h 141"/>
                <a:gd name="T8" fmla="*/ 68 w 466"/>
                <a:gd name="T9" fmla="*/ 21 h 141"/>
                <a:gd name="T10" fmla="*/ 53 w 466"/>
                <a:gd name="T11" fmla="*/ 25 h 141"/>
                <a:gd name="T12" fmla="*/ 40 w 466"/>
                <a:gd name="T13" fmla="*/ 31 h 141"/>
                <a:gd name="T14" fmla="*/ 27 w 466"/>
                <a:gd name="T15" fmla="*/ 37 h 141"/>
                <a:gd name="T16" fmla="*/ 18 w 466"/>
                <a:gd name="T17" fmla="*/ 44 h 141"/>
                <a:gd name="T18" fmla="*/ 10 w 466"/>
                <a:gd name="T19" fmla="*/ 50 h 141"/>
                <a:gd name="T20" fmla="*/ 4 w 466"/>
                <a:gd name="T21" fmla="*/ 57 h 141"/>
                <a:gd name="T22" fmla="*/ 1 w 466"/>
                <a:gd name="T23" fmla="*/ 64 h 141"/>
                <a:gd name="T24" fmla="*/ 0 w 466"/>
                <a:gd name="T25" fmla="*/ 71 h 141"/>
                <a:gd name="T26" fmla="*/ 1 w 466"/>
                <a:gd name="T27" fmla="*/ 78 h 141"/>
                <a:gd name="T28" fmla="*/ 4 w 466"/>
                <a:gd name="T29" fmla="*/ 85 h 141"/>
                <a:gd name="T30" fmla="*/ 10 w 466"/>
                <a:gd name="T31" fmla="*/ 92 h 141"/>
                <a:gd name="T32" fmla="*/ 18 w 466"/>
                <a:gd name="T33" fmla="*/ 98 h 141"/>
                <a:gd name="T34" fmla="*/ 27 w 466"/>
                <a:gd name="T35" fmla="*/ 105 h 141"/>
                <a:gd name="T36" fmla="*/ 40 w 466"/>
                <a:gd name="T37" fmla="*/ 111 h 141"/>
                <a:gd name="T38" fmla="*/ 53 w 466"/>
                <a:gd name="T39" fmla="*/ 115 h 141"/>
                <a:gd name="T40" fmla="*/ 68 w 466"/>
                <a:gd name="T41" fmla="*/ 121 h 141"/>
                <a:gd name="T42" fmla="*/ 84 w 466"/>
                <a:gd name="T43" fmla="*/ 125 h 141"/>
                <a:gd name="T44" fmla="*/ 121 w 466"/>
                <a:gd name="T45" fmla="*/ 132 h 141"/>
                <a:gd name="T46" fmla="*/ 163 w 466"/>
                <a:gd name="T47" fmla="*/ 138 h 141"/>
                <a:gd name="T48" fmla="*/ 209 w 466"/>
                <a:gd name="T49" fmla="*/ 141 h 141"/>
                <a:gd name="T50" fmla="*/ 257 w 466"/>
                <a:gd name="T51" fmla="*/ 141 h 141"/>
                <a:gd name="T52" fmla="*/ 302 w 466"/>
                <a:gd name="T53" fmla="*/ 138 h 141"/>
                <a:gd name="T54" fmla="*/ 345 w 466"/>
                <a:gd name="T55" fmla="*/ 132 h 141"/>
                <a:gd name="T56" fmla="*/ 382 w 466"/>
                <a:gd name="T57" fmla="*/ 125 h 141"/>
                <a:gd name="T58" fmla="*/ 398 w 466"/>
                <a:gd name="T59" fmla="*/ 121 h 141"/>
                <a:gd name="T60" fmla="*/ 413 w 466"/>
                <a:gd name="T61" fmla="*/ 115 h 141"/>
                <a:gd name="T62" fmla="*/ 426 w 466"/>
                <a:gd name="T63" fmla="*/ 111 h 141"/>
                <a:gd name="T64" fmla="*/ 438 w 466"/>
                <a:gd name="T65" fmla="*/ 105 h 141"/>
                <a:gd name="T66" fmla="*/ 448 w 466"/>
                <a:gd name="T67" fmla="*/ 98 h 141"/>
                <a:gd name="T68" fmla="*/ 456 w 466"/>
                <a:gd name="T69" fmla="*/ 92 h 141"/>
                <a:gd name="T70" fmla="*/ 462 w 466"/>
                <a:gd name="T71" fmla="*/ 85 h 141"/>
                <a:gd name="T72" fmla="*/ 465 w 466"/>
                <a:gd name="T73" fmla="*/ 78 h 141"/>
                <a:gd name="T74" fmla="*/ 466 w 466"/>
                <a:gd name="T75" fmla="*/ 71 h 141"/>
                <a:gd name="T76" fmla="*/ 465 w 466"/>
                <a:gd name="T77" fmla="*/ 64 h 141"/>
                <a:gd name="T78" fmla="*/ 462 w 466"/>
                <a:gd name="T79" fmla="*/ 57 h 141"/>
                <a:gd name="T80" fmla="*/ 456 w 466"/>
                <a:gd name="T81" fmla="*/ 50 h 141"/>
                <a:gd name="T82" fmla="*/ 448 w 466"/>
                <a:gd name="T83" fmla="*/ 44 h 141"/>
                <a:gd name="T84" fmla="*/ 438 w 466"/>
                <a:gd name="T85" fmla="*/ 37 h 141"/>
                <a:gd name="T86" fmla="*/ 426 w 466"/>
                <a:gd name="T87" fmla="*/ 31 h 141"/>
                <a:gd name="T88" fmla="*/ 413 w 466"/>
                <a:gd name="T89" fmla="*/ 25 h 141"/>
                <a:gd name="T90" fmla="*/ 398 w 466"/>
                <a:gd name="T91" fmla="*/ 21 h 141"/>
                <a:gd name="T92" fmla="*/ 382 w 466"/>
                <a:gd name="T93" fmla="*/ 17 h 141"/>
                <a:gd name="T94" fmla="*/ 345 w 466"/>
                <a:gd name="T95" fmla="*/ 8 h 141"/>
                <a:gd name="T96" fmla="*/ 302 w 466"/>
                <a:gd name="T97" fmla="*/ 2 h 141"/>
                <a:gd name="T98" fmla="*/ 257 w 466"/>
                <a:gd name="T99" fmla="*/ 1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1"/>
                  </a:lnTo>
                  <a:lnTo>
                    <a:pt x="186" y="1"/>
                  </a:lnTo>
                  <a:lnTo>
                    <a:pt x="163" y="4"/>
                  </a:lnTo>
                  <a:lnTo>
                    <a:pt x="141" y="5"/>
                  </a:lnTo>
                  <a:lnTo>
                    <a:pt x="121" y="8"/>
                  </a:lnTo>
                  <a:lnTo>
                    <a:pt x="103" y="12"/>
                  </a:lnTo>
                  <a:lnTo>
                    <a:pt x="84" y="17"/>
                  </a:lnTo>
                  <a:lnTo>
                    <a:pt x="76" y="18"/>
                  </a:lnTo>
                  <a:lnTo>
                    <a:pt x="68" y="21"/>
                  </a:lnTo>
                  <a:lnTo>
                    <a:pt x="60" y="24"/>
                  </a:lnTo>
                  <a:lnTo>
                    <a:pt x="53" y="25"/>
                  </a:lnTo>
                  <a:lnTo>
                    <a:pt x="46" y="28"/>
                  </a:lnTo>
                  <a:lnTo>
                    <a:pt x="40" y="31"/>
                  </a:lnTo>
                  <a:lnTo>
                    <a:pt x="33" y="34"/>
                  </a:lnTo>
                  <a:lnTo>
                    <a:pt x="27" y="37"/>
                  </a:lnTo>
                  <a:lnTo>
                    <a:pt x="23" y="40"/>
                  </a:lnTo>
                  <a:lnTo>
                    <a:pt x="18" y="44"/>
                  </a:lnTo>
                  <a:lnTo>
                    <a:pt x="14" y="47"/>
                  </a:lnTo>
                  <a:lnTo>
                    <a:pt x="10" y="50"/>
                  </a:lnTo>
                  <a:lnTo>
                    <a:pt x="7" y="54"/>
                  </a:lnTo>
                  <a:lnTo>
                    <a:pt x="4" y="57"/>
                  </a:lnTo>
                  <a:lnTo>
                    <a:pt x="3" y="60"/>
                  </a:lnTo>
                  <a:lnTo>
                    <a:pt x="1" y="64"/>
                  </a:lnTo>
                  <a:lnTo>
                    <a:pt x="0" y="67"/>
                  </a:lnTo>
                  <a:lnTo>
                    <a:pt x="0" y="71"/>
                  </a:lnTo>
                  <a:lnTo>
                    <a:pt x="0" y="74"/>
                  </a:lnTo>
                  <a:lnTo>
                    <a:pt x="1" y="78"/>
                  </a:lnTo>
                  <a:lnTo>
                    <a:pt x="3" y="81"/>
                  </a:lnTo>
                  <a:lnTo>
                    <a:pt x="4" y="85"/>
                  </a:lnTo>
                  <a:lnTo>
                    <a:pt x="7" y="88"/>
                  </a:lnTo>
                  <a:lnTo>
                    <a:pt x="10" y="92"/>
                  </a:lnTo>
                  <a:lnTo>
                    <a:pt x="14" y="95"/>
                  </a:lnTo>
                  <a:lnTo>
                    <a:pt x="18" y="98"/>
                  </a:lnTo>
                  <a:lnTo>
                    <a:pt x="23" y="101"/>
                  </a:lnTo>
                  <a:lnTo>
                    <a:pt x="27" y="105"/>
                  </a:lnTo>
                  <a:lnTo>
                    <a:pt x="33" y="108"/>
                  </a:lnTo>
                  <a:lnTo>
                    <a:pt x="40" y="111"/>
                  </a:lnTo>
                  <a:lnTo>
                    <a:pt x="46" y="114"/>
                  </a:lnTo>
                  <a:lnTo>
                    <a:pt x="53" y="115"/>
                  </a:lnTo>
                  <a:lnTo>
                    <a:pt x="60" y="118"/>
                  </a:lnTo>
                  <a:lnTo>
                    <a:pt x="68" y="121"/>
                  </a:lnTo>
                  <a:lnTo>
                    <a:pt x="76" y="124"/>
                  </a:lnTo>
                  <a:lnTo>
                    <a:pt x="84" y="125"/>
                  </a:lnTo>
                  <a:lnTo>
                    <a:pt x="103" y="130"/>
                  </a:lnTo>
                  <a:lnTo>
                    <a:pt x="121" y="132"/>
                  </a:lnTo>
                  <a:lnTo>
                    <a:pt x="141" y="137"/>
                  </a:lnTo>
                  <a:lnTo>
                    <a:pt x="163" y="138"/>
                  </a:lnTo>
                  <a:lnTo>
                    <a:pt x="186" y="139"/>
                  </a:lnTo>
                  <a:lnTo>
                    <a:pt x="209" y="141"/>
                  </a:lnTo>
                  <a:lnTo>
                    <a:pt x="233" y="141"/>
                  </a:lnTo>
                  <a:lnTo>
                    <a:pt x="257" y="141"/>
                  </a:lnTo>
                  <a:lnTo>
                    <a:pt x="280" y="139"/>
                  </a:lnTo>
                  <a:lnTo>
                    <a:pt x="302" y="138"/>
                  </a:lnTo>
                  <a:lnTo>
                    <a:pt x="323" y="137"/>
                  </a:lnTo>
                  <a:lnTo>
                    <a:pt x="345" y="132"/>
                  </a:lnTo>
                  <a:lnTo>
                    <a:pt x="363" y="130"/>
                  </a:lnTo>
                  <a:lnTo>
                    <a:pt x="382" y="125"/>
                  </a:lnTo>
                  <a:lnTo>
                    <a:pt x="390" y="124"/>
                  </a:lnTo>
                  <a:lnTo>
                    <a:pt x="398" y="121"/>
                  </a:lnTo>
                  <a:lnTo>
                    <a:pt x="406" y="118"/>
                  </a:lnTo>
                  <a:lnTo>
                    <a:pt x="413" y="115"/>
                  </a:lnTo>
                  <a:lnTo>
                    <a:pt x="420" y="114"/>
                  </a:lnTo>
                  <a:lnTo>
                    <a:pt x="426" y="111"/>
                  </a:lnTo>
                  <a:lnTo>
                    <a:pt x="432" y="108"/>
                  </a:lnTo>
                  <a:lnTo>
                    <a:pt x="438" y="105"/>
                  </a:lnTo>
                  <a:lnTo>
                    <a:pt x="443" y="101"/>
                  </a:lnTo>
                  <a:lnTo>
                    <a:pt x="448" y="98"/>
                  </a:lnTo>
                  <a:lnTo>
                    <a:pt x="452" y="95"/>
                  </a:lnTo>
                  <a:lnTo>
                    <a:pt x="456" y="92"/>
                  </a:lnTo>
                  <a:lnTo>
                    <a:pt x="459" y="88"/>
                  </a:lnTo>
                  <a:lnTo>
                    <a:pt x="462" y="85"/>
                  </a:lnTo>
                  <a:lnTo>
                    <a:pt x="463" y="81"/>
                  </a:lnTo>
                  <a:lnTo>
                    <a:pt x="465" y="78"/>
                  </a:lnTo>
                  <a:lnTo>
                    <a:pt x="466" y="74"/>
                  </a:lnTo>
                  <a:lnTo>
                    <a:pt x="466" y="71"/>
                  </a:lnTo>
                  <a:lnTo>
                    <a:pt x="466" y="67"/>
                  </a:lnTo>
                  <a:lnTo>
                    <a:pt x="465" y="64"/>
                  </a:lnTo>
                  <a:lnTo>
                    <a:pt x="463" y="60"/>
                  </a:lnTo>
                  <a:lnTo>
                    <a:pt x="462" y="57"/>
                  </a:lnTo>
                  <a:lnTo>
                    <a:pt x="459" y="54"/>
                  </a:lnTo>
                  <a:lnTo>
                    <a:pt x="456" y="50"/>
                  </a:lnTo>
                  <a:lnTo>
                    <a:pt x="452" y="47"/>
                  </a:lnTo>
                  <a:lnTo>
                    <a:pt x="448" y="44"/>
                  </a:lnTo>
                  <a:lnTo>
                    <a:pt x="443" y="40"/>
                  </a:lnTo>
                  <a:lnTo>
                    <a:pt x="438" y="37"/>
                  </a:lnTo>
                  <a:lnTo>
                    <a:pt x="432" y="34"/>
                  </a:lnTo>
                  <a:lnTo>
                    <a:pt x="426" y="31"/>
                  </a:lnTo>
                  <a:lnTo>
                    <a:pt x="420" y="28"/>
                  </a:lnTo>
                  <a:lnTo>
                    <a:pt x="413" y="25"/>
                  </a:lnTo>
                  <a:lnTo>
                    <a:pt x="406" y="24"/>
                  </a:lnTo>
                  <a:lnTo>
                    <a:pt x="398" y="21"/>
                  </a:lnTo>
                  <a:lnTo>
                    <a:pt x="390" y="18"/>
                  </a:lnTo>
                  <a:lnTo>
                    <a:pt x="382" y="17"/>
                  </a:lnTo>
                  <a:lnTo>
                    <a:pt x="363" y="12"/>
                  </a:lnTo>
                  <a:lnTo>
                    <a:pt x="345" y="8"/>
                  </a:lnTo>
                  <a:lnTo>
                    <a:pt x="323" y="5"/>
                  </a:lnTo>
                  <a:lnTo>
                    <a:pt x="302" y="2"/>
                  </a:lnTo>
                  <a:lnTo>
                    <a:pt x="280" y="1"/>
                  </a:lnTo>
                  <a:lnTo>
                    <a:pt x="257" y="1"/>
                  </a:lnTo>
                  <a:lnTo>
                    <a:pt x="233"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40" name="Freeform 39"/>
            <p:cNvSpPr>
              <a:spLocks/>
            </p:cNvSpPr>
            <p:nvPr/>
          </p:nvSpPr>
          <p:spPr bwMode="auto">
            <a:xfrm>
              <a:off x="660" y="3345"/>
              <a:ext cx="466" cy="141"/>
            </a:xfrm>
            <a:custGeom>
              <a:avLst/>
              <a:gdLst>
                <a:gd name="T0" fmla="*/ 209 w 466"/>
                <a:gd name="T1" fmla="*/ 1 h 141"/>
                <a:gd name="T2" fmla="*/ 163 w 466"/>
                <a:gd name="T3" fmla="*/ 4 h 141"/>
                <a:gd name="T4" fmla="*/ 121 w 466"/>
                <a:gd name="T5" fmla="*/ 8 h 141"/>
                <a:gd name="T6" fmla="*/ 84 w 466"/>
                <a:gd name="T7" fmla="*/ 17 h 141"/>
                <a:gd name="T8" fmla="*/ 68 w 466"/>
                <a:gd name="T9" fmla="*/ 21 h 141"/>
                <a:gd name="T10" fmla="*/ 53 w 466"/>
                <a:gd name="T11" fmla="*/ 25 h 141"/>
                <a:gd name="T12" fmla="*/ 40 w 466"/>
                <a:gd name="T13" fmla="*/ 31 h 141"/>
                <a:gd name="T14" fmla="*/ 27 w 466"/>
                <a:gd name="T15" fmla="*/ 37 h 141"/>
                <a:gd name="T16" fmla="*/ 18 w 466"/>
                <a:gd name="T17" fmla="*/ 44 h 141"/>
                <a:gd name="T18" fmla="*/ 10 w 466"/>
                <a:gd name="T19" fmla="*/ 50 h 141"/>
                <a:gd name="T20" fmla="*/ 4 w 466"/>
                <a:gd name="T21" fmla="*/ 57 h 141"/>
                <a:gd name="T22" fmla="*/ 1 w 466"/>
                <a:gd name="T23" fmla="*/ 64 h 141"/>
                <a:gd name="T24" fmla="*/ 0 w 466"/>
                <a:gd name="T25" fmla="*/ 71 h 141"/>
                <a:gd name="T26" fmla="*/ 1 w 466"/>
                <a:gd name="T27" fmla="*/ 78 h 141"/>
                <a:gd name="T28" fmla="*/ 4 w 466"/>
                <a:gd name="T29" fmla="*/ 85 h 141"/>
                <a:gd name="T30" fmla="*/ 10 w 466"/>
                <a:gd name="T31" fmla="*/ 92 h 141"/>
                <a:gd name="T32" fmla="*/ 18 w 466"/>
                <a:gd name="T33" fmla="*/ 98 h 141"/>
                <a:gd name="T34" fmla="*/ 27 w 466"/>
                <a:gd name="T35" fmla="*/ 105 h 141"/>
                <a:gd name="T36" fmla="*/ 40 w 466"/>
                <a:gd name="T37" fmla="*/ 111 h 141"/>
                <a:gd name="T38" fmla="*/ 53 w 466"/>
                <a:gd name="T39" fmla="*/ 115 h 141"/>
                <a:gd name="T40" fmla="*/ 68 w 466"/>
                <a:gd name="T41" fmla="*/ 121 h 141"/>
                <a:gd name="T42" fmla="*/ 84 w 466"/>
                <a:gd name="T43" fmla="*/ 125 h 141"/>
                <a:gd name="T44" fmla="*/ 121 w 466"/>
                <a:gd name="T45" fmla="*/ 132 h 141"/>
                <a:gd name="T46" fmla="*/ 163 w 466"/>
                <a:gd name="T47" fmla="*/ 138 h 141"/>
                <a:gd name="T48" fmla="*/ 209 w 466"/>
                <a:gd name="T49" fmla="*/ 141 h 141"/>
                <a:gd name="T50" fmla="*/ 257 w 466"/>
                <a:gd name="T51" fmla="*/ 141 h 141"/>
                <a:gd name="T52" fmla="*/ 302 w 466"/>
                <a:gd name="T53" fmla="*/ 138 h 141"/>
                <a:gd name="T54" fmla="*/ 345 w 466"/>
                <a:gd name="T55" fmla="*/ 132 h 141"/>
                <a:gd name="T56" fmla="*/ 382 w 466"/>
                <a:gd name="T57" fmla="*/ 125 h 141"/>
                <a:gd name="T58" fmla="*/ 398 w 466"/>
                <a:gd name="T59" fmla="*/ 121 h 141"/>
                <a:gd name="T60" fmla="*/ 413 w 466"/>
                <a:gd name="T61" fmla="*/ 115 h 141"/>
                <a:gd name="T62" fmla="*/ 426 w 466"/>
                <a:gd name="T63" fmla="*/ 111 h 141"/>
                <a:gd name="T64" fmla="*/ 438 w 466"/>
                <a:gd name="T65" fmla="*/ 105 h 141"/>
                <a:gd name="T66" fmla="*/ 448 w 466"/>
                <a:gd name="T67" fmla="*/ 98 h 141"/>
                <a:gd name="T68" fmla="*/ 456 w 466"/>
                <a:gd name="T69" fmla="*/ 92 h 141"/>
                <a:gd name="T70" fmla="*/ 462 w 466"/>
                <a:gd name="T71" fmla="*/ 85 h 141"/>
                <a:gd name="T72" fmla="*/ 465 w 466"/>
                <a:gd name="T73" fmla="*/ 78 h 141"/>
                <a:gd name="T74" fmla="*/ 466 w 466"/>
                <a:gd name="T75" fmla="*/ 71 h 141"/>
                <a:gd name="T76" fmla="*/ 465 w 466"/>
                <a:gd name="T77" fmla="*/ 64 h 141"/>
                <a:gd name="T78" fmla="*/ 462 w 466"/>
                <a:gd name="T79" fmla="*/ 57 h 141"/>
                <a:gd name="T80" fmla="*/ 456 w 466"/>
                <a:gd name="T81" fmla="*/ 50 h 141"/>
                <a:gd name="T82" fmla="*/ 448 w 466"/>
                <a:gd name="T83" fmla="*/ 44 h 141"/>
                <a:gd name="T84" fmla="*/ 438 w 466"/>
                <a:gd name="T85" fmla="*/ 37 h 141"/>
                <a:gd name="T86" fmla="*/ 426 w 466"/>
                <a:gd name="T87" fmla="*/ 31 h 141"/>
                <a:gd name="T88" fmla="*/ 413 w 466"/>
                <a:gd name="T89" fmla="*/ 25 h 141"/>
                <a:gd name="T90" fmla="*/ 398 w 466"/>
                <a:gd name="T91" fmla="*/ 21 h 141"/>
                <a:gd name="T92" fmla="*/ 382 w 466"/>
                <a:gd name="T93" fmla="*/ 17 h 141"/>
                <a:gd name="T94" fmla="*/ 345 w 466"/>
                <a:gd name="T95" fmla="*/ 8 h 141"/>
                <a:gd name="T96" fmla="*/ 302 w 466"/>
                <a:gd name="T97" fmla="*/ 2 h 141"/>
                <a:gd name="T98" fmla="*/ 257 w 466"/>
                <a:gd name="T99" fmla="*/ 1 h 1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6"/>
                <a:gd name="T151" fmla="*/ 0 h 141"/>
                <a:gd name="T152" fmla="*/ 466 w 466"/>
                <a:gd name="T153" fmla="*/ 141 h 1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6" h="141">
                  <a:moveTo>
                    <a:pt x="233" y="0"/>
                  </a:moveTo>
                  <a:lnTo>
                    <a:pt x="209" y="1"/>
                  </a:lnTo>
                  <a:lnTo>
                    <a:pt x="186" y="1"/>
                  </a:lnTo>
                  <a:lnTo>
                    <a:pt x="163" y="4"/>
                  </a:lnTo>
                  <a:lnTo>
                    <a:pt x="141" y="5"/>
                  </a:lnTo>
                  <a:lnTo>
                    <a:pt x="121" y="8"/>
                  </a:lnTo>
                  <a:lnTo>
                    <a:pt x="103" y="12"/>
                  </a:lnTo>
                  <a:lnTo>
                    <a:pt x="84" y="17"/>
                  </a:lnTo>
                  <a:lnTo>
                    <a:pt x="76" y="18"/>
                  </a:lnTo>
                  <a:lnTo>
                    <a:pt x="68" y="21"/>
                  </a:lnTo>
                  <a:lnTo>
                    <a:pt x="60" y="24"/>
                  </a:lnTo>
                  <a:lnTo>
                    <a:pt x="53" y="25"/>
                  </a:lnTo>
                  <a:lnTo>
                    <a:pt x="46" y="28"/>
                  </a:lnTo>
                  <a:lnTo>
                    <a:pt x="40" y="31"/>
                  </a:lnTo>
                  <a:lnTo>
                    <a:pt x="33" y="34"/>
                  </a:lnTo>
                  <a:lnTo>
                    <a:pt x="27" y="37"/>
                  </a:lnTo>
                  <a:lnTo>
                    <a:pt x="23" y="40"/>
                  </a:lnTo>
                  <a:lnTo>
                    <a:pt x="18" y="44"/>
                  </a:lnTo>
                  <a:lnTo>
                    <a:pt x="14" y="47"/>
                  </a:lnTo>
                  <a:lnTo>
                    <a:pt x="10" y="50"/>
                  </a:lnTo>
                  <a:lnTo>
                    <a:pt x="7" y="54"/>
                  </a:lnTo>
                  <a:lnTo>
                    <a:pt x="4" y="57"/>
                  </a:lnTo>
                  <a:lnTo>
                    <a:pt x="3" y="60"/>
                  </a:lnTo>
                  <a:lnTo>
                    <a:pt x="1" y="64"/>
                  </a:lnTo>
                  <a:lnTo>
                    <a:pt x="0" y="67"/>
                  </a:lnTo>
                  <a:lnTo>
                    <a:pt x="0" y="71"/>
                  </a:lnTo>
                  <a:lnTo>
                    <a:pt x="0" y="74"/>
                  </a:lnTo>
                  <a:lnTo>
                    <a:pt x="1" y="78"/>
                  </a:lnTo>
                  <a:lnTo>
                    <a:pt x="3" y="81"/>
                  </a:lnTo>
                  <a:lnTo>
                    <a:pt x="4" y="85"/>
                  </a:lnTo>
                  <a:lnTo>
                    <a:pt x="7" y="88"/>
                  </a:lnTo>
                  <a:lnTo>
                    <a:pt x="10" y="92"/>
                  </a:lnTo>
                  <a:lnTo>
                    <a:pt x="14" y="95"/>
                  </a:lnTo>
                  <a:lnTo>
                    <a:pt x="18" y="98"/>
                  </a:lnTo>
                  <a:lnTo>
                    <a:pt x="23" y="101"/>
                  </a:lnTo>
                  <a:lnTo>
                    <a:pt x="27" y="105"/>
                  </a:lnTo>
                  <a:lnTo>
                    <a:pt x="33" y="108"/>
                  </a:lnTo>
                  <a:lnTo>
                    <a:pt x="40" y="111"/>
                  </a:lnTo>
                  <a:lnTo>
                    <a:pt x="46" y="114"/>
                  </a:lnTo>
                  <a:lnTo>
                    <a:pt x="53" y="115"/>
                  </a:lnTo>
                  <a:lnTo>
                    <a:pt x="60" y="118"/>
                  </a:lnTo>
                  <a:lnTo>
                    <a:pt x="68" y="121"/>
                  </a:lnTo>
                  <a:lnTo>
                    <a:pt x="76" y="124"/>
                  </a:lnTo>
                  <a:lnTo>
                    <a:pt x="84" y="125"/>
                  </a:lnTo>
                  <a:lnTo>
                    <a:pt x="103" y="130"/>
                  </a:lnTo>
                  <a:lnTo>
                    <a:pt x="121" y="132"/>
                  </a:lnTo>
                  <a:lnTo>
                    <a:pt x="141" y="137"/>
                  </a:lnTo>
                  <a:lnTo>
                    <a:pt x="163" y="138"/>
                  </a:lnTo>
                  <a:lnTo>
                    <a:pt x="186" y="139"/>
                  </a:lnTo>
                  <a:lnTo>
                    <a:pt x="209" y="141"/>
                  </a:lnTo>
                  <a:lnTo>
                    <a:pt x="233" y="141"/>
                  </a:lnTo>
                  <a:lnTo>
                    <a:pt x="257" y="141"/>
                  </a:lnTo>
                  <a:lnTo>
                    <a:pt x="280" y="139"/>
                  </a:lnTo>
                  <a:lnTo>
                    <a:pt x="302" y="138"/>
                  </a:lnTo>
                  <a:lnTo>
                    <a:pt x="323" y="137"/>
                  </a:lnTo>
                  <a:lnTo>
                    <a:pt x="345" y="132"/>
                  </a:lnTo>
                  <a:lnTo>
                    <a:pt x="363" y="130"/>
                  </a:lnTo>
                  <a:lnTo>
                    <a:pt x="382" y="125"/>
                  </a:lnTo>
                  <a:lnTo>
                    <a:pt x="390" y="124"/>
                  </a:lnTo>
                  <a:lnTo>
                    <a:pt x="398" y="121"/>
                  </a:lnTo>
                  <a:lnTo>
                    <a:pt x="406" y="118"/>
                  </a:lnTo>
                  <a:lnTo>
                    <a:pt x="413" y="115"/>
                  </a:lnTo>
                  <a:lnTo>
                    <a:pt x="420" y="114"/>
                  </a:lnTo>
                  <a:lnTo>
                    <a:pt x="426" y="111"/>
                  </a:lnTo>
                  <a:lnTo>
                    <a:pt x="432" y="108"/>
                  </a:lnTo>
                  <a:lnTo>
                    <a:pt x="438" y="105"/>
                  </a:lnTo>
                  <a:lnTo>
                    <a:pt x="443" y="101"/>
                  </a:lnTo>
                  <a:lnTo>
                    <a:pt x="448" y="98"/>
                  </a:lnTo>
                  <a:lnTo>
                    <a:pt x="452" y="95"/>
                  </a:lnTo>
                  <a:lnTo>
                    <a:pt x="456" y="92"/>
                  </a:lnTo>
                  <a:lnTo>
                    <a:pt x="459" y="88"/>
                  </a:lnTo>
                  <a:lnTo>
                    <a:pt x="462" y="85"/>
                  </a:lnTo>
                  <a:lnTo>
                    <a:pt x="463" y="81"/>
                  </a:lnTo>
                  <a:lnTo>
                    <a:pt x="465" y="78"/>
                  </a:lnTo>
                  <a:lnTo>
                    <a:pt x="466" y="74"/>
                  </a:lnTo>
                  <a:lnTo>
                    <a:pt x="466" y="71"/>
                  </a:lnTo>
                  <a:lnTo>
                    <a:pt x="466" y="67"/>
                  </a:lnTo>
                  <a:lnTo>
                    <a:pt x="465" y="64"/>
                  </a:lnTo>
                  <a:lnTo>
                    <a:pt x="463" y="60"/>
                  </a:lnTo>
                  <a:lnTo>
                    <a:pt x="462" y="57"/>
                  </a:lnTo>
                  <a:lnTo>
                    <a:pt x="459" y="54"/>
                  </a:lnTo>
                  <a:lnTo>
                    <a:pt x="456" y="50"/>
                  </a:lnTo>
                  <a:lnTo>
                    <a:pt x="452" y="47"/>
                  </a:lnTo>
                  <a:lnTo>
                    <a:pt x="448" y="44"/>
                  </a:lnTo>
                  <a:lnTo>
                    <a:pt x="443" y="40"/>
                  </a:lnTo>
                  <a:lnTo>
                    <a:pt x="438" y="37"/>
                  </a:lnTo>
                  <a:lnTo>
                    <a:pt x="432" y="34"/>
                  </a:lnTo>
                  <a:lnTo>
                    <a:pt x="426" y="31"/>
                  </a:lnTo>
                  <a:lnTo>
                    <a:pt x="420" y="28"/>
                  </a:lnTo>
                  <a:lnTo>
                    <a:pt x="413" y="25"/>
                  </a:lnTo>
                  <a:lnTo>
                    <a:pt x="406" y="24"/>
                  </a:lnTo>
                  <a:lnTo>
                    <a:pt x="398" y="21"/>
                  </a:lnTo>
                  <a:lnTo>
                    <a:pt x="390" y="18"/>
                  </a:lnTo>
                  <a:lnTo>
                    <a:pt x="382" y="17"/>
                  </a:lnTo>
                  <a:lnTo>
                    <a:pt x="363" y="12"/>
                  </a:lnTo>
                  <a:lnTo>
                    <a:pt x="345" y="8"/>
                  </a:lnTo>
                  <a:lnTo>
                    <a:pt x="323" y="5"/>
                  </a:lnTo>
                  <a:lnTo>
                    <a:pt x="302" y="2"/>
                  </a:lnTo>
                  <a:lnTo>
                    <a:pt x="280" y="1"/>
                  </a:lnTo>
                  <a:lnTo>
                    <a:pt x="257" y="1"/>
                  </a:lnTo>
                  <a:lnTo>
                    <a:pt x="233"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41" name="Line 40"/>
            <p:cNvSpPr>
              <a:spLocks noChangeShapeType="1"/>
            </p:cNvSpPr>
            <p:nvPr/>
          </p:nvSpPr>
          <p:spPr bwMode="auto">
            <a:xfrm flipV="1">
              <a:off x="773" y="3376"/>
              <a:ext cx="81"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2" name="Line 41"/>
            <p:cNvSpPr>
              <a:spLocks noChangeShapeType="1"/>
            </p:cNvSpPr>
            <p:nvPr/>
          </p:nvSpPr>
          <p:spPr bwMode="auto">
            <a:xfrm>
              <a:off x="930" y="3459"/>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3" name="Line 42"/>
            <p:cNvSpPr>
              <a:spLocks noChangeShapeType="1"/>
            </p:cNvSpPr>
            <p:nvPr/>
          </p:nvSpPr>
          <p:spPr bwMode="auto">
            <a:xfrm>
              <a:off x="847" y="3379"/>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4" name="Line 43"/>
            <p:cNvSpPr>
              <a:spLocks noChangeShapeType="1"/>
            </p:cNvSpPr>
            <p:nvPr/>
          </p:nvSpPr>
          <p:spPr bwMode="auto">
            <a:xfrm>
              <a:off x="773" y="3456"/>
              <a:ext cx="81"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5" name="Line 44"/>
            <p:cNvSpPr>
              <a:spLocks noChangeShapeType="1"/>
            </p:cNvSpPr>
            <p:nvPr/>
          </p:nvSpPr>
          <p:spPr bwMode="auto">
            <a:xfrm>
              <a:off x="930" y="3376"/>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6" name="Line 45"/>
            <p:cNvSpPr>
              <a:spLocks noChangeShapeType="1"/>
            </p:cNvSpPr>
            <p:nvPr/>
          </p:nvSpPr>
          <p:spPr bwMode="auto">
            <a:xfrm flipV="1">
              <a:off x="847" y="3376"/>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47" name="Rectangle 46"/>
            <p:cNvSpPr>
              <a:spLocks noChangeArrowheads="1"/>
            </p:cNvSpPr>
            <p:nvPr/>
          </p:nvSpPr>
          <p:spPr bwMode="auto">
            <a:xfrm>
              <a:off x="725" y="3201"/>
              <a:ext cx="7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lang="en-US" altLang="zh-CN">
                  <a:solidFill>
                    <a:srgbClr val="000000"/>
                  </a:solidFill>
                  <a:ea typeface="宋体" charset="0"/>
                  <a:cs typeface="宋体" charset="0"/>
                </a:rPr>
                <a:t>a</a:t>
              </a:r>
              <a:endParaRPr lang="en-US">
                <a:solidFill>
                  <a:srgbClr val="000000"/>
                </a:solidFill>
                <a:ea typeface="ＭＳ Ｐゴシック" charset="0"/>
              </a:endParaRPr>
            </a:p>
          </p:txBody>
        </p:sp>
      </p:grpSp>
      <p:sp>
        <p:nvSpPr>
          <p:cNvPr id="52" name="Line 58"/>
          <p:cNvSpPr>
            <a:spLocks noChangeShapeType="1"/>
          </p:cNvSpPr>
          <p:nvPr/>
        </p:nvSpPr>
        <p:spPr bwMode="auto">
          <a:xfrm flipV="1">
            <a:off x="1416050" y="3757613"/>
            <a:ext cx="696913" cy="42068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pPr>
              <a:defRPr/>
            </a:pPr>
            <a:endParaRPr lang="en-US">
              <a:solidFill>
                <a:srgbClr val="000000"/>
              </a:solidFill>
              <a:ea typeface="ＭＳ Ｐゴシック" charset="0"/>
            </a:endParaRPr>
          </a:p>
        </p:txBody>
      </p:sp>
      <p:sp>
        <p:nvSpPr>
          <p:cNvPr id="53" name="Rectangle 59"/>
          <p:cNvSpPr>
            <a:spLocks noChangeArrowheads="1"/>
          </p:cNvSpPr>
          <p:nvPr/>
        </p:nvSpPr>
        <p:spPr bwMode="auto">
          <a:xfrm>
            <a:off x="5160963" y="5378450"/>
            <a:ext cx="3032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c</a:t>
            </a:r>
            <a:endParaRPr lang="en-US">
              <a:solidFill>
                <a:srgbClr val="000000"/>
              </a:solidFill>
              <a:ea typeface="ＭＳ Ｐゴシック" charset="0"/>
            </a:endParaRPr>
          </a:p>
        </p:txBody>
      </p:sp>
      <p:grpSp>
        <p:nvGrpSpPr>
          <p:cNvPr id="62" name="Group 68"/>
          <p:cNvGrpSpPr>
            <a:grpSpLocks/>
          </p:cNvGrpSpPr>
          <p:nvPr/>
        </p:nvGrpSpPr>
        <p:grpSpPr bwMode="auto">
          <a:xfrm>
            <a:off x="4895850" y="5078413"/>
            <a:ext cx="749300" cy="347662"/>
            <a:chOff x="1811" y="2493"/>
            <a:chExt cx="472" cy="219"/>
          </a:xfrm>
        </p:grpSpPr>
        <p:sp>
          <p:nvSpPr>
            <p:cNvPr id="63" name="Freeform 6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4" name="Freeform 7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65" name="Line 71"/>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66" name="Line 72"/>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67" name="Rectangle 73"/>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68" name="Freeform 7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69" name="Freeform 7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70" name="Line 76"/>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71" name="Line 77"/>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72" name="Line 78"/>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73" name="Line 79"/>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74" name="Line 80"/>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75" name="Line 81"/>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grpSp>
        <p:nvGrpSpPr>
          <p:cNvPr id="76" name="Group 82"/>
          <p:cNvGrpSpPr>
            <a:grpSpLocks/>
          </p:cNvGrpSpPr>
          <p:nvPr/>
        </p:nvGrpSpPr>
        <p:grpSpPr bwMode="auto">
          <a:xfrm>
            <a:off x="3998913" y="4706938"/>
            <a:ext cx="749300" cy="347662"/>
            <a:chOff x="1811" y="2493"/>
            <a:chExt cx="472" cy="219"/>
          </a:xfrm>
        </p:grpSpPr>
        <p:sp>
          <p:nvSpPr>
            <p:cNvPr id="77" name="Freeform 83"/>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78" name="Freeform 8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79" name="Line 85"/>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0" name="Line 86"/>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1" name="Rectangle 87"/>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82" name="Freeform 88"/>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83" name="Freeform 8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84" name="Line 90"/>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5" name="Line 91"/>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6" name="Line 92"/>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7" name="Line 93"/>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8" name="Line 94"/>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89" name="Line 95"/>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sp>
        <p:nvSpPr>
          <p:cNvPr id="90" name="Line 96"/>
          <p:cNvSpPr>
            <a:spLocks noChangeShapeType="1"/>
          </p:cNvSpPr>
          <p:nvPr/>
        </p:nvSpPr>
        <p:spPr bwMode="auto">
          <a:xfrm flipV="1">
            <a:off x="4749800" y="4778375"/>
            <a:ext cx="762000" cy="65088"/>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91" name="Line 97"/>
          <p:cNvSpPr>
            <a:spLocks noChangeShapeType="1"/>
          </p:cNvSpPr>
          <p:nvPr/>
        </p:nvSpPr>
        <p:spPr bwMode="auto">
          <a:xfrm flipV="1">
            <a:off x="5548313" y="4930775"/>
            <a:ext cx="115887" cy="173038"/>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nvGrpSpPr>
          <p:cNvPr id="92" name="Group 98"/>
          <p:cNvGrpSpPr>
            <a:grpSpLocks/>
          </p:cNvGrpSpPr>
          <p:nvPr/>
        </p:nvGrpSpPr>
        <p:grpSpPr bwMode="auto">
          <a:xfrm>
            <a:off x="5524500" y="4643438"/>
            <a:ext cx="749300" cy="347662"/>
            <a:chOff x="1811" y="2493"/>
            <a:chExt cx="472" cy="219"/>
          </a:xfrm>
        </p:grpSpPr>
        <p:sp>
          <p:nvSpPr>
            <p:cNvPr id="93" name="Freeform 9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94" name="Freeform 10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95" name="Line 101"/>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96" name="Line 102"/>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97" name="Rectangle 103"/>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98" name="Freeform 10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99" name="Freeform 10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00" name="Line 106"/>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01" name="Line 107"/>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02" name="Line 108"/>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03" name="Line 109"/>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04" name="Line 110"/>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05" name="Line 111"/>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grpSp>
        <p:nvGrpSpPr>
          <p:cNvPr id="106" name="Group 112"/>
          <p:cNvGrpSpPr>
            <a:grpSpLocks/>
          </p:cNvGrpSpPr>
          <p:nvPr/>
        </p:nvGrpSpPr>
        <p:grpSpPr bwMode="auto">
          <a:xfrm>
            <a:off x="4084638" y="4213225"/>
            <a:ext cx="749300" cy="347663"/>
            <a:chOff x="1811" y="2493"/>
            <a:chExt cx="472" cy="219"/>
          </a:xfrm>
        </p:grpSpPr>
        <p:sp>
          <p:nvSpPr>
            <p:cNvPr id="107" name="Freeform 113"/>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08" name="Freeform 11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09" name="Line 115"/>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0" name="Line 116"/>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1" name="Rectangle 117"/>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12" name="Freeform 118"/>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13" name="Freeform 11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14" name="Line 120"/>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5" name="Line 121"/>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6" name="Line 122"/>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7" name="Line 123"/>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8" name="Line 124"/>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19" name="Line 125"/>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sp>
        <p:nvSpPr>
          <p:cNvPr id="120" name="Line 126"/>
          <p:cNvSpPr>
            <a:spLocks noChangeShapeType="1"/>
          </p:cNvSpPr>
          <p:nvPr/>
        </p:nvSpPr>
        <p:spPr bwMode="auto">
          <a:xfrm flipV="1">
            <a:off x="7108825" y="4246563"/>
            <a:ext cx="422275" cy="284162"/>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21" name="Line 127"/>
          <p:cNvSpPr>
            <a:spLocks noChangeShapeType="1"/>
          </p:cNvSpPr>
          <p:nvPr/>
        </p:nvSpPr>
        <p:spPr bwMode="auto">
          <a:xfrm>
            <a:off x="7234238" y="4616450"/>
            <a:ext cx="1027112" cy="495300"/>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22" name="Line 128"/>
          <p:cNvSpPr>
            <a:spLocks noChangeShapeType="1"/>
          </p:cNvSpPr>
          <p:nvPr/>
        </p:nvSpPr>
        <p:spPr bwMode="auto">
          <a:xfrm flipH="1" flipV="1">
            <a:off x="7993063" y="4237038"/>
            <a:ext cx="423862" cy="782637"/>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nvGrpSpPr>
          <p:cNvPr id="123" name="Group 129"/>
          <p:cNvGrpSpPr>
            <a:grpSpLocks/>
          </p:cNvGrpSpPr>
          <p:nvPr/>
        </p:nvGrpSpPr>
        <p:grpSpPr bwMode="auto">
          <a:xfrm>
            <a:off x="7450138" y="4013200"/>
            <a:ext cx="749300" cy="347663"/>
            <a:chOff x="1811" y="2493"/>
            <a:chExt cx="472" cy="219"/>
          </a:xfrm>
        </p:grpSpPr>
        <p:sp>
          <p:nvSpPr>
            <p:cNvPr id="124" name="Freeform 130"/>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25" name="Freeform 131"/>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26" name="Line 132"/>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27" name="Line 133"/>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28" name="Rectangle 134"/>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29" name="Freeform 135"/>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30" name="Freeform 136"/>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31" name="Line 137"/>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32" name="Line 138"/>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33" name="Line 139"/>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34" name="Line 140"/>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35" name="Line 141"/>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36" name="Line 142"/>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grpSp>
        <p:nvGrpSpPr>
          <p:cNvPr id="137" name="Group 143"/>
          <p:cNvGrpSpPr>
            <a:grpSpLocks/>
          </p:cNvGrpSpPr>
          <p:nvPr/>
        </p:nvGrpSpPr>
        <p:grpSpPr bwMode="auto">
          <a:xfrm>
            <a:off x="6481763" y="4392613"/>
            <a:ext cx="749300" cy="347662"/>
            <a:chOff x="1811" y="2493"/>
            <a:chExt cx="472" cy="219"/>
          </a:xfrm>
        </p:grpSpPr>
        <p:sp>
          <p:nvSpPr>
            <p:cNvPr id="138" name="Freeform 144"/>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39" name="Freeform 145"/>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40" name="Line 146"/>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1" name="Line 147"/>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2" name="Rectangle 148"/>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43" name="Freeform 149"/>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44" name="Freeform 150"/>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45" name="Line 151"/>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6" name="Line 152"/>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7" name="Line 153"/>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8" name="Line 154"/>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49" name="Line 155"/>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50" name="Line 156"/>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grpSp>
        <p:nvGrpSpPr>
          <p:cNvPr id="151" name="Group 157"/>
          <p:cNvGrpSpPr>
            <a:grpSpLocks/>
          </p:cNvGrpSpPr>
          <p:nvPr/>
        </p:nvGrpSpPr>
        <p:grpSpPr bwMode="auto">
          <a:xfrm>
            <a:off x="8026400" y="4905375"/>
            <a:ext cx="749300" cy="347663"/>
            <a:chOff x="1811" y="2493"/>
            <a:chExt cx="472" cy="219"/>
          </a:xfrm>
        </p:grpSpPr>
        <p:sp>
          <p:nvSpPr>
            <p:cNvPr id="152" name="Freeform 158"/>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53" name="Freeform 159"/>
            <p:cNvSpPr>
              <a:spLocks/>
            </p:cNvSpPr>
            <p:nvPr/>
          </p:nvSpPr>
          <p:spPr bwMode="auto">
            <a:xfrm>
              <a:off x="1814" y="2591"/>
              <a:ext cx="468" cy="121"/>
            </a:xfrm>
            <a:custGeom>
              <a:avLst/>
              <a:gdLst>
                <a:gd name="T0" fmla="*/ 211 w 468"/>
                <a:gd name="T1" fmla="*/ 0 h 121"/>
                <a:gd name="T2" fmla="*/ 165 w 468"/>
                <a:gd name="T3" fmla="*/ 2 h 121"/>
                <a:gd name="T4" fmla="*/ 123 w 468"/>
                <a:gd name="T5" fmla="*/ 7 h 121"/>
                <a:gd name="T6" fmla="*/ 86 w 468"/>
                <a:gd name="T7" fmla="*/ 14 h 121"/>
                <a:gd name="T8" fmla="*/ 69 w 468"/>
                <a:gd name="T9" fmla="*/ 17 h 121"/>
                <a:gd name="T10" fmla="*/ 55 w 468"/>
                <a:gd name="T11" fmla="*/ 21 h 121"/>
                <a:gd name="T12" fmla="*/ 40 w 468"/>
                <a:gd name="T13" fmla="*/ 27 h 121"/>
                <a:gd name="T14" fmla="*/ 29 w 468"/>
                <a:gd name="T15" fmla="*/ 31 h 121"/>
                <a:gd name="T16" fmla="*/ 19 w 468"/>
                <a:gd name="T17" fmla="*/ 37 h 121"/>
                <a:gd name="T18" fmla="*/ 12 w 468"/>
                <a:gd name="T19" fmla="*/ 42 h 121"/>
                <a:gd name="T20" fmla="*/ 6 w 468"/>
                <a:gd name="T21" fmla="*/ 48 h 121"/>
                <a:gd name="T22" fmla="*/ 2 w 468"/>
                <a:gd name="T23" fmla="*/ 54 h 121"/>
                <a:gd name="T24" fmla="*/ 0 w 468"/>
                <a:gd name="T25" fmla="*/ 61 h 121"/>
                <a:gd name="T26" fmla="*/ 2 w 468"/>
                <a:gd name="T27" fmla="*/ 67 h 121"/>
                <a:gd name="T28" fmla="*/ 6 w 468"/>
                <a:gd name="T29" fmla="*/ 72 h 121"/>
                <a:gd name="T30" fmla="*/ 12 w 468"/>
                <a:gd name="T31" fmla="*/ 78 h 121"/>
                <a:gd name="T32" fmla="*/ 19 w 468"/>
                <a:gd name="T33" fmla="*/ 84 h 121"/>
                <a:gd name="T34" fmla="*/ 29 w 468"/>
                <a:gd name="T35" fmla="*/ 89 h 121"/>
                <a:gd name="T36" fmla="*/ 40 w 468"/>
                <a:gd name="T37" fmla="*/ 94 h 121"/>
                <a:gd name="T38" fmla="*/ 55 w 468"/>
                <a:gd name="T39" fmla="*/ 99 h 121"/>
                <a:gd name="T40" fmla="*/ 69 w 468"/>
                <a:gd name="T41" fmla="*/ 104 h 121"/>
                <a:gd name="T42" fmla="*/ 86 w 468"/>
                <a:gd name="T43" fmla="*/ 108 h 121"/>
                <a:gd name="T44" fmla="*/ 123 w 468"/>
                <a:gd name="T45" fmla="*/ 114 h 121"/>
                <a:gd name="T46" fmla="*/ 165 w 468"/>
                <a:gd name="T47" fmla="*/ 118 h 121"/>
                <a:gd name="T48" fmla="*/ 211 w 468"/>
                <a:gd name="T49" fmla="*/ 121 h 121"/>
                <a:gd name="T50" fmla="*/ 258 w 468"/>
                <a:gd name="T51" fmla="*/ 121 h 121"/>
                <a:gd name="T52" fmla="*/ 304 w 468"/>
                <a:gd name="T53" fmla="*/ 118 h 121"/>
                <a:gd name="T54" fmla="*/ 345 w 468"/>
                <a:gd name="T55" fmla="*/ 114 h 121"/>
                <a:gd name="T56" fmla="*/ 382 w 468"/>
                <a:gd name="T57" fmla="*/ 108 h 121"/>
                <a:gd name="T58" fmla="*/ 399 w 468"/>
                <a:gd name="T59" fmla="*/ 104 h 121"/>
                <a:gd name="T60" fmla="*/ 414 w 468"/>
                <a:gd name="T61" fmla="*/ 99 h 121"/>
                <a:gd name="T62" fmla="*/ 428 w 468"/>
                <a:gd name="T63" fmla="*/ 94 h 121"/>
                <a:gd name="T64" fmla="*/ 440 w 468"/>
                <a:gd name="T65" fmla="*/ 89 h 121"/>
                <a:gd name="T66" fmla="*/ 450 w 468"/>
                <a:gd name="T67" fmla="*/ 84 h 121"/>
                <a:gd name="T68" fmla="*/ 457 w 468"/>
                <a:gd name="T69" fmla="*/ 78 h 121"/>
                <a:gd name="T70" fmla="*/ 462 w 468"/>
                <a:gd name="T71" fmla="*/ 72 h 121"/>
                <a:gd name="T72" fmla="*/ 467 w 468"/>
                <a:gd name="T73" fmla="*/ 67 h 121"/>
                <a:gd name="T74" fmla="*/ 468 w 468"/>
                <a:gd name="T75" fmla="*/ 61 h 121"/>
                <a:gd name="T76" fmla="*/ 467 w 468"/>
                <a:gd name="T77" fmla="*/ 54 h 121"/>
                <a:gd name="T78" fmla="*/ 462 w 468"/>
                <a:gd name="T79" fmla="*/ 48 h 121"/>
                <a:gd name="T80" fmla="*/ 457 w 468"/>
                <a:gd name="T81" fmla="*/ 42 h 121"/>
                <a:gd name="T82" fmla="*/ 450 w 468"/>
                <a:gd name="T83" fmla="*/ 37 h 121"/>
                <a:gd name="T84" fmla="*/ 440 w 468"/>
                <a:gd name="T85" fmla="*/ 31 h 121"/>
                <a:gd name="T86" fmla="*/ 428 w 468"/>
                <a:gd name="T87" fmla="*/ 27 h 121"/>
                <a:gd name="T88" fmla="*/ 414 w 468"/>
                <a:gd name="T89" fmla="*/ 21 h 121"/>
                <a:gd name="T90" fmla="*/ 399 w 468"/>
                <a:gd name="T91" fmla="*/ 17 h 121"/>
                <a:gd name="T92" fmla="*/ 382 w 468"/>
                <a:gd name="T93" fmla="*/ 14 h 121"/>
                <a:gd name="T94" fmla="*/ 345 w 468"/>
                <a:gd name="T95" fmla="*/ 7 h 121"/>
                <a:gd name="T96" fmla="*/ 304 w 468"/>
                <a:gd name="T97" fmla="*/ 2 h 121"/>
                <a:gd name="T98" fmla="*/ 258 w 468"/>
                <a:gd name="T99" fmla="*/ 0 h 1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8"/>
                <a:gd name="T151" fmla="*/ 0 h 121"/>
                <a:gd name="T152" fmla="*/ 468 w 468"/>
                <a:gd name="T153" fmla="*/ 121 h 1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8" h="121">
                  <a:moveTo>
                    <a:pt x="235" y="0"/>
                  </a:moveTo>
                  <a:lnTo>
                    <a:pt x="211" y="0"/>
                  </a:lnTo>
                  <a:lnTo>
                    <a:pt x="188" y="1"/>
                  </a:lnTo>
                  <a:lnTo>
                    <a:pt x="165" y="2"/>
                  </a:lnTo>
                  <a:lnTo>
                    <a:pt x="143" y="4"/>
                  </a:lnTo>
                  <a:lnTo>
                    <a:pt x="123" y="7"/>
                  </a:lnTo>
                  <a:lnTo>
                    <a:pt x="103" y="10"/>
                  </a:lnTo>
                  <a:lnTo>
                    <a:pt x="86" y="14"/>
                  </a:lnTo>
                  <a:lnTo>
                    <a:pt x="77" y="15"/>
                  </a:lnTo>
                  <a:lnTo>
                    <a:pt x="69" y="17"/>
                  </a:lnTo>
                  <a:lnTo>
                    <a:pt x="62" y="20"/>
                  </a:lnTo>
                  <a:lnTo>
                    <a:pt x="55" y="21"/>
                  </a:lnTo>
                  <a:lnTo>
                    <a:pt x="47" y="24"/>
                  </a:lnTo>
                  <a:lnTo>
                    <a:pt x="40" y="27"/>
                  </a:lnTo>
                  <a:lnTo>
                    <a:pt x="35" y="28"/>
                  </a:lnTo>
                  <a:lnTo>
                    <a:pt x="29" y="31"/>
                  </a:lnTo>
                  <a:lnTo>
                    <a:pt x="25" y="34"/>
                  </a:lnTo>
                  <a:lnTo>
                    <a:pt x="19" y="37"/>
                  </a:lnTo>
                  <a:lnTo>
                    <a:pt x="15" y="40"/>
                  </a:lnTo>
                  <a:lnTo>
                    <a:pt x="12" y="42"/>
                  </a:lnTo>
                  <a:lnTo>
                    <a:pt x="9" y="45"/>
                  </a:lnTo>
                  <a:lnTo>
                    <a:pt x="6" y="48"/>
                  </a:lnTo>
                  <a:lnTo>
                    <a:pt x="3" y="51"/>
                  </a:lnTo>
                  <a:lnTo>
                    <a:pt x="2" y="54"/>
                  </a:lnTo>
                  <a:lnTo>
                    <a:pt x="2" y="57"/>
                  </a:lnTo>
                  <a:lnTo>
                    <a:pt x="0" y="61"/>
                  </a:lnTo>
                  <a:lnTo>
                    <a:pt x="2" y="64"/>
                  </a:lnTo>
                  <a:lnTo>
                    <a:pt x="2" y="67"/>
                  </a:lnTo>
                  <a:lnTo>
                    <a:pt x="3" y="70"/>
                  </a:lnTo>
                  <a:lnTo>
                    <a:pt x="6" y="72"/>
                  </a:lnTo>
                  <a:lnTo>
                    <a:pt x="9" y="75"/>
                  </a:lnTo>
                  <a:lnTo>
                    <a:pt x="12" y="78"/>
                  </a:lnTo>
                  <a:lnTo>
                    <a:pt x="15" y="81"/>
                  </a:lnTo>
                  <a:lnTo>
                    <a:pt x="19" y="84"/>
                  </a:lnTo>
                  <a:lnTo>
                    <a:pt x="25" y="87"/>
                  </a:lnTo>
                  <a:lnTo>
                    <a:pt x="29" y="89"/>
                  </a:lnTo>
                  <a:lnTo>
                    <a:pt x="35" y="92"/>
                  </a:lnTo>
                  <a:lnTo>
                    <a:pt x="40" y="94"/>
                  </a:lnTo>
                  <a:lnTo>
                    <a:pt x="47" y="97"/>
                  </a:lnTo>
                  <a:lnTo>
                    <a:pt x="55" y="99"/>
                  </a:lnTo>
                  <a:lnTo>
                    <a:pt x="62" y="101"/>
                  </a:lnTo>
                  <a:lnTo>
                    <a:pt x="69" y="104"/>
                  </a:lnTo>
                  <a:lnTo>
                    <a:pt x="77" y="105"/>
                  </a:lnTo>
                  <a:lnTo>
                    <a:pt x="86" y="108"/>
                  </a:lnTo>
                  <a:lnTo>
                    <a:pt x="103" y="111"/>
                  </a:lnTo>
                  <a:lnTo>
                    <a:pt x="123" y="114"/>
                  </a:lnTo>
                  <a:lnTo>
                    <a:pt x="143" y="117"/>
                  </a:lnTo>
                  <a:lnTo>
                    <a:pt x="165" y="118"/>
                  </a:lnTo>
                  <a:lnTo>
                    <a:pt x="188" y="119"/>
                  </a:lnTo>
                  <a:lnTo>
                    <a:pt x="211" y="121"/>
                  </a:lnTo>
                  <a:lnTo>
                    <a:pt x="235" y="121"/>
                  </a:lnTo>
                  <a:lnTo>
                    <a:pt x="258" y="121"/>
                  </a:lnTo>
                  <a:lnTo>
                    <a:pt x="281" y="119"/>
                  </a:lnTo>
                  <a:lnTo>
                    <a:pt x="304" y="118"/>
                  </a:lnTo>
                  <a:lnTo>
                    <a:pt x="325" y="117"/>
                  </a:lnTo>
                  <a:lnTo>
                    <a:pt x="345" y="114"/>
                  </a:lnTo>
                  <a:lnTo>
                    <a:pt x="365" y="111"/>
                  </a:lnTo>
                  <a:lnTo>
                    <a:pt x="382" y="108"/>
                  </a:lnTo>
                  <a:lnTo>
                    <a:pt x="391" y="105"/>
                  </a:lnTo>
                  <a:lnTo>
                    <a:pt x="399" y="104"/>
                  </a:lnTo>
                  <a:lnTo>
                    <a:pt x="407" y="101"/>
                  </a:lnTo>
                  <a:lnTo>
                    <a:pt x="414" y="99"/>
                  </a:lnTo>
                  <a:lnTo>
                    <a:pt x="421" y="97"/>
                  </a:lnTo>
                  <a:lnTo>
                    <a:pt x="428" y="94"/>
                  </a:lnTo>
                  <a:lnTo>
                    <a:pt x="434" y="92"/>
                  </a:lnTo>
                  <a:lnTo>
                    <a:pt x="440" y="89"/>
                  </a:lnTo>
                  <a:lnTo>
                    <a:pt x="445" y="87"/>
                  </a:lnTo>
                  <a:lnTo>
                    <a:pt x="450" y="84"/>
                  </a:lnTo>
                  <a:lnTo>
                    <a:pt x="454" y="81"/>
                  </a:lnTo>
                  <a:lnTo>
                    <a:pt x="457" y="78"/>
                  </a:lnTo>
                  <a:lnTo>
                    <a:pt x="461" y="75"/>
                  </a:lnTo>
                  <a:lnTo>
                    <a:pt x="462" y="72"/>
                  </a:lnTo>
                  <a:lnTo>
                    <a:pt x="465" y="70"/>
                  </a:lnTo>
                  <a:lnTo>
                    <a:pt x="467" y="67"/>
                  </a:lnTo>
                  <a:lnTo>
                    <a:pt x="468" y="64"/>
                  </a:lnTo>
                  <a:lnTo>
                    <a:pt x="468" y="61"/>
                  </a:lnTo>
                  <a:lnTo>
                    <a:pt x="468" y="57"/>
                  </a:lnTo>
                  <a:lnTo>
                    <a:pt x="467" y="54"/>
                  </a:lnTo>
                  <a:lnTo>
                    <a:pt x="465" y="51"/>
                  </a:lnTo>
                  <a:lnTo>
                    <a:pt x="462" y="48"/>
                  </a:lnTo>
                  <a:lnTo>
                    <a:pt x="461" y="45"/>
                  </a:lnTo>
                  <a:lnTo>
                    <a:pt x="457" y="42"/>
                  </a:lnTo>
                  <a:lnTo>
                    <a:pt x="454" y="40"/>
                  </a:lnTo>
                  <a:lnTo>
                    <a:pt x="450" y="37"/>
                  </a:lnTo>
                  <a:lnTo>
                    <a:pt x="445" y="34"/>
                  </a:lnTo>
                  <a:lnTo>
                    <a:pt x="440" y="31"/>
                  </a:lnTo>
                  <a:lnTo>
                    <a:pt x="434" y="28"/>
                  </a:lnTo>
                  <a:lnTo>
                    <a:pt x="428" y="27"/>
                  </a:lnTo>
                  <a:lnTo>
                    <a:pt x="421" y="24"/>
                  </a:lnTo>
                  <a:lnTo>
                    <a:pt x="414" y="21"/>
                  </a:lnTo>
                  <a:lnTo>
                    <a:pt x="407" y="20"/>
                  </a:lnTo>
                  <a:lnTo>
                    <a:pt x="399" y="17"/>
                  </a:lnTo>
                  <a:lnTo>
                    <a:pt x="391" y="15"/>
                  </a:lnTo>
                  <a:lnTo>
                    <a:pt x="382" y="14"/>
                  </a:lnTo>
                  <a:lnTo>
                    <a:pt x="365" y="10"/>
                  </a:lnTo>
                  <a:lnTo>
                    <a:pt x="345" y="7"/>
                  </a:lnTo>
                  <a:lnTo>
                    <a:pt x="325" y="4"/>
                  </a:lnTo>
                  <a:lnTo>
                    <a:pt x="304" y="2"/>
                  </a:lnTo>
                  <a:lnTo>
                    <a:pt x="281" y="1"/>
                  </a:lnTo>
                  <a:lnTo>
                    <a:pt x="258" y="0"/>
                  </a:lnTo>
                  <a:lnTo>
                    <a:pt x="235"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54" name="Line 160"/>
            <p:cNvSpPr>
              <a:spLocks noChangeShapeType="1"/>
            </p:cNvSpPr>
            <p:nvPr/>
          </p:nvSpPr>
          <p:spPr bwMode="auto">
            <a:xfrm>
              <a:off x="1814"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55" name="Line 161"/>
            <p:cNvSpPr>
              <a:spLocks noChangeShapeType="1"/>
            </p:cNvSpPr>
            <p:nvPr/>
          </p:nvSpPr>
          <p:spPr bwMode="auto">
            <a:xfrm>
              <a:off x="2282" y="2581"/>
              <a:ext cx="1" cy="75"/>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56" name="Rectangle 162"/>
            <p:cNvSpPr>
              <a:spLocks noChangeArrowheads="1"/>
            </p:cNvSpPr>
            <p:nvPr/>
          </p:nvSpPr>
          <p:spPr bwMode="auto">
            <a:xfrm>
              <a:off x="1814" y="2575"/>
              <a:ext cx="304" cy="8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rgbClr val="000000"/>
                </a:solidFill>
                <a:ea typeface="ＭＳ Ｐゴシック" charset="0"/>
              </a:endParaRPr>
            </a:p>
          </p:txBody>
        </p:sp>
        <p:sp>
          <p:nvSpPr>
            <p:cNvPr id="157" name="Freeform 163"/>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close/>
                </a:path>
              </a:pathLst>
            </a:custGeom>
            <a:solidFill>
              <a:srgbClr val="CC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000000"/>
                </a:solidFill>
                <a:ea typeface="ＭＳ Ｐゴシック" charset="0"/>
              </a:endParaRPr>
            </a:p>
          </p:txBody>
        </p:sp>
        <p:sp>
          <p:nvSpPr>
            <p:cNvPr id="158" name="Freeform 164"/>
            <p:cNvSpPr>
              <a:spLocks/>
            </p:cNvSpPr>
            <p:nvPr/>
          </p:nvSpPr>
          <p:spPr bwMode="auto">
            <a:xfrm>
              <a:off x="1811" y="2493"/>
              <a:ext cx="467" cy="142"/>
            </a:xfrm>
            <a:custGeom>
              <a:avLst/>
              <a:gdLst>
                <a:gd name="T0" fmla="*/ 209 w 467"/>
                <a:gd name="T1" fmla="*/ 0 h 142"/>
                <a:gd name="T2" fmla="*/ 163 w 467"/>
                <a:gd name="T3" fmla="*/ 3 h 142"/>
                <a:gd name="T4" fmla="*/ 122 w 467"/>
                <a:gd name="T5" fmla="*/ 9 h 142"/>
                <a:gd name="T6" fmla="*/ 85 w 467"/>
                <a:gd name="T7" fmla="*/ 16 h 142"/>
                <a:gd name="T8" fmla="*/ 68 w 467"/>
                <a:gd name="T9" fmla="*/ 20 h 142"/>
                <a:gd name="T10" fmla="*/ 53 w 467"/>
                <a:gd name="T11" fmla="*/ 26 h 142"/>
                <a:gd name="T12" fmla="*/ 39 w 467"/>
                <a:gd name="T13" fmla="*/ 30 h 142"/>
                <a:gd name="T14" fmla="*/ 28 w 467"/>
                <a:gd name="T15" fmla="*/ 38 h 142"/>
                <a:gd name="T16" fmla="*/ 18 w 467"/>
                <a:gd name="T17" fmla="*/ 43 h 142"/>
                <a:gd name="T18" fmla="*/ 10 w 467"/>
                <a:gd name="T19" fmla="*/ 49 h 142"/>
                <a:gd name="T20" fmla="*/ 5 w 467"/>
                <a:gd name="T21" fmla="*/ 56 h 142"/>
                <a:gd name="T22" fmla="*/ 0 w 467"/>
                <a:gd name="T23" fmla="*/ 63 h 142"/>
                <a:gd name="T24" fmla="*/ 0 w 467"/>
                <a:gd name="T25" fmla="*/ 70 h 142"/>
                <a:gd name="T26" fmla="*/ 0 w 467"/>
                <a:gd name="T27" fmla="*/ 78 h 142"/>
                <a:gd name="T28" fmla="*/ 5 w 467"/>
                <a:gd name="T29" fmla="*/ 85 h 142"/>
                <a:gd name="T30" fmla="*/ 10 w 467"/>
                <a:gd name="T31" fmla="*/ 92 h 142"/>
                <a:gd name="T32" fmla="*/ 18 w 467"/>
                <a:gd name="T33" fmla="*/ 98 h 142"/>
                <a:gd name="T34" fmla="*/ 28 w 467"/>
                <a:gd name="T35" fmla="*/ 105 h 142"/>
                <a:gd name="T36" fmla="*/ 39 w 467"/>
                <a:gd name="T37" fmla="*/ 110 h 142"/>
                <a:gd name="T38" fmla="*/ 53 w 467"/>
                <a:gd name="T39" fmla="*/ 116 h 142"/>
                <a:gd name="T40" fmla="*/ 68 w 467"/>
                <a:gd name="T41" fmla="*/ 120 h 142"/>
                <a:gd name="T42" fmla="*/ 85 w 467"/>
                <a:gd name="T43" fmla="*/ 125 h 142"/>
                <a:gd name="T44" fmla="*/ 122 w 467"/>
                <a:gd name="T45" fmla="*/ 133 h 142"/>
                <a:gd name="T46" fmla="*/ 163 w 467"/>
                <a:gd name="T47" fmla="*/ 138 h 142"/>
                <a:gd name="T48" fmla="*/ 209 w 467"/>
                <a:gd name="T49" fmla="*/ 140 h 142"/>
                <a:gd name="T50" fmla="*/ 257 w 467"/>
                <a:gd name="T51" fmla="*/ 140 h 142"/>
                <a:gd name="T52" fmla="*/ 302 w 467"/>
                <a:gd name="T53" fmla="*/ 138 h 142"/>
                <a:gd name="T54" fmla="*/ 344 w 467"/>
                <a:gd name="T55" fmla="*/ 133 h 142"/>
                <a:gd name="T56" fmla="*/ 381 w 467"/>
                <a:gd name="T57" fmla="*/ 125 h 142"/>
                <a:gd name="T58" fmla="*/ 398 w 467"/>
                <a:gd name="T59" fmla="*/ 120 h 142"/>
                <a:gd name="T60" fmla="*/ 414 w 467"/>
                <a:gd name="T61" fmla="*/ 116 h 142"/>
                <a:gd name="T62" fmla="*/ 427 w 467"/>
                <a:gd name="T63" fmla="*/ 110 h 142"/>
                <a:gd name="T64" fmla="*/ 438 w 467"/>
                <a:gd name="T65" fmla="*/ 105 h 142"/>
                <a:gd name="T66" fmla="*/ 448 w 467"/>
                <a:gd name="T67" fmla="*/ 98 h 142"/>
                <a:gd name="T68" fmla="*/ 455 w 467"/>
                <a:gd name="T69" fmla="*/ 92 h 142"/>
                <a:gd name="T70" fmla="*/ 461 w 467"/>
                <a:gd name="T71" fmla="*/ 85 h 142"/>
                <a:gd name="T72" fmla="*/ 465 w 467"/>
                <a:gd name="T73" fmla="*/ 78 h 142"/>
                <a:gd name="T74" fmla="*/ 467 w 467"/>
                <a:gd name="T75" fmla="*/ 70 h 142"/>
                <a:gd name="T76" fmla="*/ 465 w 467"/>
                <a:gd name="T77" fmla="*/ 63 h 142"/>
                <a:gd name="T78" fmla="*/ 461 w 467"/>
                <a:gd name="T79" fmla="*/ 56 h 142"/>
                <a:gd name="T80" fmla="*/ 455 w 467"/>
                <a:gd name="T81" fmla="*/ 49 h 142"/>
                <a:gd name="T82" fmla="*/ 448 w 467"/>
                <a:gd name="T83" fmla="*/ 43 h 142"/>
                <a:gd name="T84" fmla="*/ 438 w 467"/>
                <a:gd name="T85" fmla="*/ 38 h 142"/>
                <a:gd name="T86" fmla="*/ 427 w 467"/>
                <a:gd name="T87" fmla="*/ 30 h 142"/>
                <a:gd name="T88" fmla="*/ 414 w 467"/>
                <a:gd name="T89" fmla="*/ 26 h 142"/>
                <a:gd name="T90" fmla="*/ 398 w 467"/>
                <a:gd name="T91" fmla="*/ 20 h 142"/>
                <a:gd name="T92" fmla="*/ 381 w 467"/>
                <a:gd name="T93" fmla="*/ 16 h 142"/>
                <a:gd name="T94" fmla="*/ 344 w 467"/>
                <a:gd name="T95" fmla="*/ 9 h 142"/>
                <a:gd name="T96" fmla="*/ 302 w 467"/>
                <a:gd name="T97" fmla="*/ 3 h 142"/>
                <a:gd name="T98" fmla="*/ 257 w 467"/>
                <a:gd name="T99" fmla="*/ 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
                <a:gd name="T151" fmla="*/ 0 h 142"/>
                <a:gd name="T152" fmla="*/ 467 w 467"/>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 h="142">
                  <a:moveTo>
                    <a:pt x="234" y="0"/>
                  </a:moveTo>
                  <a:lnTo>
                    <a:pt x="209" y="0"/>
                  </a:lnTo>
                  <a:lnTo>
                    <a:pt x="186" y="2"/>
                  </a:lnTo>
                  <a:lnTo>
                    <a:pt x="163" y="3"/>
                  </a:lnTo>
                  <a:lnTo>
                    <a:pt x="142" y="5"/>
                  </a:lnTo>
                  <a:lnTo>
                    <a:pt x="122" y="9"/>
                  </a:lnTo>
                  <a:lnTo>
                    <a:pt x="102" y="12"/>
                  </a:lnTo>
                  <a:lnTo>
                    <a:pt x="85" y="16"/>
                  </a:lnTo>
                  <a:lnTo>
                    <a:pt x="76" y="18"/>
                  </a:lnTo>
                  <a:lnTo>
                    <a:pt x="68" y="20"/>
                  </a:lnTo>
                  <a:lnTo>
                    <a:pt x="60" y="23"/>
                  </a:lnTo>
                  <a:lnTo>
                    <a:pt x="53" y="26"/>
                  </a:lnTo>
                  <a:lnTo>
                    <a:pt x="46" y="28"/>
                  </a:lnTo>
                  <a:lnTo>
                    <a:pt x="39" y="30"/>
                  </a:lnTo>
                  <a:lnTo>
                    <a:pt x="33" y="33"/>
                  </a:lnTo>
                  <a:lnTo>
                    <a:pt x="28" y="38"/>
                  </a:lnTo>
                  <a:lnTo>
                    <a:pt x="23" y="40"/>
                  </a:lnTo>
                  <a:lnTo>
                    <a:pt x="18" y="43"/>
                  </a:lnTo>
                  <a:lnTo>
                    <a:pt x="13" y="46"/>
                  </a:lnTo>
                  <a:lnTo>
                    <a:pt x="10" y="49"/>
                  </a:lnTo>
                  <a:lnTo>
                    <a:pt x="7" y="53"/>
                  </a:lnTo>
                  <a:lnTo>
                    <a:pt x="5" y="56"/>
                  </a:lnTo>
                  <a:lnTo>
                    <a:pt x="2" y="60"/>
                  </a:lnTo>
                  <a:lnTo>
                    <a:pt x="0" y="63"/>
                  </a:lnTo>
                  <a:lnTo>
                    <a:pt x="0" y="68"/>
                  </a:lnTo>
                  <a:lnTo>
                    <a:pt x="0" y="70"/>
                  </a:lnTo>
                  <a:lnTo>
                    <a:pt x="0" y="75"/>
                  </a:lnTo>
                  <a:lnTo>
                    <a:pt x="0" y="78"/>
                  </a:lnTo>
                  <a:lnTo>
                    <a:pt x="2" y="82"/>
                  </a:lnTo>
                  <a:lnTo>
                    <a:pt x="5" y="85"/>
                  </a:lnTo>
                  <a:lnTo>
                    <a:pt x="7" y="89"/>
                  </a:lnTo>
                  <a:lnTo>
                    <a:pt x="10" y="92"/>
                  </a:lnTo>
                  <a:lnTo>
                    <a:pt x="13" y="95"/>
                  </a:lnTo>
                  <a:lnTo>
                    <a:pt x="18" y="98"/>
                  </a:lnTo>
                  <a:lnTo>
                    <a:pt x="23" y="102"/>
                  </a:lnTo>
                  <a:lnTo>
                    <a:pt x="28" y="105"/>
                  </a:lnTo>
                  <a:lnTo>
                    <a:pt x="33" y="108"/>
                  </a:lnTo>
                  <a:lnTo>
                    <a:pt x="39" y="110"/>
                  </a:lnTo>
                  <a:lnTo>
                    <a:pt x="46" y="113"/>
                  </a:lnTo>
                  <a:lnTo>
                    <a:pt x="53" y="116"/>
                  </a:lnTo>
                  <a:lnTo>
                    <a:pt x="60" y="118"/>
                  </a:lnTo>
                  <a:lnTo>
                    <a:pt x="68" y="120"/>
                  </a:lnTo>
                  <a:lnTo>
                    <a:pt x="76" y="123"/>
                  </a:lnTo>
                  <a:lnTo>
                    <a:pt x="85" y="125"/>
                  </a:lnTo>
                  <a:lnTo>
                    <a:pt x="102" y="129"/>
                  </a:lnTo>
                  <a:lnTo>
                    <a:pt x="122" y="133"/>
                  </a:lnTo>
                  <a:lnTo>
                    <a:pt x="142" y="136"/>
                  </a:lnTo>
                  <a:lnTo>
                    <a:pt x="163" y="138"/>
                  </a:lnTo>
                  <a:lnTo>
                    <a:pt x="186" y="140"/>
                  </a:lnTo>
                  <a:lnTo>
                    <a:pt x="209" y="140"/>
                  </a:lnTo>
                  <a:lnTo>
                    <a:pt x="234" y="142"/>
                  </a:lnTo>
                  <a:lnTo>
                    <a:pt x="257" y="140"/>
                  </a:lnTo>
                  <a:lnTo>
                    <a:pt x="281" y="140"/>
                  </a:lnTo>
                  <a:lnTo>
                    <a:pt x="302" y="138"/>
                  </a:lnTo>
                  <a:lnTo>
                    <a:pt x="324" y="136"/>
                  </a:lnTo>
                  <a:lnTo>
                    <a:pt x="344" y="133"/>
                  </a:lnTo>
                  <a:lnTo>
                    <a:pt x="364" y="129"/>
                  </a:lnTo>
                  <a:lnTo>
                    <a:pt x="381" y="125"/>
                  </a:lnTo>
                  <a:lnTo>
                    <a:pt x="390" y="123"/>
                  </a:lnTo>
                  <a:lnTo>
                    <a:pt x="398" y="120"/>
                  </a:lnTo>
                  <a:lnTo>
                    <a:pt x="405" y="118"/>
                  </a:lnTo>
                  <a:lnTo>
                    <a:pt x="414" y="116"/>
                  </a:lnTo>
                  <a:lnTo>
                    <a:pt x="420" y="113"/>
                  </a:lnTo>
                  <a:lnTo>
                    <a:pt x="427" y="110"/>
                  </a:lnTo>
                  <a:lnTo>
                    <a:pt x="433" y="108"/>
                  </a:lnTo>
                  <a:lnTo>
                    <a:pt x="438" y="105"/>
                  </a:lnTo>
                  <a:lnTo>
                    <a:pt x="444" y="102"/>
                  </a:lnTo>
                  <a:lnTo>
                    <a:pt x="448" y="98"/>
                  </a:lnTo>
                  <a:lnTo>
                    <a:pt x="453" y="95"/>
                  </a:lnTo>
                  <a:lnTo>
                    <a:pt x="455" y="92"/>
                  </a:lnTo>
                  <a:lnTo>
                    <a:pt x="460" y="89"/>
                  </a:lnTo>
                  <a:lnTo>
                    <a:pt x="461" y="85"/>
                  </a:lnTo>
                  <a:lnTo>
                    <a:pt x="464" y="82"/>
                  </a:lnTo>
                  <a:lnTo>
                    <a:pt x="465" y="78"/>
                  </a:lnTo>
                  <a:lnTo>
                    <a:pt x="467" y="75"/>
                  </a:lnTo>
                  <a:lnTo>
                    <a:pt x="467" y="70"/>
                  </a:lnTo>
                  <a:lnTo>
                    <a:pt x="467" y="68"/>
                  </a:lnTo>
                  <a:lnTo>
                    <a:pt x="465" y="63"/>
                  </a:lnTo>
                  <a:lnTo>
                    <a:pt x="464" y="60"/>
                  </a:lnTo>
                  <a:lnTo>
                    <a:pt x="461" y="56"/>
                  </a:lnTo>
                  <a:lnTo>
                    <a:pt x="460" y="53"/>
                  </a:lnTo>
                  <a:lnTo>
                    <a:pt x="455" y="49"/>
                  </a:lnTo>
                  <a:lnTo>
                    <a:pt x="453" y="46"/>
                  </a:lnTo>
                  <a:lnTo>
                    <a:pt x="448" y="43"/>
                  </a:lnTo>
                  <a:lnTo>
                    <a:pt x="444" y="40"/>
                  </a:lnTo>
                  <a:lnTo>
                    <a:pt x="438" y="38"/>
                  </a:lnTo>
                  <a:lnTo>
                    <a:pt x="433" y="33"/>
                  </a:lnTo>
                  <a:lnTo>
                    <a:pt x="427" y="30"/>
                  </a:lnTo>
                  <a:lnTo>
                    <a:pt x="420" y="28"/>
                  </a:lnTo>
                  <a:lnTo>
                    <a:pt x="414" y="26"/>
                  </a:lnTo>
                  <a:lnTo>
                    <a:pt x="405" y="23"/>
                  </a:lnTo>
                  <a:lnTo>
                    <a:pt x="398" y="20"/>
                  </a:lnTo>
                  <a:lnTo>
                    <a:pt x="390" y="18"/>
                  </a:lnTo>
                  <a:lnTo>
                    <a:pt x="381" y="16"/>
                  </a:lnTo>
                  <a:lnTo>
                    <a:pt x="364" y="12"/>
                  </a:lnTo>
                  <a:lnTo>
                    <a:pt x="344" y="9"/>
                  </a:lnTo>
                  <a:lnTo>
                    <a:pt x="324" y="5"/>
                  </a:lnTo>
                  <a:lnTo>
                    <a:pt x="302" y="3"/>
                  </a:lnTo>
                  <a:lnTo>
                    <a:pt x="281" y="2"/>
                  </a:lnTo>
                  <a:lnTo>
                    <a:pt x="257" y="0"/>
                  </a:lnTo>
                  <a:lnTo>
                    <a:pt x="234" y="0"/>
                  </a:lnTo>
                </a:path>
              </a:pathLst>
            </a:custGeom>
            <a:noFill/>
            <a:ln w="1746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a:solidFill>
                  <a:srgbClr val="000000"/>
                </a:solidFill>
                <a:ea typeface="ＭＳ Ｐゴシック" charset="0"/>
              </a:endParaRPr>
            </a:p>
          </p:txBody>
        </p:sp>
        <p:sp>
          <p:nvSpPr>
            <p:cNvPr id="159" name="Line 165"/>
            <p:cNvSpPr>
              <a:spLocks noChangeShapeType="1"/>
            </p:cNvSpPr>
            <p:nvPr/>
          </p:nvSpPr>
          <p:spPr bwMode="auto">
            <a:xfrm flipV="1">
              <a:off x="1923" y="2525"/>
              <a:ext cx="8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60" name="Line 166"/>
            <p:cNvSpPr>
              <a:spLocks noChangeShapeType="1"/>
            </p:cNvSpPr>
            <p:nvPr/>
          </p:nvSpPr>
          <p:spPr bwMode="auto">
            <a:xfrm>
              <a:off x="2082" y="2608"/>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61" name="Line 167"/>
            <p:cNvSpPr>
              <a:spLocks noChangeShapeType="1"/>
            </p:cNvSpPr>
            <p:nvPr/>
          </p:nvSpPr>
          <p:spPr bwMode="auto">
            <a:xfrm>
              <a:off x="1999" y="2526"/>
              <a:ext cx="87" cy="82"/>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62" name="Line 168"/>
            <p:cNvSpPr>
              <a:spLocks noChangeShapeType="1"/>
            </p:cNvSpPr>
            <p:nvPr/>
          </p:nvSpPr>
          <p:spPr bwMode="auto">
            <a:xfrm>
              <a:off x="1923" y="2603"/>
              <a:ext cx="83" cy="3"/>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63" name="Line 169"/>
            <p:cNvSpPr>
              <a:spLocks noChangeShapeType="1"/>
            </p:cNvSpPr>
            <p:nvPr/>
          </p:nvSpPr>
          <p:spPr bwMode="auto">
            <a:xfrm>
              <a:off x="2082" y="2523"/>
              <a:ext cx="73" cy="1"/>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64" name="Line 170"/>
            <p:cNvSpPr>
              <a:spLocks noChangeShapeType="1"/>
            </p:cNvSpPr>
            <p:nvPr/>
          </p:nvSpPr>
          <p:spPr bwMode="auto">
            <a:xfrm flipV="1">
              <a:off x="1999" y="2523"/>
              <a:ext cx="87" cy="80"/>
            </a:xfrm>
            <a:prstGeom prst="line">
              <a:avLst/>
            </a:prstGeom>
            <a:noFill/>
            <a:ln w="428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grpSp>
      <p:sp>
        <p:nvSpPr>
          <p:cNvPr id="179" name="Rectangle 59"/>
          <p:cNvSpPr>
            <a:spLocks noChangeArrowheads="1"/>
          </p:cNvSpPr>
          <p:nvPr/>
        </p:nvSpPr>
        <p:spPr bwMode="auto">
          <a:xfrm>
            <a:off x="7740650" y="3652838"/>
            <a:ext cx="2492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i</a:t>
            </a:r>
            <a:endParaRPr lang="en-US">
              <a:solidFill>
                <a:srgbClr val="000000"/>
              </a:solidFill>
              <a:ea typeface="ＭＳ Ｐゴシック" charset="0"/>
            </a:endParaRPr>
          </a:p>
        </p:txBody>
      </p:sp>
      <p:sp>
        <p:nvSpPr>
          <p:cNvPr id="180" name="Rectangle 59"/>
          <p:cNvSpPr>
            <a:spLocks noChangeArrowheads="1"/>
          </p:cNvSpPr>
          <p:nvPr/>
        </p:nvSpPr>
        <p:spPr bwMode="auto">
          <a:xfrm>
            <a:off x="4086225" y="3870325"/>
            <a:ext cx="3206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e</a:t>
            </a:r>
            <a:endParaRPr lang="en-US">
              <a:solidFill>
                <a:srgbClr val="000000"/>
              </a:solidFill>
              <a:ea typeface="ＭＳ Ｐゴシック" charset="0"/>
            </a:endParaRPr>
          </a:p>
        </p:txBody>
      </p:sp>
      <p:sp>
        <p:nvSpPr>
          <p:cNvPr id="181" name="Rectangle 59"/>
          <p:cNvSpPr>
            <a:spLocks noChangeArrowheads="1"/>
          </p:cNvSpPr>
          <p:nvPr/>
        </p:nvSpPr>
        <p:spPr bwMode="auto">
          <a:xfrm>
            <a:off x="5897563" y="4902200"/>
            <a:ext cx="301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f</a:t>
            </a:r>
            <a:endParaRPr lang="en-US">
              <a:solidFill>
                <a:srgbClr val="000000"/>
              </a:solidFill>
              <a:ea typeface="ＭＳ Ｐゴシック" charset="0"/>
            </a:endParaRPr>
          </a:p>
        </p:txBody>
      </p:sp>
      <p:sp>
        <p:nvSpPr>
          <p:cNvPr id="182" name="Rectangle 59"/>
          <p:cNvSpPr>
            <a:spLocks noChangeArrowheads="1"/>
          </p:cNvSpPr>
          <p:nvPr/>
        </p:nvSpPr>
        <p:spPr bwMode="auto">
          <a:xfrm>
            <a:off x="6646863" y="4768850"/>
            <a:ext cx="3063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g</a:t>
            </a:r>
            <a:endParaRPr lang="en-US">
              <a:solidFill>
                <a:srgbClr val="000000"/>
              </a:solidFill>
              <a:ea typeface="ＭＳ Ｐゴシック" charset="0"/>
            </a:endParaRPr>
          </a:p>
        </p:txBody>
      </p:sp>
      <p:sp>
        <p:nvSpPr>
          <p:cNvPr id="183" name="Rectangle 59"/>
          <p:cNvSpPr>
            <a:spLocks noChangeArrowheads="1"/>
          </p:cNvSpPr>
          <p:nvPr/>
        </p:nvSpPr>
        <p:spPr bwMode="auto">
          <a:xfrm>
            <a:off x="8224838" y="5300663"/>
            <a:ext cx="319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h</a:t>
            </a:r>
            <a:endParaRPr lang="en-US">
              <a:solidFill>
                <a:srgbClr val="000000"/>
              </a:solidFill>
              <a:ea typeface="ＭＳ Ｐゴシック" charset="0"/>
            </a:endParaRPr>
          </a:p>
        </p:txBody>
      </p:sp>
      <p:sp>
        <p:nvSpPr>
          <p:cNvPr id="184" name="Rectangle 59"/>
          <p:cNvSpPr>
            <a:spLocks noChangeArrowheads="1"/>
          </p:cNvSpPr>
          <p:nvPr/>
        </p:nvSpPr>
        <p:spPr bwMode="auto">
          <a:xfrm>
            <a:off x="4135438" y="5018088"/>
            <a:ext cx="3206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defRPr/>
            </a:pPr>
            <a:r>
              <a:rPr lang="en-US" altLang="zh-CN">
                <a:solidFill>
                  <a:srgbClr val="000000"/>
                </a:solidFill>
                <a:ea typeface="宋体" charset="0"/>
                <a:cs typeface="宋体" charset="0"/>
              </a:rPr>
              <a:t>d</a:t>
            </a:r>
            <a:endParaRPr lang="en-US">
              <a:solidFill>
                <a:srgbClr val="000000"/>
              </a:solidFill>
              <a:ea typeface="ＭＳ Ｐゴシック" charset="0"/>
            </a:endParaRPr>
          </a:p>
        </p:txBody>
      </p:sp>
      <p:sp>
        <p:nvSpPr>
          <p:cNvPr id="185" name="Line 96"/>
          <p:cNvSpPr>
            <a:spLocks noChangeShapeType="1"/>
          </p:cNvSpPr>
          <p:nvPr/>
        </p:nvSpPr>
        <p:spPr bwMode="auto">
          <a:xfrm flipV="1">
            <a:off x="6249987" y="4675188"/>
            <a:ext cx="276226" cy="92869"/>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86" name="Line 96"/>
          <p:cNvSpPr>
            <a:spLocks noChangeShapeType="1"/>
          </p:cNvSpPr>
          <p:nvPr/>
        </p:nvSpPr>
        <p:spPr bwMode="auto">
          <a:xfrm>
            <a:off x="2844800" y="3740547"/>
            <a:ext cx="1277938" cy="644127"/>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87" name="Line 96"/>
          <p:cNvSpPr>
            <a:spLocks noChangeShapeType="1"/>
          </p:cNvSpPr>
          <p:nvPr/>
        </p:nvSpPr>
        <p:spPr bwMode="auto">
          <a:xfrm>
            <a:off x="2870200" y="3775075"/>
            <a:ext cx="1192214" cy="1023938"/>
          </a:xfrm>
          <a:prstGeom prst="line">
            <a:avLst/>
          </a:prstGeom>
          <a:noFill/>
          <a:ln w="30163">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a:solidFill>
                <a:srgbClr val="000000"/>
              </a:solidFill>
              <a:ea typeface="ＭＳ Ｐゴシック" charset="0"/>
            </a:endParaRPr>
          </a:p>
        </p:txBody>
      </p:sp>
      <p:sp>
        <p:nvSpPr>
          <p:cNvPr id="188" name="AutoShape 20"/>
          <p:cNvSpPr>
            <a:spLocks noChangeArrowheads="1"/>
          </p:cNvSpPr>
          <p:nvPr/>
        </p:nvSpPr>
        <p:spPr bwMode="auto">
          <a:xfrm>
            <a:off x="4541838" y="1382713"/>
            <a:ext cx="2989262" cy="1403350"/>
          </a:xfrm>
          <a:prstGeom prst="wedgeRoundRectCallout">
            <a:avLst>
              <a:gd name="adj1" fmla="val -48443"/>
              <a:gd name="adj2" fmla="val 150678"/>
              <a:gd name="adj3" fmla="val 16667"/>
            </a:avLst>
          </a:prstGeom>
          <a:solidFill>
            <a:schemeClr val="hlink"/>
          </a:solidFill>
          <a:ln w="9525">
            <a:solidFill>
              <a:schemeClr val="tx1"/>
            </a:solidFill>
            <a:miter lim="800000"/>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lgn="ctr"/>
            <a:r>
              <a:rPr lang="en-US" altLang="zh-CN" sz="1800" b="1" dirty="0" smtClean="0">
                <a:solidFill>
                  <a:srgbClr val="000000"/>
                </a:solidFill>
                <a:ea typeface="宋体" charset="-122"/>
              </a:rPr>
              <a:t>Instead of distributed computing, setting up the state of network selected devices.</a:t>
            </a:r>
            <a:endParaRPr lang="en-US" altLang="en-US" sz="1800" dirty="0">
              <a:solidFill>
                <a:srgbClr val="000000"/>
              </a:solidFill>
            </a:endParaRPr>
          </a:p>
        </p:txBody>
      </p:sp>
      <p:sp>
        <p:nvSpPr>
          <p:cNvPr id="189" name="AutoShape 20"/>
          <p:cNvSpPr>
            <a:spLocks noChangeArrowheads="1"/>
          </p:cNvSpPr>
          <p:nvPr/>
        </p:nvSpPr>
        <p:spPr bwMode="auto">
          <a:xfrm>
            <a:off x="4541838" y="1368426"/>
            <a:ext cx="3198812" cy="1403350"/>
          </a:xfrm>
          <a:prstGeom prst="wedgeRoundRectCallout">
            <a:avLst>
              <a:gd name="adj1" fmla="val 22508"/>
              <a:gd name="adj2" fmla="val 165158"/>
              <a:gd name="adj3" fmla="val 16667"/>
            </a:avLst>
          </a:prstGeom>
          <a:solidFill>
            <a:schemeClr val="hlink"/>
          </a:solidFill>
          <a:ln w="9525">
            <a:solidFill>
              <a:schemeClr val="tx1"/>
            </a:solidFill>
            <a:miter lim="800000"/>
            <a:headEnd/>
            <a:tailEnd/>
          </a:ln>
        </p:spPr>
        <p:txBody>
          <a:bodyPr/>
          <a:lstStyle>
            <a:lvl1pPr>
              <a:defRPr sz="2400">
                <a:solidFill>
                  <a:schemeClr val="tx1"/>
                </a:solidFill>
                <a:latin typeface="Comic Sans MS" charset="0"/>
                <a:ea typeface="ＭＳ Ｐゴシック" charset="-128"/>
              </a:defRPr>
            </a:lvl1pPr>
            <a:lvl2pPr marL="742950" indent="-285750">
              <a:defRPr sz="2400">
                <a:solidFill>
                  <a:schemeClr val="tx1"/>
                </a:solidFill>
                <a:latin typeface="Comic Sans MS" charset="0"/>
                <a:ea typeface="ＭＳ Ｐゴシック" charset="-128"/>
              </a:defRPr>
            </a:lvl2pPr>
            <a:lvl3pPr marL="1143000" indent="-228600">
              <a:defRPr sz="2400">
                <a:solidFill>
                  <a:schemeClr val="tx1"/>
                </a:solidFill>
                <a:latin typeface="Comic Sans MS" charset="0"/>
                <a:ea typeface="ＭＳ Ｐゴシック" charset="-128"/>
              </a:defRPr>
            </a:lvl3pPr>
            <a:lvl4pPr marL="1600200" indent="-228600">
              <a:defRPr sz="2400">
                <a:solidFill>
                  <a:schemeClr val="tx1"/>
                </a:solidFill>
                <a:latin typeface="Comic Sans MS" charset="0"/>
                <a:ea typeface="ＭＳ Ｐゴシック" charset="-128"/>
              </a:defRPr>
            </a:lvl4pPr>
            <a:lvl5pPr marL="2057400" indent="-228600">
              <a:defRPr sz="2400">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128"/>
              </a:defRPr>
            </a:lvl9pPr>
          </a:lstStyle>
          <a:p>
            <a:pPr algn="ctr"/>
            <a:r>
              <a:rPr lang="en-US" altLang="zh-CN" sz="1800" b="1" dirty="0" smtClean="0">
                <a:solidFill>
                  <a:srgbClr val="000000"/>
                </a:solidFill>
                <a:ea typeface="宋体" charset="-122"/>
              </a:rPr>
              <a:t>Instead of distributed computing, directly setting up the state of network devices.</a:t>
            </a:r>
            <a:endParaRPr lang="en-US" altLang="en-US" sz="1800" dirty="0">
              <a:solidFill>
                <a:srgbClr val="000000"/>
              </a:solidFill>
            </a:endParaRPr>
          </a:p>
        </p:txBody>
      </p:sp>
      <p:sp>
        <p:nvSpPr>
          <p:cNvPr id="2" name="Rectangle 1"/>
          <p:cNvSpPr/>
          <p:nvPr/>
        </p:nvSpPr>
        <p:spPr>
          <a:xfrm>
            <a:off x="623888" y="6196568"/>
            <a:ext cx="5429692" cy="369332"/>
          </a:xfrm>
          <a:prstGeom prst="rect">
            <a:avLst/>
          </a:prstGeom>
        </p:spPr>
        <p:txBody>
          <a:bodyPr wrap="none">
            <a:spAutoFit/>
          </a:bodyPr>
          <a:lstStyle/>
          <a:p>
            <a:r>
              <a:rPr lang="en-US" altLang="en-US" dirty="0">
                <a:solidFill>
                  <a:srgbClr val="000000"/>
                </a:solidFill>
              </a:rPr>
              <a:t>Discussion: key components of the architecture?</a:t>
            </a:r>
            <a:endParaRPr lang="en-US" dirty="0">
              <a:solidFill>
                <a:srgbClr val="000000"/>
              </a:solidFill>
            </a:endParaRPr>
          </a:p>
        </p:txBody>
      </p:sp>
    </p:spTree>
    <p:extLst>
      <p:ext uri="{BB962C8B-B14F-4D97-AF65-F5344CB8AC3E}">
        <p14:creationId xmlns:p14="http://schemas.microsoft.com/office/powerpoint/2010/main" val="1114381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Data Path Designs</a:t>
            </a:r>
            <a:endParaRPr lang="en-US" sz="36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rgbClr val="808080"/>
              </a:solidFill>
            </a:endParaRPr>
          </a:p>
        </p:txBody>
      </p:sp>
      <p:grpSp>
        <p:nvGrpSpPr>
          <p:cNvPr id="65" name="Group 64"/>
          <p:cNvGrpSpPr/>
          <p:nvPr/>
        </p:nvGrpSpPr>
        <p:grpSpPr>
          <a:xfrm>
            <a:off x="1525362" y="1371600"/>
            <a:ext cx="4134555" cy="4952944"/>
            <a:chOff x="4738511" y="1507124"/>
            <a:chExt cx="4134555" cy="4952944"/>
          </a:xfrm>
        </p:grpSpPr>
        <p:pic>
          <p:nvPicPr>
            <p:cNvPr id="66" name="Picture 6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40111" y="4529667"/>
              <a:ext cx="1806222" cy="537294"/>
            </a:xfrm>
            <a:prstGeom prst="rect">
              <a:avLst/>
            </a:prstGeom>
          </p:spPr>
        </p:pic>
        <p:grpSp>
          <p:nvGrpSpPr>
            <p:cNvPr id="67" name="Group 66"/>
            <p:cNvGrpSpPr/>
            <p:nvPr/>
          </p:nvGrpSpPr>
          <p:grpSpPr>
            <a:xfrm>
              <a:off x="5020732" y="4219222"/>
              <a:ext cx="1382889" cy="561622"/>
              <a:chOff x="973667" y="3022600"/>
              <a:chExt cx="1439333" cy="561622"/>
            </a:xfrm>
          </p:grpSpPr>
          <p:sp>
            <p:nvSpPr>
              <p:cNvPr id="89" name="Rounded Rectangle 88"/>
              <p:cNvSpPr/>
              <p:nvPr/>
            </p:nvSpPr>
            <p:spPr bwMode="auto">
              <a:xfrm>
                <a:off x="973667" y="3022600"/>
                <a:ext cx="1439333" cy="561622"/>
              </a:xfrm>
              <a:prstGeom prst="round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endParaRPr lang="en-US" sz="2400" kern="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0" name="Rectangle 89"/>
              <p:cNvSpPr/>
              <p:nvPr/>
            </p:nvSpPr>
            <p:spPr bwMode="auto">
              <a:xfrm>
                <a:off x="1058332" y="3090334"/>
                <a:ext cx="1255889" cy="437445"/>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fontAlgn="auto" hangingPunct="1">
                  <a:spcBef>
                    <a:spcPts val="0"/>
                  </a:spcBef>
                  <a:spcAft>
                    <a:spcPts val="0"/>
                  </a:spcAft>
                  <a:defRPr/>
                </a:pPr>
                <a:r>
                  <a:rPr lang="en-US" sz="2000" b="1" kern="0" dirty="0" err="1">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Datapath</a:t>
                </a:r>
                <a:endParaRPr lang="en-US" sz="2000" b="1" kern="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68" name="Rounded Rectangle 67"/>
            <p:cNvSpPr/>
            <p:nvPr/>
          </p:nvSpPr>
          <p:spPr bwMode="auto">
            <a:xfrm>
              <a:off x="6824132" y="3146777"/>
              <a:ext cx="1382889" cy="572911"/>
            </a:xfrm>
            <a:prstGeom prst="round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endParaRPr lang="en-US" sz="2400" kern="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1" name="Rectangle 70"/>
            <p:cNvSpPr/>
            <p:nvPr/>
          </p:nvSpPr>
          <p:spPr bwMode="auto">
            <a:xfrm>
              <a:off x="6905477" y="3225800"/>
              <a:ext cx="1206639" cy="437445"/>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fontAlgn="auto" hangingPunct="1">
                <a:spcBef>
                  <a:spcPts val="0"/>
                </a:spcBef>
                <a:spcAft>
                  <a:spcPts val="0"/>
                </a:spcAft>
                <a:defRPr/>
              </a:pPr>
              <a:r>
                <a:rPr lang="en-US" sz="2000" b="1" kern="0" dirty="0" err="1">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Datapath</a:t>
              </a:r>
              <a:endParaRPr lang="en-US" sz="2000" b="1" kern="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72" name="Rectangle 71"/>
            <p:cNvSpPr/>
            <p:nvPr/>
          </p:nvSpPr>
          <p:spPr bwMode="auto">
            <a:xfrm>
              <a:off x="5085144" y="2111021"/>
              <a:ext cx="3169856" cy="462845"/>
            </a:xfrm>
            <a:prstGeom prst="rect">
              <a:avLst/>
            </a:prstGeom>
            <a:solidFill>
              <a:srgbClr val="F79646">
                <a:lumMod val="75000"/>
              </a:srgb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fontAlgn="auto" hangingPunct="1">
                <a:spcBef>
                  <a:spcPts val="0"/>
                </a:spcBef>
                <a:spcAft>
                  <a:spcPts val="0"/>
                </a:spcAft>
                <a:defRPr/>
              </a:pPr>
              <a:r>
                <a:rPr lang="en-US" sz="2000" b="1" kern="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Control</a:t>
              </a:r>
              <a:endParaRPr lang="en-US" sz="2000" b="1" kern="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nvGrpSpPr>
            <p:cNvPr id="74" name="Group 73"/>
            <p:cNvGrpSpPr/>
            <p:nvPr/>
          </p:nvGrpSpPr>
          <p:grpSpPr>
            <a:xfrm>
              <a:off x="6849532" y="5432779"/>
              <a:ext cx="1382889" cy="598312"/>
              <a:chOff x="973667" y="3000021"/>
              <a:chExt cx="1439333" cy="598312"/>
            </a:xfrm>
          </p:grpSpPr>
          <p:sp>
            <p:nvSpPr>
              <p:cNvPr id="87" name="Rounded Rectangle 86"/>
              <p:cNvSpPr/>
              <p:nvPr/>
            </p:nvSpPr>
            <p:spPr bwMode="auto">
              <a:xfrm>
                <a:off x="973667" y="3000021"/>
                <a:ext cx="1439333" cy="598312"/>
              </a:xfrm>
              <a:prstGeom prst="round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endParaRPr lang="en-US" sz="2400" kern="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fontAlgn="auto" hangingPunct="1">
                  <a:spcBef>
                    <a:spcPts val="0"/>
                  </a:spcBef>
                  <a:spcAft>
                    <a:spcPts val="0"/>
                  </a:spcAft>
                  <a:defRPr/>
                </a:pPr>
                <a:r>
                  <a:rPr lang="en-US" sz="2000" b="1" kern="0" dirty="0" err="1">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Datapath</a:t>
                </a:r>
                <a:endParaRPr lang="en-US" sz="2000" b="1" kern="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75" name="Rectangle 74"/>
            <p:cNvSpPr/>
            <p:nvPr/>
          </p:nvSpPr>
          <p:spPr>
            <a:xfrm>
              <a:off x="6181946" y="1507124"/>
              <a:ext cx="834483" cy="461665"/>
            </a:xfrm>
            <a:prstGeom prst="rect">
              <a:avLst/>
            </a:prstGeom>
          </p:spPr>
          <p:txBody>
            <a:bodyPr wrap="none">
              <a:spAutoFit/>
            </a:bodyPr>
            <a:lstStyle/>
            <a:p>
              <a:pPr eaLnBrk="1" fontAlgn="auto" hangingPunct="1">
                <a:spcBef>
                  <a:spcPts val="0"/>
                </a:spcBef>
                <a:spcAft>
                  <a:spcPts val="0"/>
                </a:spcAft>
                <a:defRPr/>
              </a:pPr>
              <a:r>
                <a:rPr lang="en-US" sz="2400" kern="0" dirty="0">
                  <a:solidFill>
                    <a:prstClr val="black"/>
                  </a:solidFill>
                  <a:latin typeface="Arial" charset="0"/>
                  <a:ea typeface="ＭＳ Ｐゴシック" charset="0"/>
                  <a:cs typeface="ＭＳ Ｐゴシック" charset="0"/>
                </a:rPr>
                <a:t>SDN</a:t>
              </a:r>
              <a:endParaRPr lang="en-US" sz="2400" kern="0" dirty="0">
                <a:solidFill>
                  <a:prstClr val="black"/>
                </a:solidFill>
                <a:latin typeface="Arial" charset="0"/>
                <a:ea typeface="ＭＳ Ｐゴシック" charset="0"/>
                <a:cs typeface="ＭＳ Ｐゴシック" charset="0"/>
              </a:endParaRPr>
            </a:p>
          </p:txBody>
        </p:sp>
        <p:sp>
          <p:nvSpPr>
            <p:cNvPr id="77" name="Rounded Rectangle 76"/>
            <p:cNvSpPr/>
            <p:nvPr/>
          </p:nvSpPr>
          <p:spPr bwMode="auto">
            <a:xfrm>
              <a:off x="4738511" y="1535290"/>
              <a:ext cx="4134555" cy="4924778"/>
            </a:xfrm>
            <a:prstGeom prst="roundRect">
              <a:avLst/>
            </a:prstGeom>
            <a:noFill/>
            <a:ln w="9525"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endParaRPr lang="en-US" sz="2400" kern="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8" name="Straight Arrow Connector 77"/>
            <p:cNvCxnSpPr/>
            <p:nvPr/>
          </p:nvCxnSpPr>
          <p:spPr bwMode="auto">
            <a:xfrm flipV="1">
              <a:off x="6064952" y="2596444"/>
              <a:ext cx="16934" cy="1605844"/>
            </a:xfrm>
            <a:prstGeom prst="straightConnector1">
              <a:avLst/>
            </a:prstGeom>
            <a:solidFill>
              <a:srgbClr val="4F81BD"/>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275690" y="2582333"/>
              <a:ext cx="5645" cy="564444"/>
            </a:xfrm>
            <a:prstGeom prst="straightConnector1">
              <a:avLst/>
            </a:prstGeom>
            <a:solidFill>
              <a:srgbClr val="4F81BD"/>
            </a:solidFill>
            <a:ln w="9525" cap="flat" cmpd="sng" algn="ctr">
              <a:solidFill>
                <a:srgbClr val="660066"/>
              </a:solidFill>
              <a:prstDash val="solid"/>
              <a:round/>
              <a:headEnd type="triangle" w="lg" len="med"/>
              <a:tailEnd type="triangle" w="lg" len="med"/>
            </a:ln>
            <a:effectLst/>
          </p:spPr>
        </p:cxnSp>
        <p:sp>
          <p:nvSpPr>
            <p:cNvPr id="82" name="Freeform 8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endParaRPr lang="en-US" sz="2400" kern="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3" name="Straight Connector 82"/>
            <p:cNvCxnSpPr/>
            <p:nvPr/>
          </p:nvCxnSpPr>
          <p:spPr bwMode="auto">
            <a:xfrm flipV="1">
              <a:off x="6318955" y="3651956"/>
              <a:ext cx="649112" cy="613833"/>
            </a:xfrm>
            <a:prstGeom prst="line">
              <a:avLst/>
            </a:prstGeom>
            <a:solidFill>
              <a:srgbClr val="4F81BD"/>
            </a:solidFill>
            <a:ln w="9525" cap="flat" cmpd="sng" algn="ctr">
              <a:solidFill>
                <a:sysClr val="window" lastClr="FFFFFF">
                  <a:lumMod val="50000"/>
                </a:sysClr>
              </a:solidFill>
              <a:prstDash val="solid"/>
              <a:round/>
              <a:headEnd type="none" w="med" len="med"/>
              <a:tailEnd type="none" w="med" len="med"/>
            </a:ln>
            <a:effectLst/>
          </p:spPr>
        </p:cxnSp>
        <p:cxnSp>
          <p:nvCxnSpPr>
            <p:cNvPr id="84" name="Straight Connector 83"/>
            <p:cNvCxnSpPr/>
            <p:nvPr/>
          </p:nvCxnSpPr>
          <p:spPr bwMode="auto">
            <a:xfrm flipH="1" flipV="1">
              <a:off x="7501466" y="3691466"/>
              <a:ext cx="39511" cy="1741313"/>
            </a:xfrm>
            <a:prstGeom prst="line">
              <a:avLst/>
            </a:prstGeom>
            <a:solidFill>
              <a:srgbClr val="4F81BD"/>
            </a:solidFill>
            <a:ln w="9525" cap="flat" cmpd="sng" algn="ctr">
              <a:solidFill>
                <a:sysClr val="window" lastClr="FFFFFF">
                  <a:lumMod val="50000"/>
                </a:sysClr>
              </a:solidFill>
              <a:prstDash val="solid"/>
              <a:round/>
              <a:headEnd type="none" w="med" len="med"/>
              <a:tailEnd type="none" w="med" len="med"/>
            </a:ln>
            <a:effectLst/>
          </p:spPr>
        </p:cxnSp>
        <p:cxnSp>
          <p:nvCxnSpPr>
            <p:cNvPr id="85" name="Straight Connector 84"/>
            <p:cNvCxnSpPr/>
            <p:nvPr/>
          </p:nvCxnSpPr>
          <p:spPr bwMode="auto">
            <a:xfrm flipH="1" flipV="1">
              <a:off x="6389512" y="4555069"/>
              <a:ext cx="793044" cy="877709"/>
            </a:xfrm>
            <a:prstGeom prst="line">
              <a:avLst/>
            </a:prstGeom>
            <a:solidFill>
              <a:srgbClr val="4F81BD"/>
            </a:solidFill>
            <a:ln w="9525" cap="flat" cmpd="sng" algn="ctr">
              <a:solidFill>
                <a:sysClr val="window" lastClr="FFFFFF">
                  <a:lumMod val="50000"/>
                </a:sysClr>
              </a:solidFill>
              <a:prstDash val="solid"/>
              <a:round/>
              <a:headEnd type="none" w="med" len="med"/>
              <a:tailEnd type="none" w="med" len="med"/>
            </a:ln>
            <a:effectLst/>
          </p:spPr>
        </p:cxnSp>
        <p:pic>
          <p:nvPicPr>
            <p:cNvPr id="86" name="Pictur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2999" y="1538644"/>
              <a:ext cx="694267" cy="930800"/>
            </a:xfrm>
            <a:prstGeom prst="rect">
              <a:avLst/>
            </a:prstGeom>
          </p:spPr>
        </p:pic>
      </p:grpSp>
      <p:sp>
        <p:nvSpPr>
          <p:cNvPr id="91" name="Rounded Rectangular Callout 90"/>
          <p:cNvSpPr/>
          <p:nvPr/>
        </p:nvSpPr>
        <p:spPr bwMode="auto">
          <a:xfrm>
            <a:off x="6468533" y="4931437"/>
            <a:ext cx="2427494" cy="1705076"/>
          </a:xfrm>
          <a:prstGeom prst="wedgeRoundRectCallout">
            <a:avLst>
              <a:gd name="adj1" fmla="val -106778"/>
              <a:gd name="adj2" fmla="val -17509"/>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fontAlgn="auto" hangingPunct="1">
              <a:spcBef>
                <a:spcPts val="0"/>
              </a:spcBef>
              <a:spcAft>
                <a:spcPts val="0"/>
              </a:spcAft>
              <a:defRPr/>
            </a:pPr>
            <a:r>
              <a:rPr lang="en-US" sz="1600" kern="0" dirty="0" err="1">
                <a:solidFill>
                  <a:prstClr val="black"/>
                </a:solidFill>
                <a:latin typeface="Menlo Regular" charset="0"/>
                <a:ea typeface="ＭＳ Ｐゴシック" charset="0"/>
                <a:cs typeface="Menlo Regular" charset="0"/>
                <a:sym typeface="Menlo Regular" charset="0"/>
              </a:rPr>
              <a:t>Datapath</a:t>
            </a:r>
            <a:r>
              <a:rPr lang="en-US" sz="1600" kern="0" dirty="0">
                <a:solidFill>
                  <a:prstClr val="black"/>
                </a:solidFill>
                <a:latin typeface="Menlo Regular" charset="0"/>
                <a:ea typeface="ＭＳ Ｐゴシック" charset="0"/>
                <a:cs typeface="Menlo Regular" charset="0"/>
                <a:sym typeface="Menlo Regular" charset="0"/>
              </a:rPr>
              <a:t> model: </a:t>
            </a:r>
            <a:br>
              <a:rPr lang="en-US" sz="1600" kern="0" dirty="0">
                <a:solidFill>
                  <a:prstClr val="black"/>
                </a:solidFill>
                <a:latin typeface="Menlo Regular" charset="0"/>
                <a:ea typeface="ＭＳ Ｐゴシック" charset="0"/>
                <a:cs typeface="Menlo Regular" charset="0"/>
                <a:sym typeface="Menlo Regular" charset="0"/>
              </a:rPr>
            </a:br>
            <a:r>
              <a:rPr lang="en-US" sz="1600" kern="0" dirty="0">
                <a:solidFill>
                  <a:prstClr val="black"/>
                </a:solidFill>
                <a:latin typeface="Menlo Regular" charset="0"/>
                <a:ea typeface="ＭＳ Ｐゴシック" charset="0"/>
                <a:cs typeface="Menlo Regular" charset="0"/>
                <a:sym typeface="Menlo Regular" charset="0"/>
              </a:rPr>
              <a:t>- OpenFlow1.x</a:t>
            </a:r>
            <a:br>
              <a:rPr lang="en-US" sz="1600" kern="0" dirty="0">
                <a:solidFill>
                  <a:prstClr val="black"/>
                </a:solidFill>
                <a:latin typeface="Menlo Regular" charset="0"/>
                <a:ea typeface="ＭＳ Ｐゴシック" charset="0"/>
                <a:cs typeface="Menlo Regular" charset="0"/>
                <a:sym typeface="Menlo Regular" charset="0"/>
              </a:rPr>
            </a:br>
            <a:r>
              <a:rPr lang="en-US" sz="1600" kern="0" dirty="0">
                <a:solidFill>
                  <a:prstClr val="black"/>
                </a:solidFill>
                <a:latin typeface="Menlo Regular" charset="0"/>
                <a:ea typeface="ＭＳ Ｐゴシック" charset="0"/>
                <a:cs typeface="Menlo Regular" charset="0"/>
                <a:sym typeface="Menlo Regular" charset="0"/>
              </a:rPr>
              <a:t>- OFDPA</a:t>
            </a:r>
            <a:br>
              <a:rPr lang="en-US" sz="1600" kern="0" dirty="0">
                <a:solidFill>
                  <a:prstClr val="black"/>
                </a:solidFill>
                <a:latin typeface="Menlo Regular" charset="0"/>
                <a:ea typeface="ＭＳ Ｐゴシック" charset="0"/>
                <a:cs typeface="Menlo Regular" charset="0"/>
                <a:sym typeface="Menlo Regular" charset="0"/>
              </a:rPr>
            </a:br>
            <a:r>
              <a:rPr lang="en-US" sz="1600" kern="0" dirty="0">
                <a:solidFill>
                  <a:prstClr val="black"/>
                </a:solidFill>
                <a:latin typeface="Menlo Regular" charset="0"/>
                <a:ea typeface="ＭＳ Ｐゴシック" charset="0"/>
                <a:cs typeface="Menlo Regular" charset="0"/>
                <a:sym typeface="Menlo Regular" charset="0"/>
              </a:rPr>
              <a:t>- P4</a:t>
            </a:r>
            <a:br>
              <a:rPr lang="en-US" sz="1600" kern="0" dirty="0">
                <a:solidFill>
                  <a:prstClr val="black"/>
                </a:solidFill>
                <a:latin typeface="Menlo Regular" charset="0"/>
                <a:ea typeface="ＭＳ Ｐゴシック" charset="0"/>
                <a:cs typeface="Menlo Regular" charset="0"/>
                <a:sym typeface="Menlo Regular" charset="0"/>
              </a:rPr>
            </a:br>
            <a:r>
              <a:rPr lang="en-US" sz="1600" kern="0" dirty="0">
                <a:solidFill>
                  <a:prstClr val="black"/>
                </a:solidFill>
                <a:latin typeface="Menlo Regular" charset="0"/>
                <a:ea typeface="ＭＳ Ｐゴシック" charset="0"/>
                <a:cs typeface="Menlo Regular" charset="0"/>
                <a:sym typeface="Menlo Regular" charset="0"/>
              </a:rPr>
              <a:t>- POF</a:t>
            </a:r>
          </a:p>
          <a:p>
            <a:pPr eaLnBrk="1" fontAlgn="auto" hangingPunct="1">
              <a:spcBef>
                <a:spcPts val="0"/>
              </a:spcBef>
              <a:spcAft>
                <a:spcPts val="0"/>
              </a:spcAft>
              <a:defRPr/>
            </a:pPr>
            <a:r>
              <a:rPr lang="is-IS" sz="1600" kern="0" dirty="0">
                <a:solidFill>
                  <a:prstClr val="black"/>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lang="en-US" sz="1600" kern="0" baseline="-25000" dirty="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2" name="TextBox 91"/>
          <p:cNvSpPr txBox="1"/>
          <p:nvPr/>
        </p:nvSpPr>
        <p:spPr>
          <a:xfrm>
            <a:off x="1069013" y="2491474"/>
            <a:ext cx="1693793" cy="1754327"/>
          </a:xfrm>
          <a:prstGeom prst="rect">
            <a:avLst/>
          </a:prstGeom>
          <a:noFill/>
        </p:spPr>
        <p:txBody>
          <a:bodyPr wrap="none" rtlCol="0">
            <a:spAutoFit/>
          </a:bodyPr>
          <a:lstStyle/>
          <a:p>
            <a:pPr algn="r" eaLnBrk="1" hangingPunct="1"/>
            <a:r>
              <a:rPr lang="en-US" dirty="0" err="1">
                <a:solidFill>
                  <a:prstClr val="black"/>
                </a:solidFill>
                <a:latin typeface="Arial" charset="0"/>
                <a:ea typeface="ＭＳ Ｐゴシック" charset="0"/>
                <a:cs typeface="ＭＳ Ｐゴシック" charset="0"/>
              </a:rPr>
              <a:t>OpenFlow</a:t>
            </a:r>
            <a:endParaRPr lang="en-US" dirty="0">
              <a:solidFill>
                <a:prstClr val="black"/>
              </a:solidFill>
              <a:latin typeface="Arial" charset="0"/>
              <a:ea typeface="ＭＳ Ｐゴシック" charset="0"/>
              <a:cs typeface="ＭＳ Ｐゴシック" charset="0"/>
            </a:endParaRPr>
          </a:p>
          <a:p>
            <a:pPr algn="r" eaLnBrk="1" hangingPunct="1"/>
            <a:r>
              <a:rPr lang="en-US" dirty="0" err="1">
                <a:solidFill>
                  <a:prstClr val="black"/>
                </a:solidFill>
                <a:latin typeface="Arial" charset="0"/>
                <a:ea typeface="ＭＳ Ｐゴシック" charset="0"/>
                <a:cs typeface="ＭＳ Ｐゴシック" charset="0"/>
              </a:rPr>
              <a:t>NetConf</a:t>
            </a:r>
            <a:r>
              <a:rPr lang="en-US" dirty="0">
                <a:solidFill>
                  <a:prstClr val="black"/>
                </a:solidFill>
                <a:latin typeface="Arial" charset="0"/>
                <a:ea typeface="ＭＳ Ｐゴシック" charset="0"/>
                <a:cs typeface="ＭＳ Ｐゴシック" charset="0"/>
              </a:rPr>
              <a:t/>
            </a:r>
            <a:br>
              <a:rPr lang="en-US" dirty="0">
                <a:solidFill>
                  <a:prstClr val="black"/>
                </a:solidFill>
                <a:latin typeface="Arial" charset="0"/>
                <a:ea typeface="ＭＳ Ｐゴシック" charset="0"/>
                <a:cs typeface="ＭＳ Ｐゴシック" charset="0"/>
              </a:rPr>
            </a:br>
            <a:r>
              <a:rPr lang="en-US" dirty="0" err="1">
                <a:solidFill>
                  <a:prstClr val="black"/>
                </a:solidFill>
                <a:latin typeface="Arial" charset="0"/>
                <a:ea typeface="ＭＳ Ｐゴシック" charset="0"/>
                <a:cs typeface="ＭＳ Ｐゴシック" charset="0"/>
              </a:rPr>
              <a:t>RestConf</a:t>
            </a:r>
            <a:endParaRPr lang="en-US" dirty="0">
              <a:solidFill>
                <a:prstClr val="black"/>
              </a:solidFill>
              <a:latin typeface="Arial" charset="0"/>
              <a:ea typeface="ＭＳ Ｐゴシック" charset="0"/>
              <a:cs typeface="ＭＳ Ｐゴシック" charset="0"/>
            </a:endParaRPr>
          </a:p>
          <a:p>
            <a:pPr algn="r" eaLnBrk="1" hangingPunct="1"/>
            <a:r>
              <a:rPr lang="en-US" dirty="0">
                <a:solidFill>
                  <a:prstClr val="black"/>
                </a:solidFill>
                <a:latin typeface="Arial" charset="0"/>
                <a:ea typeface="ＭＳ Ｐゴシック" charset="0"/>
                <a:cs typeface="ＭＳ Ｐゴシック" charset="0"/>
              </a:rPr>
              <a:t>SNMP</a:t>
            </a:r>
          </a:p>
          <a:p>
            <a:pPr algn="r" eaLnBrk="1" hangingPunct="1"/>
            <a:r>
              <a:rPr lang="en-US" dirty="0">
                <a:solidFill>
                  <a:prstClr val="black"/>
                </a:solidFill>
                <a:latin typeface="Arial" charset="0"/>
                <a:ea typeface="ＭＳ Ｐゴシック" charset="0"/>
                <a:cs typeface="ＭＳ Ｐゴシック" charset="0"/>
              </a:rPr>
              <a:t>Forces</a:t>
            </a:r>
          </a:p>
          <a:p>
            <a:pPr algn="r" eaLnBrk="1" hangingPunct="1"/>
            <a:r>
              <a:rPr lang="is-IS" dirty="0">
                <a:solidFill>
                  <a:prstClr val="black"/>
                </a:solidFill>
                <a:latin typeface="Arial" charset="0"/>
                <a:ea typeface="ＭＳ Ｐゴシック" charset="0"/>
                <a:cs typeface="ＭＳ Ｐゴシック" charset="0"/>
              </a:rPr>
              <a:t>…</a:t>
            </a:r>
            <a:endParaRPr lang="en-US" dirty="0">
              <a:solidFill>
                <a:prstClr val="black"/>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89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Use Cases</a:t>
            </a:r>
            <a:endParaRPr lang="en-US" sz="3600" dirty="0"/>
          </a:p>
        </p:txBody>
      </p:sp>
      <p:sp>
        <p:nvSpPr>
          <p:cNvPr id="9" name="Rectangle 8"/>
          <p:cNvSpPr/>
          <p:nvPr/>
        </p:nvSpPr>
        <p:spPr>
          <a:xfrm>
            <a:off x="233331" y="5716239"/>
            <a:ext cx="8910669" cy="307777"/>
          </a:xfrm>
          <a:prstGeom prst="rect">
            <a:avLst/>
          </a:prstGeom>
        </p:spPr>
        <p:txBody>
          <a:bodyPr wrap="square">
            <a:spAutoFit/>
          </a:bodyPr>
          <a:lstStyle/>
          <a:p>
            <a:pPr algn="ctr"/>
            <a:r>
              <a:rPr lang="en-US" sz="1400" i="1" dirty="0">
                <a:solidFill>
                  <a:srgbClr val="000000"/>
                </a:solidFill>
              </a:rPr>
              <a:t>Source: </a:t>
            </a:r>
            <a:r>
              <a:rPr lang="en-US" sz="1400" i="1" dirty="0" err="1">
                <a:solidFill>
                  <a:srgbClr val="000000"/>
                </a:solidFill>
              </a:rPr>
              <a:t>Neela</a:t>
            </a:r>
            <a:r>
              <a:rPr lang="en-US" sz="1400" i="1" dirty="0">
                <a:solidFill>
                  <a:srgbClr val="000000"/>
                </a:solidFill>
              </a:rPr>
              <a:t> Jacques, July 2015. </a:t>
            </a:r>
            <a:endParaRPr lang="en-US" sz="1400" i="1" dirty="0">
              <a:solidFill>
                <a:srgbClr val="000000"/>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3790" y="1601660"/>
            <a:ext cx="5986102" cy="88553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rgbClr val="808080"/>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47562" y="2502088"/>
            <a:ext cx="5986104" cy="2499345"/>
          </a:xfrm>
          <a:prstGeom prst="rect">
            <a:avLst/>
          </a:prstGeom>
        </p:spPr>
      </p:pic>
    </p:spTree>
    <p:extLst>
      <p:ext uri="{BB962C8B-B14F-4D97-AF65-F5344CB8AC3E}">
        <p14:creationId xmlns:p14="http://schemas.microsoft.com/office/powerpoint/2010/main" val="331541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25</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smtClean="0">
                <a:solidFill>
                  <a:srgbClr val="3333CC"/>
                </a:solidFill>
              </a:rPr>
              <a:t>Outline</a:t>
            </a:r>
            <a:endParaRPr lang="en-US" altLang="en-US" sz="4000" u="sng" dirty="0">
              <a:solidFill>
                <a:srgbClr val="3333CC"/>
              </a:solidFill>
            </a:endParaRP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Data path (</a:t>
            </a:r>
            <a:r>
              <a:rPr lang="en-US" sz="2400" dirty="0" err="1">
                <a:solidFill>
                  <a:srgbClr val="000000"/>
                </a:solidFill>
                <a:latin typeface="Comic Sans MS" pitchFamily="66" charset="0"/>
                <a:ea typeface=""/>
              </a:rPr>
              <a:t>OpenFlow</a:t>
            </a:r>
            <a:r>
              <a:rPr lang="en-US" sz="2400" dirty="0">
                <a:solidFill>
                  <a:srgbClr val="000000"/>
                </a:solidFill>
                <a:latin typeface="Comic Sans MS" pitchFamily="66" charset="0"/>
                <a:ea typeface=""/>
              </a:rPr>
              <a:t>)</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860544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1"/>
          <p:cNvSpPr>
            <a:spLocks/>
          </p:cNvSpPr>
          <p:nvPr/>
        </p:nvSpPr>
        <p:spPr bwMode="auto">
          <a:xfrm>
            <a:off x="500063" y="1635125"/>
            <a:ext cx="7385050" cy="3027363"/>
          </a:xfrm>
          <a:prstGeom prst="roundRect">
            <a:avLst>
              <a:gd name="adj" fmla="val 6486"/>
            </a:avLst>
          </a:prstGeom>
          <a:solidFill>
            <a:srgbClr val="7F7F7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a:off x="1106488" y="4324350"/>
            <a:ext cx="196849" cy="14271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a:off x="1500187" y="4324350"/>
            <a:ext cx="1214437" cy="1381125"/>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1834356" y="4287838"/>
            <a:ext cx="2577307" cy="14271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2222501" y="4324350"/>
            <a:ext cx="3644900" cy="1452563"/>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61" name="Rectangle 45"/>
          <p:cNvSpPr>
            <a:spLocks/>
          </p:cNvSpPr>
          <p:nvPr/>
        </p:nvSpPr>
        <p:spPr bwMode="auto">
          <a:xfrm>
            <a:off x="3348035" y="4594226"/>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dirty="0">
                <a:solidFill>
                  <a:srgbClr val="000000"/>
                </a:solidFill>
                <a:latin typeface="Calibri" charset="0"/>
              </a:rPr>
              <a:t>port 4</a:t>
            </a:r>
          </a:p>
        </p:txBody>
      </p:sp>
      <p:sp>
        <p:nvSpPr>
          <p:cNvPr id="9262" name="Rectangle 46"/>
          <p:cNvSpPr>
            <a:spLocks/>
          </p:cNvSpPr>
          <p:nvPr/>
        </p:nvSpPr>
        <p:spPr bwMode="auto">
          <a:xfrm>
            <a:off x="2102643" y="4632325"/>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1347787" y="4632325"/>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691356" y="4653757"/>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557213" y="393699"/>
            <a:ext cx="78041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smtClean="0">
                <a:solidFill>
                  <a:srgbClr val="3333CC"/>
                </a:solidFill>
                <a:latin typeface="Comic Sans MS" charset="0"/>
              </a:rPr>
              <a:t>OpenFlow</a:t>
            </a:r>
            <a:r>
              <a:rPr lang="en-US" altLang="en-US" sz="3200" u="sng" dirty="0">
                <a:solidFill>
                  <a:srgbClr val="3333CC"/>
                </a:solidFill>
                <a:latin typeface="Comic Sans MS" charset="0"/>
              </a:rPr>
              <a:t> </a:t>
            </a:r>
            <a:r>
              <a:rPr lang="en-US" altLang="en-US" sz="3200" u="sng" dirty="0" err="1" smtClean="0">
                <a:solidFill>
                  <a:srgbClr val="3333CC"/>
                </a:solidFill>
                <a:latin typeface="Comic Sans MS" charset="0"/>
              </a:rPr>
              <a:t>Datapath</a:t>
            </a:r>
            <a:endParaRPr lang="en-US" altLang="en-US" sz="3200" u="sng" dirty="0">
              <a:solidFill>
                <a:srgbClr val="3333CC"/>
              </a:solidFill>
              <a:latin typeface="Comic Sans MS" charset="0"/>
            </a:endParaRPr>
          </a:p>
        </p:txBody>
      </p:sp>
      <p:pic>
        <p:nvPicPr>
          <p:cNvPr id="70" name="Picture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3446463"/>
            <a:ext cx="32750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 name="Rectangle 70"/>
          <p:cNvSpPr>
            <a:spLocks/>
          </p:cNvSpPr>
          <p:nvPr/>
        </p:nvSpPr>
        <p:spPr bwMode="auto">
          <a:xfrm>
            <a:off x="787400" y="1784350"/>
            <a:ext cx="3709988" cy="692150"/>
          </a:xfrm>
          <a:prstGeom prst="rect">
            <a:avLst/>
          </a:prstGeom>
          <a:noFill/>
          <a:ln>
            <a:noFill/>
          </a:ln>
          <a:effectLst>
            <a:outerShdw blurRad="63500" dist="25399" dir="3600114" algn="ctr" rotWithShape="0">
              <a:srgbClr val="000000">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defTabSz="457200" fontAlgn="auto">
              <a:spcBef>
                <a:spcPts val="0"/>
              </a:spcBef>
              <a:spcAft>
                <a:spcPts val="0"/>
              </a:spcAft>
              <a:defRPr/>
            </a:pPr>
            <a:r>
              <a:rPr lang="en-US" sz="4500" dirty="0">
                <a:solidFill>
                  <a:srgbClr val="FFFFFF"/>
                </a:solidFill>
                <a:latin typeface="Comic Sans MS"/>
                <a:ea typeface="Gill Sans" charset="0"/>
                <a:cs typeface="Gill Sans" charset="0"/>
              </a:rPr>
              <a:t>Ethernet Switch</a:t>
            </a:r>
          </a:p>
        </p:txBody>
      </p:sp>
      <p:pic>
        <p:nvPicPr>
          <p:cNvPr id="72" name="Picture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886200"/>
            <a:ext cx="32781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3"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446463"/>
            <a:ext cx="32750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4"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3886200"/>
            <a:ext cx="32781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5"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575" y="1920875"/>
            <a:ext cx="4032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6"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1213" y="1920875"/>
            <a:ext cx="4032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3733506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6" name="Rectangle 9"/>
          <p:cNvSpPr>
            <a:spLocks/>
          </p:cNvSpPr>
          <p:nvPr/>
        </p:nvSpPr>
        <p:spPr bwMode="auto">
          <a:xfrm>
            <a:off x="7550150" y="1375643"/>
            <a:ext cx="141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0000"/>
              </a:lnSpc>
            </a:pPr>
            <a:r>
              <a:rPr lang="en-US" altLang="en-US" sz="2700">
                <a:solidFill>
                  <a:srgbClr val="163F88"/>
                </a:solidFill>
                <a:latin typeface="Calibri" charset="0"/>
              </a:rPr>
              <a:t>Controller</a:t>
            </a:r>
          </a:p>
        </p:txBody>
      </p:sp>
      <p:pic>
        <p:nvPicPr>
          <p:cNvPr id="9227"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850305"/>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8" name="Rectangle 11"/>
          <p:cNvSpPr>
            <a:spLocks/>
          </p:cNvSpPr>
          <p:nvPr/>
        </p:nvSpPr>
        <p:spPr bwMode="auto">
          <a:xfrm>
            <a:off x="8286750" y="2331318"/>
            <a:ext cx="32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400">
                <a:solidFill>
                  <a:srgbClr val="FFFFFF"/>
                </a:solidFill>
                <a:latin typeface="Calibri" charset="0"/>
              </a:rPr>
              <a:t>PC</a:t>
            </a:r>
          </a:p>
        </p:txBody>
      </p:sp>
      <p:sp>
        <p:nvSpPr>
          <p:cNvPr id="9230" name="Rectangle 13"/>
          <p:cNvSpPr>
            <a:spLocks/>
          </p:cNvSpPr>
          <p:nvPr/>
        </p:nvSpPr>
        <p:spPr bwMode="auto">
          <a:xfrm>
            <a:off x="312738" y="3354388"/>
            <a:ext cx="86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Hardware</a:t>
            </a:r>
          </a:p>
          <a:p>
            <a:r>
              <a:rPr lang="en-US" altLang="en-US" sz="1700">
                <a:solidFill>
                  <a:srgbClr val="163F88"/>
                </a:solidFill>
                <a:latin typeface="Calibri" charset="0"/>
              </a:rPr>
              <a:t>Layer</a:t>
            </a:r>
          </a:p>
        </p:txBody>
      </p:sp>
      <p:sp>
        <p:nvSpPr>
          <p:cNvPr id="9231" name="Rectangle 14"/>
          <p:cNvSpPr>
            <a:spLocks/>
          </p:cNvSpPr>
          <p:nvPr/>
        </p:nvSpPr>
        <p:spPr bwMode="auto">
          <a:xfrm>
            <a:off x="360363" y="1755775"/>
            <a:ext cx="788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Software</a:t>
            </a:r>
          </a:p>
          <a:p>
            <a:r>
              <a:rPr lang="en-US" altLang="en-US" sz="1700">
                <a:solidFill>
                  <a:srgbClr val="163F88"/>
                </a:solidFill>
                <a:latin typeface="Calibri" charset="0"/>
              </a:rPr>
              <a:t>Layer</a:t>
            </a:r>
          </a:p>
        </p:txBody>
      </p:sp>
      <p:sp>
        <p:nvSpPr>
          <p:cNvPr id="9232" name="AutoShape 15"/>
          <p:cNvSpPr>
            <a:spLocks/>
          </p:cNvSpPr>
          <p:nvPr/>
        </p:nvSpPr>
        <p:spPr bwMode="auto">
          <a:xfrm>
            <a:off x="1258888" y="1312863"/>
            <a:ext cx="5037137" cy="3455987"/>
          </a:xfrm>
          <a:prstGeom prst="roundRect">
            <a:avLst>
              <a:gd name="adj" fmla="val 3875"/>
            </a:avLst>
          </a:prstGeom>
          <a:solidFill>
            <a:srgbClr val="C8D2DF"/>
          </a:solidFill>
          <a:ln w="25400">
            <a:solidFill>
              <a:srgbClr val="163F88"/>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3" name="Rectangle 16"/>
          <p:cNvSpPr>
            <a:spLocks/>
          </p:cNvSpPr>
          <p:nvPr/>
        </p:nvSpPr>
        <p:spPr bwMode="auto">
          <a:xfrm>
            <a:off x="2819400" y="2619375"/>
            <a:ext cx="183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Flow Table</a:t>
            </a:r>
          </a:p>
        </p:txBody>
      </p:sp>
      <p:sp>
        <p:nvSpPr>
          <p:cNvPr id="9234" name="Line 17"/>
          <p:cNvSpPr>
            <a:spLocks noChangeShapeType="1"/>
          </p:cNvSpPr>
          <p:nvPr/>
        </p:nvSpPr>
        <p:spPr bwMode="auto">
          <a:xfrm rot="10800000" flipH="1" flipV="1">
            <a:off x="6278563" y="1990725"/>
            <a:ext cx="1651000" cy="305668"/>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50" name="AutoShape 33"/>
          <p:cNvSpPr>
            <a:spLocks/>
          </p:cNvSpPr>
          <p:nvPr/>
        </p:nvSpPr>
        <p:spPr bwMode="auto">
          <a:xfrm>
            <a:off x="1500188" y="1581150"/>
            <a:ext cx="4537075" cy="785813"/>
          </a:xfrm>
          <a:prstGeom prst="roundRect">
            <a:avLst>
              <a:gd name="adj" fmla="val 17042"/>
            </a:avLst>
          </a:prstGeom>
          <a:solidFill>
            <a:srgbClr val="E6E6E6"/>
          </a:solidFill>
          <a:ln w="25400">
            <a:solidFill>
              <a:srgbClr val="163F88"/>
            </a:solidFill>
            <a:miter lim="800000"/>
            <a:headEnd/>
            <a:tailEnd/>
          </a:ln>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800">
                <a:solidFill>
                  <a:srgbClr val="000000"/>
                </a:solidFill>
                <a:latin typeface="Calibri" charset="0"/>
              </a:rPr>
              <a:t>OpenFlow Firmware</a:t>
            </a:r>
          </a:p>
        </p:txBody>
      </p:sp>
      <p:sp>
        <p:nvSpPr>
          <p:cNvPr id="9251" name="Line 34"/>
          <p:cNvSpPr>
            <a:spLocks noChangeShapeType="1"/>
          </p:cNvSpPr>
          <p:nvPr/>
        </p:nvSpPr>
        <p:spPr bwMode="auto">
          <a:xfrm>
            <a:off x="1339850" y="2616200"/>
            <a:ext cx="48307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61" name="Rectangle 45"/>
          <p:cNvSpPr>
            <a:spLocks/>
          </p:cNvSpPr>
          <p:nvPr/>
        </p:nvSpPr>
        <p:spPr bwMode="auto">
          <a:xfrm>
            <a:off x="5739605" y="47577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4</a:t>
            </a:r>
          </a:p>
        </p:txBody>
      </p:sp>
      <p:sp>
        <p:nvSpPr>
          <p:cNvPr id="9262" name="Rectangle 46"/>
          <p:cNvSpPr>
            <a:spLocks/>
          </p:cNvSpPr>
          <p:nvPr/>
        </p:nvSpPr>
        <p:spPr bwMode="auto">
          <a:xfrm>
            <a:off x="4382293" y="4732430"/>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2480468" y="4732430"/>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1336675" y="4746625"/>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528638" y="312738"/>
            <a:ext cx="7804150" cy="81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smtClean="0">
                <a:solidFill>
                  <a:srgbClr val="3333CC"/>
                </a:solidFill>
                <a:latin typeface="Comic Sans MS" charset="0"/>
              </a:rPr>
              <a:t>OpenFlow</a:t>
            </a:r>
            <a:r>
              <a:rPr lang="en-US" altLang="en-US" sz="3200" u="sng" dirty="0" smtClean="0">
                <a:solidFill>
                  <a:srgbClr val="3333CC"/>
                </a:solidFill>
                <a:latin typeface="Comic Sans MS" charset="0"/>
              </a:rPr>
              <a:t> </a:t>
            </a:r>
            <a:r>
              <a:rPr lang="en-US" altLang="en-US" sz="3200" u="sng" dirty="0" err="1" smtClean="0">
                <a:solidFill>
                  <a:srgbClr val="3333CC"/>
                </a:solidFill>
                <a:latin typeface="Comic Sans MS" charset="0"/>
              </a:rPr>
              <a:t>Datapath</a:t>
            </a:r>
            <a:endParaRPr lang="en-US" altLang="en-US" sz="3200" u="sng" dirty="0">
              <a:solidFill>
                <a:srgbClr val="3333CC"/>
              </a:solidFill>
              <a:latin typeface="Comic Sans MS" charset="0"/>
            </a:endParaRPr>
          </a:p>
        </p:txBody>
      </p:sp>
      <p:pic>
        <p:nvPicPr>
          <p:cNvPr id="52" name="Picture 51"/>
          <p:cNvPicPr>
            <a:picLocks noChangeAspect="1"/>
          </p:cNvPicPr>
          <p:nvPr/>
        </p:nvPicPr>
        <p:blipFill>
          <a:blip r:embed="rId4"/>
          <a:stretch>
            <a:fillRect/>
          </a:stretch>
        </p:blipFill>
        <p:spPr>
          <a:xfrm>
            <a:off x="1560513" y="2803710"/>
            <a:ext cx="4168185" cy="1882406"/>
          </a:xfrm>
          <a:prstGeom prst="rect">
            <a:avLst/>
          </a:prstGeom>
        </p:spPr>
      </p:pic>
    </p:spTree>
    <p:extLst>
      <p:ext uri="{BB962C8B-B14F-4D97-AF65-F5344CB8AC3E}">
        <p14:creationId xmlns:p14="http://schemas.microsoft.com/office/powerpoint/2010/main" val="140976065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B52BD2BD-B903-134D-AE54-2FD4265963CD}" type="slidenum">
              <a:rPr lang="en-US" altLang="en-US" sz="1400">
                <a:solidFill>
                  <a:srgbClr val="000000"/>
                </a:solidFill>
                <a:latin typeface="Times New Roman" charset="0"/>
              </a:rPr>
              <a:pPr>
                <a:spcBef>
                  <a:spcPct val="0"/>
                </a:spcBef>
                <a:buClrTx/>
                <a:buSzTx/>
                <a:buFontTx/>
                <a:buNone/>
              </a:pPr>
              <a:t>28</a:t>
            </a:fld>
            <a:endParaRPr lang="en-US" altLang="en-US" sz="1400">
              <a:solidFill>
                <a:srgbClr val="000000"/>
              </a:solidFill>
              <a:latin typeface="Times New Roman" charset="0"/>
            </a:endParaRPr>
          </a:p>
        </p:txBody>
      </p:sp>
      <p:sp>
        <p:nvSpPr>
          <p:cNvPr id="175106" name="Rectangle 4"/>
          <p:cNvSpPr>
            <a:spLocks noChangeArrowheads="1"/>
          </p:cNvSpPr>
          <p:nvPr/>
        </p:nvSpPr>
        <p:spPr bwMode="auto">
          <a:xfrm>
            <a:off x="493712" y="258763"/>
            <a:ext cx="81676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8" rIns="91411" bIns="45708"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3200" u="sng" dirty="0" err="1" smtClean="0">
                <a:solidFill>
                  <a:srgbClr val="3333CC"/>
                </a:solidFill>
              </a:rPr>
              <a:t>Datapath</a:t>
            </a:r>
            <a:r>
              <a:rPr lang="en-US" altLang="en-US" sz="3200" u="sng" dirty="0" smtClean="0">
                <a:solidFill>
                  <a:srgbClr val="3333CC"/>
                </a:solidFill>
              </a:rPr>
              <a:t> Model: </a:t>
            </a:r>
            <a:r>
              <a:rPr lang="en-US" altLang="en-US" sz="3200" u="sng" dirty="0" err="1" smtClean="0">
                <a:solidFill>
                  <a:srgbClr val="3333CC"/>
                </a:solidFill>
              </a:rPr>
              <a:t>OpenFlow</a:t>
            </a:r>
            <a:endParaRPr lang="en-US" altLang="en-US" sz="3200" u="sng" dirty="0">
              <a:solidFill>
                <a:srgbClr val="3333CC"/>
              </a:solidFill>
            </a:endParaRPr>
          </a:p>
        </p:txBody>
      </p:sp>
      <p:pic>
        <p:nvPicPr>
          <p:cNvPr id="5" name="Picture 4"/>
          <p:cNvPicPr>
            <a:picLocks noChangeAspect="1"/>
          </p:cNvPicPr>
          <p:nvPr/>
        </p:nvPicPr>
        <p:blipFill>
          <a:blip r:embed="rId3"/>
          <a:stretch>
            <a:fillRect/>
          </a:stretch>
        </p:blipFill>
        <p:spPr>
          <a:xfrm>
            <a:off x="1430928" y="1288743"/>
            <a:ext cx="6671672" cy="301301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9311" y="4752827"/>
            <a:ext cx="5824134" cy="1773692"/>
          </a:xfrm>
          <a:prstGeom prst="rect">
            <a:avLst/>
          </a:prstGeom>
        </p:spPr>
      </p:pic>
    </p:spTree>
    <p:extLst>
      <p:ext uri="{BB962C8B-B14F-4D97-AF65-F5344CB8AC3E}">
        <p14:creationId xmlns:p14="http://schemas.microsoft.com/office/powerpoint/2010/main" val="660184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6261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075" y="5635625"/>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3" y="562610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2"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3"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4"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5"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26" name="Rectangle 9"/>
          <p:cNvSpPr>
            <a:spLocks/>
          </p:cNvSpPr>
          <p:nvPr/>
        </p:nvSpPr>
        <p:spPr bwMode="auto">
          <a:xfrm>
            <a:off x="7518400" y="525463"/>
            <a:ext cx="141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0000"/>
              </a:lnSpc>
            </a:pPr>
            <a:r>
              <a:rPr lang="en-US" altLang="en-US" sz="2700">
                <a:solidFill>
                  <a:srgbClr val="163F88"/>
                </a:solidFill>
                <a:latin typeface="Calibri" charset="0"/>
              </a:rPr>
              <a:t>Controller</a:t>
            </a:r>
          </a:p>
        </p:txBody>
      </p:sp>
      <p:pic>
        <p:nvPicPr>
          <p:cNvPr id="9227"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350" y="1000125"/>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8" name="Rectangle 11"/>
          <p:cNvSpPr>
            <a:spLocks/>
          </p:cNvSpPr>
          <p:nvPr/>
        </p:nvSpPr>
        <p:spPr bwMode="auto">
          <a:xfrm>
            <a:off x="8255000" y="1481138"/>
            <a:ext cx="32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400">
                <a:solidFill>
                  <a:srgbClr val="FFFFFF"/>
                </a:solidFill>
                <a:latin typeface="Calibri" charset="0"/>
              </a:rPr>
              <a:t>PC</a:t>
            </a:r>
          </a:p>
        </p:txBody>
      </p:sp>
      <p:sp>
        <p:nvSpPr>
          <p:cNvPr id="9229" name="Line 12"/>
          <p:cNvSpPr>
            <a:spLocks noChangeShapeType="1"/>
          </p:cNvSpPr>
          <p:nvPr/>
        </p:nvSpPr>
        <p:spPr bwMode="auto">
          <a:xfrm>
            <a:off x="3027363" y="3313113"/>
            <a:ext cx="1749425" cy="1587"/>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sp>
        <p:nvSpPr>
          <p:cNvPr id="9230" name="Rectangle 13"/>
          <p:cNvSpPr>
            <a:spLocks/>
          </p:cNvSpPr>
          <p:nvPr/>
        </p:nvSpPr>
        <p:spPr bwMode="auto">
          <a:xfrm>
            <a:off x="312738" y="3354388"/>
            <a:ext cx="86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Hardware</a:t>
            </a:r>
          </a:p>
          <a:p>
            <a:r>
              <a:rPr lang="en-US" altLang="en-US" sz="1700">
                <a:solidFill>
                  <a:srgbClr val="163F88"/>
                </a:solidFill>
                <a:latin typeface="Calibri" charset="0"/>
              </a:rPr>
              <a:t>Layer</a:t>
            </a:r>
          </a:p>
        </p:txBody>
      </p:sp>
      <p:sp>
        <p:nvSpPr>
          <p:cNvPr id="9231" name="Rectangle 14"/>
          <p:cNvSpPr>
            <a:spLocks/>
          </p:cNvSpPr>
          <p:nvPr/>
        </p:nvSpPr>
        <p:spPr bwMode="auto">
          <a:xfrm>
            <a:off x="360363" y="1755775"/>
            <a:ext cx="788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163F88"/>
                </a:solidFill>
                <a:latin typeface="Calibri" charset="0"/>
              </a:rPr>
              <a:t>Software</a:t>
            </a:r>
          </a:p>
          <a:p>
            <a:r>
              <a:rPr lang="en-US" altLang="en-US" sz="1700">
                <a:solidFill>
                  <a:srgbClr val="163F88"/>
                </a:solidFill>
                <a:latin typeface="Calibri" charset="0"/>
              </a:rPr>
              <a:t>Layer</a:t>
            </a:r>
          </a:p>
        </p:txBody>
      </p:sp>
      <p:sp>
        <p:nvSpPr>
          <p:cNvPr id="9232" name="AutoShape 15"/>
          <p:cNvSpPr>
            <a:spLocks/>
          </p:cNvSpPr>
          <p:nvPr/>
        </p:nvSpPr>
        <p:spPr bwMode="auto">
          <a:xfrm>
            <a:off x="1258888" y="1312863"/>
            <a:ext cx="5037137" cy="3455987"/>
          </a:xfrm>
          <a:prstGeom prst="roundRect">
            <a:avLst>
              <a:gd name="adj" fmla="val 3875"/>
            </a:avLst>
          </a:prstGeom>
          <a:solidFill>
            <a:srgbClr val="C8D2DF"/>
          </a:solidFill>
          <a:ln w="25400">
            <a:solidFill>
              <a:srgbClr val="163F88"/>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3" name="Rectangle 16"/>
          <p:cNvSpPr>
            <a:spLocks/>
          </p:cNvSpPr>
          <p:nvPr/>
        </p:nvSpPr>
        <p:spPr bwMode="auto">
          <a:xfrm>
            <a:off x="2819400" y="2619375"/>
            <a:ext cx="183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Flow Table</a:t>
            </a:r>
          </a:p>
        </p:txBody>
      </p:sp>
      <p:sp>
        <p:nvSpPr>
          <p:cNvPr id="9234" name="Line 17"/>
          <p:cNvSpPr>
            <a:spLocks noChangeShapeType="1"/>
          </p:cNvSpPr>
          <p:nvPr/>
        </p:nvSpPr>
        <p:spPr bwMode="auto">
          <a:xfrm rot="10800000" flipH="1">
            <a:off x="6323013" y="1446213"/>
            <a:ext cx="1574800" cy="544512"/>
          </a:xfrm>
          <a:prstGeom prst="line">
            <a:avLst/>
          </a:prstGeom>
          <a:noFill/>
          <a:ln w="762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grpSp>
        <p:nvGrpSpPr>
          <p:cNvPr id="9235" name="Group 18"/>
          <p:cNvGrpSpPr>
            <a:grpSpLocks/>
          </p:cNvGrpSpPr>
          <p:nvPr/>
        </p:nvGrpSpPr>
        <p:grpSpPr bwMode="auto">
          <a:xfrm>
            <a:off x="1352550" y="2851150"/>
            <a:ext cx="4827588" cy="571500"/>
            <a:chOff x="0" y="0"/>
            <a:chExt cx="4323" cy="512"/>
          </a:xfrm>
        </p:grpSpPr>
        <p:sp>
          <p:nvSpPr>
            <p:cNvPr id="9236" name="Rectangle 19"/>
            <p:cNvSpPr>
              <a:spLocks/>
            </p:cNvSpPr>
            <p:nvPr/>
          </p:nvSpPr>
          <p:spPr bwMode="auto">
            <a:xfrm>
              <a:off x="4"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7" name="Rectangle 20"/>
            <p:cNvSpPr>
              <a:spLocks/>
            </p:cNvSpPr>
            <p:nvPr/>
          </p:nvSpPr>
          <p:spPr bwMode="auto">
            <a:xfrm>
              <a:off x="0"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9238" name="Rectangle 21"/>
            <p:cNvSpPr>
              <a:spLocks/>
            </p:cNvSpPr>
            <p:nvPr/>
          </p:nvSpPr>
          <p:spPr bwMode="auto">
            <a:xfrm>
              <a:off x="597"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39" name="Rectangle 22"/>
            <p:cNvSpPr>
              <a:spLocks/>
            </p:cNvSpPr>
            <p:nvPr/>
          </p:nvSpPr>
          <p:spPr bwMode="auto">
            <a:xfrm>
              <a:off x="623" y="0"/>
              <a:ext cx="56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9240" name="Rectangle 23"/>
            <p:cNvSpPr>
              <a:spLocks/>
            </p:cNvSpPr>
            <p:nvPr/>
          </p:nvSpPr>
          <p:spPr bwMode="auto">
            <a:xfrm>
              <a:off x="1191"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1" name="Rectangle 24"/>
            <p:cNvSpPr>
              <a:spLocks/>
            </p:cNvSpPr>
            <p:nvPr/>
          </p:nvSpPr>
          <p:spPr bwMode="auto">
            <a:xfrm>
              <a:off x="1196"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9242" name="Rectangle 25"/>
            <p:cNvSpPr>
              <a:spLocks/>
            </p:cNvSpPr>
            <p:nvPr/>
          </p:nvSpPr>
          <p:spPr bwMode="auto">
            <a:xfrm>
              <a:off x="1790"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3" name="Rectangle 26"/>
            <p:cNvSpPr>
              <a:spLocks/>
            </p:cNvSpPr>
            <p:nvPr/>
          </p:nvSpPr>
          <p:spPr bwMode="auto">
            <a:xfrm>
              <a:off x="178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9244" name="Rectangle 27"/>
            <p:cNvSpPr>
              <a:spLocks/>
            </p:cNvSpPr>
            <p:nvPr/>
          </p:nvSpPr>
          <p:spPr bwMode="auto">
            <a:xfrm>
              <a:off x="237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5" name="Rectangle 28"/>
            <p:cNvSpPr>
              <a:spLocks/>
            </p:cNvSpPr>
            <p:nvPr/>
          </p:nvSpPr>
          <p:spPr bwMode="auto">
            <a:xfrm>
              <a:off x="238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9246" name="Rectangle 29"/>
            <p:cNvSpPr>
              <a:spLocks/>
            </p:cNvSpPr>
            <p:nvPr/>
          </p:nvSpPr>
          <p:spPr bwMode="auto">
            <a:xfrm>
              <a:off x="297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7" name="Rectangle 30"/>
            <p:cNvSpPr>
              <a:spLocks/>
            </p:cNvSpPr>
            <p:nvPr/>
          </p:nvSpPr>
          <p:spPr bwMode="auto">
            <a:xfrm>
              <a:off x="2971"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9248" name="Rectangle 31"/>
            <p:cNvSpPr>
              <a:spLocks/>
            </p:cNvSpPr>
            <p:nvPr/>
          </p:nvSpPr>
          <p:spPr bwMode="auto">
            <a:xfrm>
              <a:off x="3576" y="12"/>
              <a:ext cx="747"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49" name="Rectangle 32"/>
            <p:cNvSpPr>
              <a:spLocks/>
            </p:cNvSpPr>
            <p:nvPr/>
          </p:nvSpPr>
          <p:spPr bwMode="auto">
            <a:xfrm>
              <a:off x="356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9250" name="AutoShape 33"/>
          <p:cNvSpPr>
            <a:spLocks/>
          </p:cNvSpPr>
          <p:nvPr/>
        </p:nvSpPr>
        <p:spPr bwMode="auto">
          <a:xfrm>
            <a:off x="1500188" y="1581150"/>
            <a:ext cx="4537075" cy="785813"/>
          </a:xfrm>
          <a:prstGeom prst="roundRect">
            <a:avLst>
              <a:gd name="adj" fmla="val 17042"/>
            </a:avLst>
          </a:prstGeom>
          <a:solidFill>
            <a:srgbClr val="E6E6E6"/>
          </a:solidFill>
          <a:ln w="25400">
            <a:solidFill>
              <a:srgbClr val="163F88"/>
            </a:solidFill>
            <a:miter lim="800000"/>
            <a:headEnd/>
            <a:tailEnd/>
          </a:ln>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2800">
                <a:solidFill>
                  <a:srgbClr val="000000"/>
                </a:solidFill>
                <a:latin typeface="Calibri" charset="0"/>
              </a:rPr>
              <a:t>OpenFlow Firmware</a:t>
            </a:r>
          </a:p>
        </p:txBody>
      </p:sp>
      <p:sp>
        <p:nvSpPr>
          <p:cNvPr id="9251" name="Line 34"/>
          <p:cNvSpPr>
            <a:spLocks noChangeShapeType="1"/>
          </p:cNvSpPr>
          <p:nvPr/>
        </p:nvSpPr>
        <p:spPr bwMode="auto">
          <a:xfrm>
            <a:off x="1339850" y="2616200"/>
            <a:ext cx="4830763"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0" tIns="0" rIns="0" bIns="0"/>
          <a:lstStyle/>
          <a:p>
            <a:endParaRPr lang="en-US">
              <a:solidFill>
                <a:srgbClr val="000000"/>
              </a:solidFill>
            </a:endParaRPr>
          </a:p>
        </p:txBody>
      </p:sp>
      <p:grpSp>
        <p:nvGrpSpPr>
          <p:cNvPr id="3" name="Group 36"/>
          <p:cNvGrpSpPr>
            <a:grpSpLocks/>
          </p:cNvGrpSpPr>
          <p:nvPr/>
        </p:nvGrpSpPr>
        <p:grpSpPr bwMode="auto">
          <a:xfrm>
            <a:off x="1357313" y="3490913"/>
            <a:ext cx="4822825" cy="312737"/>
            <a:chOff x="0" y="0"/>
            <a:chExt cx="4320" cy="280"/>
          </a:xfrm>
        </p:grpSpPr>
        <p:sp>
          <p:nvSpPr>
            <p:cNvPr id="9253" name="Rectangle 37"/>
            <p:cNvSpPr>
              <a:spLocks/>
            </p:cNvSpPr>
            <p:nvPr/>
          </p:nvSpPr>
          <p:spPr bwMode="auto">
            <a:xfrm>
              <a:off x="0" y="0"/>
              <a:ext cx="4320" cy="280"/>
            </a:xfrm>
            <a:prstGeom prst="rect">
              <a:avLst/>
            </a:prstGeom>
            <a:solidFill>
              <a:srgbClr val="E6E6E6"/>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9254" name="Rectangle 38"/>
            <p:cNvSpPr>
              <a:spLocks/>
            </p:cNvSpPr>
            <p:nvPr/>
          </p:nvSpPr>
          <p:spPr bwMode="auto">
            <a:xfrm>
              <a:off x="29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5" name="Rectangle 39"/>
            <p:cNvSpPr>
              <a:spLocks/>
            </p:cNvSpPr>
            <p:nvPr/>
          </p:nvSpPr>
          <p:spPr bwMode="auto">
            <a:xfrm>
              <a:off x="23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6" name="Rectangle 40"/>
            <p:cNvSpPr>
              <a:spLocks/>
            </p:cNvSpPr>
            <p:nvPr/>
          </p:nvSpPr>
          <p:spPr bwMode="auto">
            <a:xfrm>
              <a:off x="1790"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57" name="Rectangle 41"/>
            <p:cNvSpPr>
              <a:spLocks/>
            </p:cNvSpPr>
            <p:nvPr/>
          </p:nvSpPr>
          <p:spPr bwMode="auto">
            <a:xfrm>
              <a:off x="1198"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8" name="Rectangle 42"/>
            <p:cNvSpPr>
              <a:spLocks/>
            </p:cNvSpPr>
            <p:nvPr/>
          </p:nvSpPr>
          <p:spPr bwMode="auto">
            <a:xfrm>
              <a:off x="606"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59" name="Rectangle 43"/>
            <p:cNvSpPr>
              <a:spLocks/>
            </p:cNvSpPr>
            <p:nvPr/>
          </p:nvSpPr>
          <p:spPr bwMode="auto">
            <a:xfrm>
              <a:off x="22" y="21"/>
              <a:ext cx="5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a:t>
              </a:r>
            </a:p>
          </p:txBody>
        </p:sp>
        <p:sp>
          <p:nvSpPr>
            <p:cNvPr id="9260" name="Rectangle 44"/>
            <p:cNvSpPr>
              <a:spLocks/>
            </p:cNvSpPr>
            <p:nvPr/>
          </p:nvSpPr>
          <p:spPr bwMode="auto">
            <a:xfrm>
              <a:off x="3566" y="21"/>
              <a:ext cx="74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grpSp>
      <p:sp>
        <p:nvSpPr>
          <p:cNvPr id="9261" name="Rectangle 45"/>
          <p:cNvSpPr>
            <a:spLocks/>
          </p:cNvSpPr>
          <p:nvPr/>
        </p:nvSpPr>
        <p:spPr bwMode="auto">
          <a:xfrm>
            <a:off x="562292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4</a:t>
            </a:r>
          </a:p>
        </p:txBody>
      </p:sp>
      <p:sp>
        <p:nvSpPr>
          <p:cNvPr id="9262" name="Rectangle 46"/>
          <p:cNvSpPr>
            <a:spLocks/>
          </p:cNvSpPr>
          <p:nvPr/>
        </p:nvSpPr>
        <p:spPr bwMode="auto">
          <a:xfrm>
            <a:off x="425767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3</a:t>
            </a:r>
          </a:p>
        </p:txBody>
      </p:sp>
      <p:sp>
        <p:nvSpPr>
          <p:cNvPr id="9263" name="Rectangle 47"/>
          <p:cNvSpPr>
            <a:spLocks/>
          </p:cNvSpPr>
          <p:nvPr/>
        </p:nvSpPr>
        <p:spPr bwMode="auto">
          <a:xfrm>
            <a:off x="2908300" y="4746625"/>
            <a:ext cx="830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2</a:t>
            </a:r>
          </a:p>
        </p:txBody>
      </p:sp>
      <p:sp>
        <p:nvSpPr>
          <p:cNvPr id="9264" name="Rectangle 48"/>
          <p:cNvSpPr>
            <a:spLocks/>
          </p:cNvSpPr>
          <p:nvPr/>
        </p:nvSpPr>
        <p:spPr bwMode="auto">
          <a:xfrm>
            <a:off x="1641475" y="4783138"/>
            <a:ext cx="830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port 1</a:t>
            </a:r>
          </a:p>
        </p:txBody>
      </p:sp>
      <p:sp>
        <p:nvSpPr>
          <p:cNvPr id="9265" name="Rectangle 51"/>
          <p:cNvSpPr>
            <a:spLocks/>
          </p:cNvSpPr>
          <p:nvPr/>
        </p:nvSpPr>
        <p:spPr bwMode="auto">
          <a:xfrm>
            <a:off x="58816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1.2.3.4</a:t>
            </a:r>
          </a:p>
        </p:txBody>
      </p:sp>
      <p:sp>
        <p:nvSpPr>
          <p:cNvPr id="9266" name="Rectangle 52"/>
          <p:cNvSpPr>
            <a:spLocks/>
          </p:cNvSpPr>
          <p:nvPr/>
        </p:nvSpPr>
        <p:spPr bwMode="auto">
          <a:xfrm>
            <a:off x="738188" y="6345238"/>
            <a:ext cx="831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300">
                <a:solidFill>
                  <a:srgbClr val="000000"/>
                </a:solidFill>
                <a:latin typeface="Calibri" charset="0"/>
              </a:rPr>
              <a:t>5.6.7.8</a:t>
            </a:r>
          </a:p>
        </p:txBody>
      </p:sp>
      <p:sp>
        <p:nvSpPr>
          <p:cNvPr id="9267" name="Rectangle 58"/>
          <p:cNvSpPr>
            <a:spLocks/>
          </p:cNvSpPr>
          <p:nvPr/>
        </p:nvSpPr>
        <p:spPr bwMode="auto">
          <a:xfrm>
            <a:off x="481013" y="268287"/>
            <a:ext cx="78041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914400"/>
            <a:r>
              <a:rPr lang="en-US" altLang="en-US" sz="3200" u="sng" dirty="0" err="1" smtClean="0">
                <a:solidFill>
                  <a:srgbClr val="3333CC"/>
                </a:solidFill>
                <a:latin typeface="Comic Sans MS" charset="0"/>
              </a:rPr>
              <a:t>OpenFlow</a:t>
            </a:r>
            <a:r>
              <a:rPr lang="en-US" altLang="en-US" sz="3200" u="sng" dirty="0" smtClean="0">
                <a:solidFill>
                  <a:srgbClr val="3333CC"/>
                </a:solidFill>
                <a:latin typeface="Comic Sans MS" charset="0"/>
              </a:rPr>
              <a:t> </a:t>
            </a:r>
            <a:r>
              <a:rPr lang="en-US" altLang="en-US" sz="3200" u="sng" dirty="0" err="1" smtClean="0">
                <a:solidFill>
                  <a:srgbClr val="3333CC"/>
                </a:solidFill>
                <a:latin typeface="Comic Sans MS" charset="0"/>
              </a:rPr>
              <a:t>Datapath</a:t>
            </a:r>
            <a:r>
              <a:rPr lang="en-US" altLang="en-US" sz="3200" u="sng" dirty="0" smtClean="0">
                <a:solidFill>
                  <a:srgbClr val="3333CC"/>
                </a:solidFill>
                <a:latin typeface="Comic Sans MS" charset="0"/>
              </a:rPr>
              <a:t>: Example</a:t>
            </a:r>
            <a:endParaRPr lang="en-US" altLang="en-US" sz="3200" u="sng" dirty="0">
              <a:solidFill>
                <a:srgbClr val="3333CC"/>
              </a:solidFill>
              <a:latin typeface="Comic Sans MS" charset="0"/>
            </a:endParaRPr>
          </a:p>
        </p:txBody>
      </p:sp>
    </p:spTree>
    <p:extLst>
      <p:ext uri="{BB962C8B-B14F-4D97-AF65-F5344CB8AC3E}">
        <p14:creationId xmlns:p14="http://schemas.microsoft.com/office/powerpoint/2010/main" val="1968672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a:t>Element Fundamentals</a:t>
            </a:r>
          </a:p>
        </p:txBody>
      </p:sp>
      <p:sp>
        <p:nvSpPr>
          <p:cNvPr id="8195" name="Rectangle 3"/>
          <p:cNvSpPr>
            <a:spLocks noGrp="1" noChangeArrowheads="1"/>
          </p:cNvSpPr>
          <p:nvPr>
            <p:ph type="body" idx="1"/>
          </p:nvPr>
        </p:nvSpPr>
        <p:spPr/>
        <p:txBody>
          <a:bodyPr/>
          <a:lstStyle/>
          <a:p>
            <a:pPr>
              <a:lnSpc>
                <a:spcPct val="90000"/>
              </a:lnSpc>
            </a:pPr>
            <a:r>
              <a:rPr lang="en-US" altLang="x-none"/>
              <a:t>Types of elements </a:t>
            </a:r>
          </a:p>
          <a:p>
            <a:pPr lvl="1">
              <a:lnSpc>
                <a:spcPct val="90000"/>
              </a:lnSpc>
            </a:pPr>
            <a:r>
              <a:rPr lang="en-US" altLang="x-none" sz="2000"/>
              <a:t>Push: Pushes packet to the next element. E.g. FromDevice();</a:t>
            </a:r>
          </a:p>
          <a:p>
            <a:pPr lvl="1">
              <a:lnSpc>
                <a:spcPct val="90000"/>
              </a:lnSpc>
            </a:pPr>
            <a:r>
              <a:rPr lang="en-US" altLang="x-none" sz="2000"/>
              <a:t>Pull: Pulls packet from the previous element E.g. ToDevice();</a:t>
            </a:r>
          </a:p>
          <a:p>
            <a:pPr lvl="1">
              <a:lnSpc>
                <a:spcPct val="90000"/>
              </a:lnSpc>
            </a:pPr>
            <a:r>
              <a:rPr lang="en-US" altLang="x-none" sz="2000"/>
              <a:t>Agnostic: May act as push or pull.  E.g. Paint();  </a:t>
            </a:r>
          </a:p>
          <a:p>
            <a:pPr>
              <a:lnSpc>
                <a:spcPct val="90000"/>
              </a:lnSpc>
            </a:pPr>
            <a:r>
              <a:rPr lang="en-US" altLang="x-none"/>
              <a:t>Method Interfaces</a:t>
            </a:r>
          </a:p>
          <a:p>
            <a:pPr lvl="1">
              <a:lnSpc>
                <a:spcPct val="90000"/>
              </a:lnSpc>
            </a:pPr>
            <a:r>
              <a:rPr lang="en-US" altLang="x-none" sz="2000"/>
              <a:t>Methods exported to other elements. For example, methods for transferring packets like push(), pull() etc. </a:t>
            </a:r>
          </a:p>
          <a:p>
            <a:pPr>
              <a:lnSpc>
                <a:spcPct val="90000"/>
              </a:lnSpc>
            </a:pPr>
            <a:r>
              <a:rPr lang="en-US" altLang="x-none"/>
              <a:t>Handlers</a:t>
            </a:r>
          </a:p>
          <a:p>
            <a:pPr lvl="1">
              <a:lnSpc>
                <a:spcPct val="90000"/>
              </a:lnSpc>
            </a:pPr>
            <a:r>
              <a:rPr lang="en-US" altLang="x-none" sz="2000"/>
              <a:t>Methods exported to the user rather than to other elements in the router configuration</a:t>
            </a:r>
          </a:p>
          <a:p>
            <a:pPr lvl="1">
              <a:lnSpc>
                <a:spcPct val="90000"/>
              </a:lnSpc>
            </a:pPr>
            <a:r>
              <a:rPr lang="en-US" altLang="x-none" sz="2000"/>
              <a:t>Support simple, text based read/write semantics </a:t>
            </a:r>
          </a:p>
          <a:p>
            <a:pPr>
              <a:lnSpc>
                <a:spcPct val="90000"/>
              </a:lnSpc>
            </a:pPr>
            <a:endParaRPr lang="en-US" altLang="x-none" sz="2000" b="1"/>
          </a:p>
          <a:p>
            <a:pPr lvl="1">
              <a:lnSpc>
                <a:spcPct val="90000"/>
              </a:lnSpc>
              <a:buFontTx/>
              <a:buNone/>
            </a:pPr>
            <a:endParaRPr lang="en-US" altLang="x-none" sz="2000" b="1"/>
          </a:p>
        </p:txBody>
      </p:sp>
    </p:spTree>
    <p:extLst>
      <p:ext uri="{BB962C8B-B14F-4D97-AF65-F5344CB8AC3E}">
        <p14:creationId xmlns:p14="http://schemas.microsoft.com/office/powerpoint/2010/main" val="1405624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idx="4294967295"/>
          </p:nvPr>
        </p:nvSpPr>
        <p:spPr/>
        <p:txBody>
          <a:bodyPr/>
          <a:lstStyle/>
          <a:p>
            <a:pPr lvl="0" defTabSz="914400"/>
            <a:r>
              <a:rPr lang="en-US" altLang="en-US" sz="3600" dirty="0" err="1">
                <a:solidFill>
                  <a:srgbClr val="3333CC"/>
                </a:solidFill>
                <a:latin typeface="Comic Sans MS" charset="0"/>
              </a:rPr>
              <a:t>OpenFlow</a:t>
            </a:r>
            <a:r>
              <a:rPr lang="en-US" altLang="en-US" sz="3600" dirty="0">
                <a:solidFill>
                  <a:srgbClr val="3333CC"/>
                </a:solidFill>
                <a:latin typeface="Comic Sans MS" charset="0"/>
              </a:rPr>
              <a:t> </a:t>
            </a:r>
            <a:r>
              <a:rPr lang="en-US" altLang="en-US" sz="3600" dirty="0" err="1">
                <a:solidFill>
                  <a:srgbClr val="3333CC"/>
                </a:solidFill>
                <a:latin typeface="Comic Sans MS" charset="0"/>
              </a:rPr>
              <a:t>Datapath</a:t>
            </a:r>
            <a:r>
              <a:rPr lang="en-US" altLang="en-US" sz="3600" dirty="0">
                <a:solidFill>
                  <a:srgbClr val="3333CC"/>
                </a:solidFill>
                <a:latin typeface="Comic Sans MS" charset="0"/>
              </a:rPr>
              <a:t>: </a:t>
            </a:r>
            <a:r>
              <a:rPr lang="en-US" altLang="en-US" sz="3600" dirty="0" smtClean="0">
                <a:solidFill>
                  <a:srgbClr val="3333CC"/>
                </a:solidFill>
                <a:latin typeface="Comic Sans MS" charset="0"/>
              </a:rPr>
              <a:t>Examples</a:t>
            </a:r>
            <a:endParaRPr lang="en-US" altLang="en-US" sz="3600" dirty="0">
              <a:solidFill>
                <a:srgbClr val="3333CC"/>
              </a:solidFill>
              <a:latin typeface="Comic Sans MS" charset="0"/>
            </a:endParaRPr>
          </a:p>
        </p:txBody>
      </p:sp>
      <p:sp>
        <p:nvSpPr>
          <p:cNvPr id="13315" name="Rectangle 2"/>
          <p:cNvSpPr>
            <a:spLocks/>
          </p:cNvSpPr>
          <p:nvPr/>
        </p:nvSpPr>
        <p:spPr bwMode="auto">
          <a:xfrm>
            <a:off x="563563" y="1346200"/>
            <a:ext cx="898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Switching</a:t>
            </a:r>
          </a:p>
        </p:txBody>
      </p:sp>
      <p:sp>
        <p:nvSpPr>
          <p:cNvPr id="13316" name="Rectangle 3"/>
          <p:cNvSpPr>
            <a:spLocks/>
          </p:cNvSpPr>
          <p:nvPr/>
        </p:nvSpPr>
        <p:spPr bwMode="auto">
          <a:xfrm>
            <a:off x="6858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3317" name="Group 4"/>
          <p:cNvGrpSpPr>
            <a:grpSpLocks/>
          </p:cNvGrpSpPr>
          <p:nvPr/>
        </p:nvGrpSpPr>
        <p:grpSpPr bwMode="auto">
          <a:xfrm>
            <a:off x="687388" y="1878013"/>
            <a:ext cx="7483475" cy="571500"/>
            <a:chOff x="0" y="0"/>
            <a:chExt cx="6704" cy="512"/>
          </a:xfrm>
        </p:grpSpPr>
        <p:sp>
          <p:nvSpPr>
            <p:cNvPr id="13318"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19"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20"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1"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22"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3"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24"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5"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26"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7"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28"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29"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330"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1"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332"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3"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334"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5"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336"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7"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338"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39"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3340" name="Rectangle 27"/>
          <p:cNvSpPr>
            <a:spLocks/>
          </p:cNvSpPr>
          <p:nvPr/>
        </p:nvSpPr>
        <p:spPr bwMode="auto">
          <a:xfrm>
            <a:off x="13462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1" name="Rectangle 28"/>
          <p:cNvSpPr>
            <a:spLocks/>
          </p:cNvSpPr>
          <p:nvPr/>
        </p:nvSpPr>
        <p:spPr bwMode="auto">
          <a:xfrm>
            <a:off x="1943100" y="2525713"/>
            <a:ext cx="113506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
        <p:nvSpPr>
          <p:cNvPr id="13342" name="Rectangle 29"/>
          <p:cNvSpPr>
            <a:spLocks/>
          </p:cNvSpPr>
          <p:nvPr/>
        </p:nvSpPr>
        <p:spPr bwMode="auto">
          <a:xfrm>
            <a:off x="2667000" y="254635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3" name="Rectangle 30"/>
          <p:cNvSpPr>
            <a:spLocks/>
          </p:cNvSpPr>
          <p:nvPr/>
        </p:nvSpPr>
        <p:spPr bwMode="auto">
          <a:xfrm>
            <a:off x="33289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4" name="Rectangle 31"/>
          <p:cNvSpPr>
            <a:spLocks/>
          </p:cNvSpPr>
          <p:nvPr/>
        </p:nvSpPr>
        <p:spPr bwMode="auto">
          <a:xfrm>
            <a:off x="39893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5" name="Rectangle 32"/>
          <p:cNvSpPr>
            <a:spLocks/>
          </p:cNvSpPr>
          <p:nvPr/>
        </p:nvSpPr>
        <p:spPr bwMode="auto">
          <a:xfrm>
            <a:off x="46497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6" name="Rectangle 33"/>
          <p:cNvSpPr>
            <a:spLocks/>
          </p:cNvSpPr>
          <p:nvPr/>
        </p:nvSpPr>
        <p:spPr bwMode="auto">
          <a:xfrm>
            <a:off x="5319713"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7" name="Rectangle 34"/>
          <p:cNvSpPr>
            <a:spLocks/>
          </p:cNvSpPr>
          <p:nvPr/>
        </p:nvSpPr>
        <p:spPr bwMode="auto">
          <a:xfrm>
            <a:off x="5980113" y="254635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8" name="Rectangle 35"/>
          <p:cNvSpPr>
            <a:spLocks/>
          </p:cNvSpPr>
          <p:nvPr/>
        </p:nvSpPr>
        <p:spPr bwMode="auto">
          <a:xfrm>
            <a:off x="66421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349" name="Rectangle 36"/>
          <p:cNvSpPr>
            <a:spLocks/>
          </p:cNvSpPr>
          <p:nvPr/>
        </p:nvSpPr>
        <p:spPr bwMode="auto">
          <a:xfrm>
            <a:off x="7400925"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3350" name="Rectangle 37"/>
          <p:cNvSpPr>
            <a:spLocks/>
          </p:cNvSpPr>
          <p:nvPr/>
        </p:nvSpPr>
        <p:spPr bwMode="auto">
          <a:xfrm>
            <a:off x="565150" y="3070225"/>
            <a:ext cx="139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Flow Switching</a:t>
            </a:r>
          </a:p>
        </p:txBody>
      </p:sp>
      <p:sp>
        <p:nvSpPr>
          <p:cNvPr id="13351" name="Rectangle 38"/>
          <p:cNvSpPr>
            <a:spLocks/>
          </p:cNvSpPr>
          <p:nvPr/>
        </p:nvSpPr>
        <p:spPr bwMode="auto">
          <a:xfrm>
            <a:off x="6858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port3</a:t>
            </a:r>
          </a:p>
        </p:txBody>
      </p:sp>
      <p:grpSp>
        <p:nvGrpSpPr>
          <p:cNvPr id="13352" name="Group 39"/>
          <p:cNvGrpSpPr>
            <a:grpSpLocks/>
          </p:cNvGrpSpPr>
          <p:nvPr/>
        </p:nvGrpSpPr>
        <p:grpSpPr bwMode="auto">
          <a:xfrm>
            <a:off x="687388" y="3557588"/>
            <a:ext cx="7483475" cy="571500"/>
            <a:chOff x="0" y="0"/>
            <a:chExt cx="6704" cy="512"/>
          </a:xfrm>
        </p:grpSpPr>
        <p:sp>
          <p:nvSpPr>
            <p:cNvPr id="13353"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4" name="Rectangle 41"/>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55"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6" name="Rectangle 43"/>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57"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58" name="Rectangle 45"/>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59"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0" name="Rectangle 47"/>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61"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2" name="Rectangle 49"/>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63"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4" name="Rectangle 51"/>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365"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6" name="Rectangle 53"/>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367"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68" name="Rectangle 55"/>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369"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0" name="Rectangle 57"/>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371"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2" name="Rectangle 59"/>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373"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74" name="Rectangle 61"/>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3375" name="Rectangle 62"/>
          <p:cNvSpPr>
            <a:spLocks/>
          </p:cNvSpPr>
          <p:nvPr/>
        </p:nvSpPr>
        <p:spPr bwMode="auto">
          <a:xfrm>
            <a:off x="13462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00:20..</a:t>
            </a:r>
          </a:p>
        </p:txBody>
      </p:sp>
      <p:sp>
        <p:nvSpPr>
          <p:cNvPr id="13376" name="Rectangle 63"/>
          <p:cNvSpPr>
            <a:spLocks/>
          </p:cNvSpPr>
          <p:nvPr/>
        </p:nvSpPr>
        <p:spPr bwMode="auto">
          <a:xfrm>
            <a:off x="2039938" y="4224338"/>
            <a:ext cx="8683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
        <p:nvSpPr>
          <p:cNvPr id="13377" name="Rectangle 64"/>
          <p:cNvSpPr>
            <a:spLocks/>
          </p:cNvSpPr>
          <p:nvPr/>
        </p:nvSpPr>
        <p:spPr bwMode="auto">
          <a:xfrm>
            <a:off x="2667000" y="4224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0800</a:t>
            </a:r>
          </a:p>
        </p:txBody>
      </p:sp>
      <p:sp>
        <p:nvSpPr>
          <p:cNvPr id="13378" name="Rectangle 65"/>
          <p:cNvSpPr>
            <a:spLocks/>
          </p:cNvSpPr>
          <p:nvPr/>
        </p:nvSpPr>
        <p:spPr bwMode="auto">
          <a:xfrm>
            <a:off x="3328988"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vlan1</a:t>
            </a:r>
          </a:p>
        </p:txBody>
      </p:sp>
      <p:sp>
        <p:nvSpPr>
          <p:cNvPr id="13379" name="Rectangle 66"/>
          <p:cNvSpPr>
            <a:spLocks/>
          </p:cNvSpPr>
          <p:nvPr/>
        </p:nvSpPr>
        <p:spPr bwMode="auto">
          <a:xfrm>
            <a:off x="3989388"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1.2.3.4</a:t>
            </a:r>
          </a:p>
        </p:txBody>
      </p:sp>
      <p:sp>
        <p:nvSpPr>
          <p:cNvPr id="13380" name="Rectangle 67"/>
          <p:cNvSpPr>
            <a:spLocks/>
          </p:cNvSpPr>
          <p:nvPr/>
        </p:nvSpPr>
        <p:spPr bwMode="auto">
          <a:xfrm>
            <a:off x="46863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5.6.7.8</a:t>
            </a:r>
          </a:p>
        </p:txBody>
      </p:sp>
      <p:sp>
        <p:nvSpPr>
          <p:cNvPr id="13381" name="Rectangle 68"/>
          <p:cNvSpPr>
            <a:spLocks/>
          </p:cNvSpPr>
          <p:nvPr/>
        </p:nvSpPr>
        <p:spPr bwMode="auto">
          <a:xfrm>
            <a:off x="5548313"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4</a:t>
            </a:r>
          </a:p>
        </p:txBody>
      </p:sp>
      <p:sp>
        <p:nvSpPr>
          <p:cNvPr id="13382" name="Rectangle 69"/>
          <p:cNvSpPr>
            <a:spLocks/>
          </p:cNvSpPr>
          <p:nvPr/>
        </p:nvSpPr>
        <p:spPr bwMode="auto">
          <a:xfrm>
            <a:off x="5980113" y="42243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17264</a:t>
            </a:r>
          </a:p>
        </p:txBody>
      </p:sp>
      <p:sp>
        <p:nvSpPr>
          <p:cNvPr id="13383" name="Rectangle 70"/>
          <p:cNvSpPr>
            <a:spLocks/>
          </p:cNvSpPr>
          <p:nvPr/>
        </p:nvSpPr>
        <p:spPr bwMode="auto">
          <a:xfrm>
            <a:off x="6642100"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80</a:t>
            </a:r>
          </a:p>
        </p:txBody>
      </p:sp>
      <p:sp>
        <p:nvSpPr>
          <p:cNvPr id="13384" name="Rectangle 71"/>
          <p:cNvSpPr>
            <a:spLocks/>
          </p:cNvSpPr>
          <p:nvPr/>
        </p:nvSpPr>
        <p:spPr bwMode="auto">
          <a:xfrm>
            <a:off x="7400925" y="4224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3385" name="Rectangle 72"/>
          <p:cNvSpPr>
            <a:spLocks/>
          </p:cNvSpPr>
          <p:nvPr/>
        </p:nvSpPr>
        <p:spPr bwMode="auto">
          <a:xfrm>
            <a:off x="561975" y="4730750"/>
            <a:ext cx="728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Firewall</a:t>
            </a:r>
          </a:p>
        </p:txBody>
      </p:sp>
      <p:sp>
        <p:nvSpPr>
          <p:cNvPr id="13386" name="Rectangle 73"/>
          <p:cNvSpPr>
            <a:spLocks/>
          </p:cNvSpPr>
          <p:nvPr/>
        </p:nvSpPr>
        <p:spPr bwMode="auto">
          <a:xfrm>
            <a:off x="6858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3387" name="Group 74"/>
          <p:cNvGrpSpPr>
            <a:grpSpLocks/>
          </p:cNvGrpSpPr>
          <p:nvPr/>
        </p:nvGrpSpPr>
        <p:grpSpPr bwMode="auto">
          <a:xfrm>
            <a:off x="687388" y="5272088"/>
            <a:ext cx="7483475" cy="571500"/>
            <a:chOff x="0" y="0"/>
            <a:chExt cx="6704" cy="512"/>
          </a:xfrm>
        </p:grpSpPr>
        <p:sp>
          <p:nvSpPr>
            <p:cNvPr id="13388"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89"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3390"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1"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3392"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3"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3394"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5"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3396"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7"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3398"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399"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3400"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1"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3402"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3"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3404"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5"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3406"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7"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3408"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3409"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Forward</a:t>
              </a:r>
            </a:p>
          </p:txBody>
        </p:sp>
      </p:grpSp>
      <p:sp>
        <p:nvSpPr>
          <p:cNvPr id="13410" name="Rectangle 97"/>
          <p:cNvSpPr>
            <a:spLocks/>
          </p:cNvSpPr>
          <p:nvPr/>
        </p:nvSpPr>
        <p:spPr bwMode="auto">
          <a:xfrm>
            <a:off x="13462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1" name="Rectangle 98"/>
          <p:cNvSpPr>
            <a:spLocks/>
          </p:cNvSpPr>
          <p:nvPr/>
        </p:nvSpPr>
        <p:spPr bwMode="auto">
          <a:xfrm>
            <a:off x="1774825" y="5938838"/>
            <a:ext cx="11334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2" name="Rectangle 99"/>
          <p:cNvSpPr>
            <a:spLocks/>
          </p:cNvSpPr>
          <p:nvPr/>
        </p:nvSpPr>
        <p:spPr bwMode="auto">
          <a:xfrm>
            <a:off x="2667000" y="59388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3" name="Rectangle 100"/>
          <p:cNvSpPr>
            <a:spLocks/>
          </p:cNvSpPr>
          <p:nvPr/>
        </p:nvSpPr>
        <p:spPr bwMode="auto">
          <a:xfrm>
            <a:off x="33289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4" name="Rectangle 101"/>
          <p:cNvSpPr>
            <a:spLocks/>
          </p:cNvSpPr>
          <p:nvPr/>
        </p:nvSpPr>
        <p:spPr bwMode="auto">
          <a:xfrm>
            <a:off x="39893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5" name="Rectangle 102"/>
          <p:cNvSpPr>
            <a:spLocks/>
          </p:cNvSpPr>
          <p:nvPr/>
        </p:nvSpPr>
        <p:spPr bwMode="auto">
          <a:xfrm>
            <a:off x="4649788"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6" name="Rectangle 103"/>
          <p:cNvSpPr>
            <a:spLocks/>
          </p:cNvSpPr>
          <p:nvPr/>
        </p:nvSpPr>
        <p:spPr bwMode="auto">
          <a:xfrm>
            <a:off x="5319713"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7" name="Rectangle 104"/>
          <p:cNvSpPr>
            <a:spLocks/>
          </p:cNvSpPr>
          <p:nvPr/>
        </p:nvSpPr>
        <p:spPr bwMode="auto">
          <a:xfrm>
            <a:off x="5980113" y="59388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3418" name="Rectangle 105"/>
          <p:cNvSpPr>
            <a:spLocks/>
          </p:cNvSpPr>
          <p:nvPr/>
        </p:nvSpPr>
        <p:spPr bwMode="auto">
          <a:xfrm>
            <a:off x="6642100"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22</a:t>
            </a:r>
          </a:p>
        </p:txBody>
      </p:sp>
      <p:sp>
        <p:nvSpPr>
          <p:cNvPr id="13419" name="Rectangle 106"/>
          <p:cNvSpPr>
            <a:spLocks/>
          </p:cNvSpPr>
          <p:nvPr/>
        </p:nvSpPr>
        <p:spPr bwMode="auto">
          <a:xfrm>
            <a:off x="7400925" y="59388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drop</a:t>
            </a:r>
          </a:p>
        </p:txBody>
      </p:sp>
    </p:spTree>
    <p:extLst>
      <p:ext uri="{BB962C8B-B14F-4D97-AF65-F5344CB8AC3E}">
        <p14:creationId xmlns:p14="http://schemas.microsoft.com/office/powerpoint/2010/main" val="120610788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idx="4294967295"/>
          </p:nvPr>
        </p:nvSpPr>
        <p:spPr/>
        <p:txBody>
          <a:bodyPr/>
          <a:lstStyle/>
          <a:p>
            <a:r>
              <a:rPr lang="en-US" altLang="en-US" sz="3600" dirty="0" err="1">
                <a:solidFill>
                  <a:srgbClr val="3333CC"/>
                </a:solidFill>
                <a:latin typeface="Comic Sans MS" charset="0"/>
              </a:rPr>
              <a:t>OpenFlow</a:t>
            </a:r>
            <a:r>
              <a:rPr lang="en-US" altLang="en-US" sz="3600" dirty="0">
                <a:solidFill>
                  <a:srgbClr val="3333CC"/>
                </a:solidFill>
                <a:latin typeface="Comic Sans MS" charset="0"/>
              </a:rPr>
              <a:t> </a:t>
            </a:r>
            <a:r>
              <a:rPr lang="en-US" altLang="en-US" sz="3600" dirty="0" err="1">
                <a:solidFill>
                  <a:srgbClr val="3333CC"/>
                </a:solidFill>
                <a:latin typeface="Comic Sans MS" charset="0"/>
              </a:rPr>
              <a:t>Datapath</a:t>
            </a:r>
            <a:r>
              <a:rPr lang="en-US" altLang="en-US" sz="3600" dirty="0">
                <a:solidFill>
                  <a:srgbClr val="3333CC"/>
                </a:solidFill>
                <a:latin typeface="Comic Sans MS" charset="0"/>
              </a:rPr>
              <a:t>: Examples</a:t>
            </a:r>
            <a:endParaRPr lang="en-US" altLang="en-US" sz="3900" dirty="0"/>
          </a:p>
        </p:txBody>
      </p:sp>
      <p:sp>
        <p:nvSpPr>
          <p:cNvPr id="14339" name="Rectangle 2"/>
          <p:cNvSpPr>
            <a:spLocks/>
          </p:cNvSpPr>
          <p:nvPr/>
        </p:nvSpPr>
        <p:spPr bwMode="auto">
          <a:xfrm>
            <a:off x="563563" y="1346200"/>
            <a:ext cx="722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Routing</a:t>
            </a:r>
          </a:p>
        </p:txBody>
      </p:sp>
      <p:sp>
        <p:nvSpPr>
          <p:cNvPr id="14340" name="Rectangle 3"/>
          <p:cNvSpPr>
            <a:spLocks/>
          </p:cNvSpPr>
          <p:nvPr/>
        </p:nvSpPr>
        <p:spPr bwMode="auto">
          <a:xfrm>
            <a:off x="6858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4341" name="Group 4"/>
          <p:cNvGrpSpPr>
            <a:grpSpLocks/>
          </p:cNvGrpSpPr>
          <p:nvPr/>
        </p:nvGrpSpPr>
        <p:grpSpPr bwMode="auto">
          <a:xfrm>
            <a:off x="687388" y="1878013"/>
            <a:ext cx="7483475" cy="571500"/>
            <a:chOff x="0" y="0"/>
            <a:chExt cx="6704" cy="512"/>
          </a:xfrm>
        </p:grpSpPr>
        <p:sp>
          <p:nvSpPr>
            <p:cNvPr id="14342"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3"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4344"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5"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4346"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7"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4348"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49"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4350"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1"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4352"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3"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4354"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5"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4356"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7"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4358"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59"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4360"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61"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4362"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63"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4364" name="Rectangle 27"/>
          <p:cNvSpPr>
            <a:spLocks/>
          </p:cNvSpPr>
          <p:nvPr/>
        </p:nvSpPr>
        <p:spPr bwMode="auto">
          <a:xfrm>
            <a:off x="13462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5" name="Rectangle 28"/>
          <p:cNvSpPr>
            <a:spLocks/>
          </p:cNvSpPr>
          <p:nvPr/>
        </p:nvSpPr>
        <p:spPr bwMode="auto">
          <a:xfrm>
            <a:off x="1774825" y="254635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6" name="Rectangle 29"/>
          <p:cNvSpPr>
            <a:spLocks/>
          </p:cNvSpPr>
          <p:nvPr/>
        </p:nvSpPr>
        <p:spPr bwMode="auto">
          <a:xfrm>
            <a:off x="2667000" y="254635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7" name="Rectangle 30"/>
          <p:cNvSpPr>
            <a:spLocks/>
          </p:cNvSpPr>
          <p:nvPr/>
        </p:nvSpPr>
        <p:spPr bwMode="auto">
          <a:xfrm>
            <a:off x="33289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8" name="Rectangle 31"/>
          <p:cNvSpPr>
            <a:spLocks/>
          </p:cNvSpPr>
          <p:nvPr/>
        </p:nvSpPr>
        <p:spPr bwMode="auto">
          <a:xfrm>
            <a:off x="39893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69" name="Rectangle 32"/>
          <p:cNvSpPr>
            <a:spLocks/>
          </p:cNvSpPr>
          <p:nvPr/>
        </p:nvSpPr>
        <p:spPr bwMode="auto">
          <a:xfrm>
            <a:off x="4649788"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5.6.7.8</a:t>
            </a:r>
          </a:p>
        </p:txBody>
      </p:sp>
      <p:sp>
        <p:nvSpPr>
          <p:cNvPr id="14370" name="Rectangle 33"/>
          <p:cNvSpPr>
            <a:spLocks/>
          </p:cNvSpPr>
          <p:nvPr/>
        </p:nvSpPr>
        <p:spPr bwMode="auto">
          <a:xfrm>
            <a:off x="5319713"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1" name="Rectangle 34"/>
          <p:cNvSpPr>
            <a:spLocks/>
          </p:cNvSpPr>
          <p:nvPr/>
        </p:nvSpPr>
        <p:spPr bwMode="auto">
          <a:xfrm>
            <a:off x="5980113" y="254635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2" name="Rectangle 35"/>
          <p:cNvSpPr>
            <a:spLocks/>
          </p:cNvSpPr>
          <p:nvPr/>
        </p:nvSpPr>
        <p:spPr bwMode="auto">
          <a:xfrm>
            <a:off x="6642100"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373" name="Rectangle 36"/>
          <p:cNvSpPr>
            <a:spLocks/>
          </p:cNvSpPr>
          <p:nvPr/>
        </p:nvSpPr>
        <p:spPr bwMode="auto">
          <a:xfrm>
            <a:off x="7400925" y="254635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a:t>
            </a:r>
          </a:p>
        </p:txBody>
      </p:sp>
      <p:sp>
        <p:nvSpPr>
          <p:cNvPr id="14374" name="Rectangle 37"/>
          <p:cNvSpPr>
            <a:spLocks/>
          </p:cNvSpPr>
          <p:nvPr/>
        </p:nvSpPr>
        <p:spPr bwMode="auto">
          <a:xfrm>
            <a:off x="565150" y="3070225"/>
            <a:ext cx="1462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a:solidFill>
                  <a:srgbClr val="000000"/>
                </a:solidFill>
                <a:latin typeface="Calibri" charset="0"/>
              </a:rPr>
              <a:t>VLAN Switching</a:t>
            </a:r>
          </a:p>
        </p:txBody>
      </p:sp>
      <p:sp>
        <p:nvSpPr>
          <p:cNvPr id="14375" name="Rectangle 38"/>
          <p:cNvSpPr>
            <a:spLocks/>
          </p:cNvSpPr>
          <p:nvPr/>
        </p:nvSpPr>
        <p:spPr bwMode="auto">
          <a:xfrm>
            <a:off x="6858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grpSp>
        <p:nvGrpSpPr>
          <p:cNvPr id="14376" name="Group 39"/>
          <p:cNvGrpSpPr>
            <a:grpSpLocks/>
          </p:cNvGrpSpPr>
          <p:nvPr/>
        </p:nvGrpSpPr>
        <p:grpSpPr bwMode="auto">
          <a:xfrm>
            <a:off x="687388" y="3557588"/>
            <a:ext cx="7483475" cy="571500"/>
            <a:chOff x="0" y="0"/>
            <a:chExt cx="6704" cy="512"/>
          </a:xfrm>
        </p:grpSpPr>
        <p:sp>
          <p:nvSpPr>
            <p:cNvPr id="14377"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78" name="Rectangle 41"/>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Switch</a:t>
              </a:r>
            </a:p>
            <a:p>
              <a:r>
                <a:rPr lang="en-US" altLang="en-US" sz="1700">
                  <a:solidFill>
                    <a:srgbClr val="000000"/>
                  </a:solidFill>
                  <a:latin typeface="Calibri" charset="0"/>
                </a:rPr>
                <a:t>Port</a:t>
              </a:r>
            </a:p>
          </p:txBody>
        </p:sp>
        <p:sp>
          <p:nvSpPr>
            <p:cNvPr id="14379"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0" name="Rectangle 43"/>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src</a:t>
              </a:r>
            </a:p>
          </p:txBody>
        </p:sp>
        <p:sp>
          <p:nvSpPr>
            <p:cNvPr id="14381"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2" name="Rectangle 45"/>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MAC</a:t>
              </a:r>
            </a:p>
            <a:p>
              <a:r>
                <a:rPr lang="en-US" altLang="en-US" sz="1700">
                  <a:solidFill>
                    <a:srgbClr val="000000"/>
                  </a:solidFill>
                  <a:latin typeface="Calibri" charset="0"/>
                </a:rPr>
                <a:t>dst</a:t>
              </a:r>
            </a:p>
          </p:txBody>
        </p:sp>
        <p:sp>
          <p:nvSpPr>
            <p:cNvPr id="14383"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4" name="Rectangle 47"/>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Eth</a:t>
              </a:r>
            </a:p>
            <a:p>
              <a:r>
                <a:rPr lang="en-US" altLang="en-US" sz="1700">
                  <a:solidFill>
                    <a:srgbClr val="000000"/>
                  </a:solidFill>
                  <a:latin typeface="Calibri" charset="0"/>
                </a:rPr>
                <a:t>type</a:t>
              </a:r>
            </a:p>
          </p:txBody>
        </p:sp>
        <p:sp>
          <p:nvSpPr>
            <p:cNvPr id="14385"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6" name="Rectangle 49"/>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a:t>
              </a:r>
            </a:p>
            <a:p>
              <a:r>
                <a:rPr lang="en-US" altLang="en-US" sz="1700">
                  <a:solidFill>
                    <a:srgbClr val="000000"/>
                  </a:solidFill>
                  <a:latin typeface="Calibri" charset="0"/>
                </a:rPr>
                <a:t>ID</a:t>
              </a:r>
            </a:p>
          </p:txBody>
        </p:sp>
        <p:sp>
          <p:nvSpPr>
            <p:cNvPr id="14387"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88" name="Rectangle 51"/>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Src</a:t>
              </a:r>
            </a:p>
          </p:txBody>
        </p:sp>
        <p:sp>
          <p:nvSpPr>
            <p:cNvPr id="14389"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0" name="Rectangle 53"/>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Dst</a:t>
              </a:r>
            </a:p>
          </p:txBody>
        </p:sp>
        <p:sp>
          <p:nvSpPr>
            <p:cNvPr id="14391"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2" name="Rectangle 55"/>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IP</a:t>
              </a:r>
            </a:p>
            <a:p>
              <a:r>
                <a:rPr lang="en-US" altLang="en-US" sz="1700">
                  <a:solidFill>
                    <a:srgbClr val="000000"/>
                  </a:solidFill>
                  <a:latin typeface="Calibri" charset="0"/>
                </a:rPr>
                <a:t>Prot</a:t>
              </a:r>
            </a:p>
          </p:txBody>
        </p:sp>
        <p:sp>
          <p:nvSpPr>
            <p:cNvPr id="14393"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4" name="Rectangle 57"/>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sport</a:t>
              </a:r>
            </a:p>
          </p:txBody>
        </p:sp>
        <p:sp>
          <p:nvSpPr>
            <p:cNvPr id="14395"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6" name="Rectangle 59"/>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TCP</a:t>
              </a:r>
            </a:p>
            <a:p>
              <a:r>
                <a:rPr lang="en-US" altLang="en-US" sz="1700">
                  <a:solidFill>
                    <a:srgbClr val="000000"/>
                  </a:solidFill>
                  <a:latin typeface="Calibri" charset="0"/>
                </a:rPr>
                <a:t>dport</a:t>
              </a:r>
            </a:p>
          </p:txBody>
        </p:sp>
        <p:sp>
          <p:nvSpPr>
            <p:cNvPr id="14397"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endParaRPr lang="en-US" altLang="en-US">
                <a:solidFill>
                  <a:srgbClr val="000000"/>
                </a:solidFill>
                <a:latin typeface="Calibri" charset="0"/>
              </a:endParaRPr>
            </a:p>
          </p:txBody>
        </p:sp>
        <p:sp>
          <p:nvSpPr>
            <p:cNvPr id="14398" name="Rectangle 61"/>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Action</a:t>
              </a:r>
            </a:p>
          </p:txBody>
        </p:sp>
      </p:grpSp>
      <p:sp>
        <p:nvSpPr>
          <p:cNvPr id="14399" name="Rectangle 62"/>
          <p:cNvSpPr>
            <a:spLocks/>
          </p:cNvSpPr>
          <p:nvPr/>
        </p:nvSpPr>
        <p:spPr bwMode="auto">
          <a:xfrm>
            <a:off x="13462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0" name="Rectangle 64"/>
          <p:cNvSpPr>
            <a:spLocks/>
          </p:cNvSpPr>
          <p:nvPr/>
        </p:nvSpPr>
        <p:spPr bwMode="auto">
          <a:xfrm>
            <a:off x="2667000" y="4386263"/>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1" name="Rectangle 65"/>
          <p:cNvSpPr>
            <a:spLocks/>
          </p:cNvSpPr>
          <p:nvPr/>
        </p:nvSpPr>
        <p:spPr bwMode="auto">
          <a:xfrm>
            <a:off x="3311525" y="434181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vlan1</a:t>
            </a:r>
          </a:p>
        </p:txBody>
      </p:sp>
      <p:sp>
        <p:nvSpPr>
          <p:cNvPr id="14402" name="Rectangle 66"/>
          <p:cNvSpPr>
            <a:spLocks/>
          </p:cNvSpPr>
          <p:nvPr/>
        </p:nvSpPr>
        <p:spPr bwMode="auto">
          <a:xfrm>
            <a:off x="3989388"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3" name="Rectangle 67"/>
          <p:cNvSpPr>
            <a:spLocks/>
          </p:cNvSpPr>
          <p:nvPr/>
        </p:nvSpPr>
        <p:spPr bwMode="auto">
          <a:xfrm>
            <a:off x="46863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4" name="Rectangle 68"/>
          <p:cNvSpPr>
            <a:spLocks/>
          </p:cNvSpPr>
          <p:nvPr/>
        </p:nvSpPr>
        <p:spPr bwMode="auto">
          <a:xfrm>
            <a:off x="5319713"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5" name="Rectangle 69"/>
          <p:cNvSpPr>
            <a:spLocks/>
          </p:cNvSpPr>
          <p:nvPr/>
        </p:nvSpPr>
        <p:spPr bwMode="auto">
          <a:xfrm>
            <a:off x="5980113" y="4386263"/>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6" name="Rectangle 70"/>
          <p:cNvSpPr>
            <a:spLocks/>
          </p:cNvSpPr>
          <p:nvPr/>
        </p:nvSpPr>
        <p:spPr bwMode="auto">
          <a:xfrm>
            <a:off x="6642100" y="43862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a:t>
            </a:r>
          </a:p>
        </p:txBody>
      </p:sp>
      <p:sp>
        <p:nvSpPr>
          <p:cNvPr id="14407" name="Rectangle 71"/>
          <p:cNvSpPr>
            <a:spLocks/>
          </p:cNvSpPr>
          <p:nvPr/>
        </p:nvSpPr>
        <p:spPr bwMode="auto">
          <a:xfrm>
            <a:off x="7400925" y="4054475"/>
            <a:ext cx="66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port6, </a:t>
            </a:r>
          </a:p>
          <a:p>
            <a:r>
              <a:rPr lang="en-US" altLang="en-US" sz="1700">
                <a:solidFill>
                  <a:srgbClr val="000000"/>
                </a:solidFill>
                <a:latin typeface="Calibri" charset="0"/>
              </a:rPr>
              <a:t>port7,</a:t>
            </a:r>
          </a:p>
          <a:p>
            <a:r>
              <a:rPr lang="en-US" altLang="en-US" sz="1700">
                <a:solidFill>
                  <a:srgbClr val="000000"/>
                </a:solidFill>
                <a:latin typeface="Calibri" charset="0"/>
              </a:rPr>
              <a:t>port9</a:t>
            </a:r>
          </a:p>
        </p:txBody>
      </p:sp>
      <p:sp>
        <p:nvSpPr>
          <p:cNvPr id="14408" name="Rectangle 63"/>
          <p:cNvSpPr>
            <a:spLocks/>
          </p:cNvSpPr>
          <p:nvPr/>
        </p:nvSpPr>
        <p:spPr bwMode="auto">
          <a:xfrm>
            <a:off x="1939925" y="4351338"/>
            <a:ext cx="8683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600200" indent="-228600"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r>
              <a:rPr lang="en-US" altLang="en-US" sz="1700">
                <a:solidFill>
                  <a:srgbClr val="000000"/>
                </a:solidFill>
                <a:latin typeface="Calibri" charset="0"/>
              </a:rPr>
              <a:t>00:1f..</a:t>
            </a:r>
          </a:p>
        </p:txBody>
      </p:sp>
    </p:spTree>
    <p:extLst>
      <p:ext uri="{BB962C8B-B14F-4D97-AF65-F5344CB8AC3E}">
        <p14:creationId xmlns:p14="http://schemas.microsoft.com/office/powerpoint/2010/main" val="95702874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smtClean="0"/>
              <a:t>OpenFlow</a:t>
            </a:r>
            <a:r>
              <a:rPr lang="en-US" altLang="en-US" sz="4000" dirty="0" smtClean="0"/>
              <a:t> Message Flows: Reactive Mode (</a:t>
            </a:r>
            <a:r>
              <a:rPr lang="en-US" altLang="en-US" sz="4000" dirty="0" err="1" smtClean="0"/>
              <a:t>pkt</a:t>
            </a:r>
            <a:r>
              <a:rPr lang="en-US" altLang="en-US" sz="4000" dirty="0" smtClean="0"/>
              <a:t> miss)</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10" name="Rectangle 33"/>
          <p:cNvSpPr>
            <a:spLocks/>
          </p:cNvSpPr>
          <p:nvPr/>
        </p:nvSpPr>
        <p:spPr bwMode="auto">
          <a:xfrm>
            <a:off x="6981402" y="3448575"/>
            <a:ext cx="208999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sz="1600" dirty="0" err="1">
                <a:solidFill>
                  <a:srgbClr val="000000"/>
                </a:solidFill>
                <a:cs typeface="Arial" charset="0"/>
                <a:sym typeface="Arial" charset="0"/>
              </a:rPr>
              <a:t>OpenFlow</a:t>
            </a:r>
            <a:endParaRPr lang="en-US" altLang="en-US" sz="1600" dirty="0">
              <a:solidFill>
                <a:srgbClr val="000000"/>
              </a:solidFill>
              <a:cs typeface="Arial" charset="0"/>
              <a:sym typeface="Arial" charset="0"/>
            </a:endParaRPr>
          </a:p>
          <a:p>
            <a:r>
              <a:rPr lang="en-US" altLang="en-US" sz="1600" dirty="0" smtClean="0">
                <a:solidFill>
                  <a:srgbClr val="000000"/>
                </a:solidFill>
                <a:cs typeface="Arial" charset="0"/>
                <a:sym typeface="Arial" charset="0"/>
              </a:rPr>
              <a:t>Protocol </a:t>
            </a:r>
            <a:r>
              <a:rPr lang="en-US" altLang="en-US" sz="1600" dirty="0" err="1" smtClean="0">
                <a:solidFill>
                  <a:srgbClr val="000000"/>
                </a:solidFill>
                <a:cs typeface="Arial" charset="0"/>
                <a:sym typeface="Arial" charset="0"/>
              </a:rPr>
              <a:t>pkt</a:t>
            </a:r>
            <a:r>
              <a:rPr lang="en-US" altLang="en-US" sz="1600" dirty="0" smtClean="0">
                <a:solidFill>
                  <a:srgbClr val="000000"/>
                </a:solidFill>
                <a:cs typeface="Arial" charset="0"/>
                <a:sym typeface="Arial" charset="0"/>
              </a:rPr>
              <a:t> miss </a:t>
            </a:r>
            <a:r>
              <a:rPr lang="en-US" altLang="en-US" sz="1600" dirty="0" err="1" smtClean="0">
                <a:solidFill>
                  <a:srgbClr val="000000"/>
                </a:solidFill>
                <a:cs typeface="Arial" charset="0"/>
                <a:sym typeface="Arial" charset="0"/>
              </a:rPr>
              <a:t>msg</a:t>
            </a:r>
            <a:endParaRPr lang="en-US" altLang="en-US" sz="1600" dirty="0">
              <a:solidFill>
                <a:srgbClr val="000000"/>
              </a:solidFill>
              <a:cs typeface="Arial" charset="0"/>
              <a:sym typeface="Arial" charset="0"/>
            </a:endParaRPr>
          </a:p>
        </p:txBody>
      </p:sp>
      <p:sp>
        <p:nvSpPr>
          <p:cNvPr id="50212" name="Line 35"/>
          <p:cNvSpPr>
            <a:spLocks noChangeShapeType="1"/>
          </p:cNvSpPr>
          <p:nvPr/>
        </p:nvSpPr>
        <p:spPr bwMode="auto">
          <a:xfrm rot="10800000" flipH="1">
            <a:off x="6324600" y="2863850"/>
            <a:ext cx="1219200" cy="1708150"/>
          </a:xfrm>
          <a:prstGeom prst="line">
            <a:avLst/>
          </a:prstGeom>
          <a:noFill/>
          <a:ln w="38100">
            <a:solidFill>
              <a:srgbClr val="FF9966"/>
            </a:solidFill>
            <a:prstDash val="sysDot"/>
            <a:round/>
            <a:headEnd type="none" w="lg" len="lg"/>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7010400" y="53340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smtClean="0">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
        <p:nvSpPr>
          <p:cNvPr id="2" name="Rectangle 1"/>
          <p:cNvSpPr/>
          <p:nvPr/>
        </p:nvSpPr>
        <p:spPr>
          <a:xfrm>
            <a:off x="7169157" y="4553635"/>
            <a:ext cx="1396536" cy="646331"/>
          </a:xfrm>
          <a:prstGeom prst="rect">
            <a:avLst/>
          </a:prstGeom>
        </p:spPr>
        <p:txBody>
          <a:bodyPr wrap="none">
            <a:spAutoFit/>
          </a:bodyPr>
          <a:lstStyle/>
          <a:p>
            <a:r>
              <a:rPr lang="en-US" altLang="en-US" dirty="0" err="1">
                <a:solidFill>
                  <a:srgbClr val="000000"/>
                </a:solidFill>
              </a:rPr>
              <a:t>f</a:t>
            </a:r>
            <a:r>
              <a:rPr lang="en-US" altLang="en-US" dirty="0" err="1">
                <a:solidFill>
                  <a:srgbClr val="000000"/>
                </a:solidFill>
              </a:rPr>
              <a:t>lowtable</a:t>
            </a:r>
            <a:r>
              <a:rPr lang="en-US" altLang="en-US" dirty="0">
                <a:solidFill>
                  <a:srgbClr val="000000"/>
                </a:solidFill>
              </a:rPr>
              <a:t/>
            </a:r>
            <a:br>
              <a:rPr lang="en-US" altLang="en-US" dirty="0">
                <a:solidFill>
                  <a:srgbClr val="000000"/>
                </a:solidFill>
              </a:rPr>
            </a:br>
            <a:r>
              <a:rPr lang="en-US" altLang="en-US" dirty="0">
                <a:solidFill>
                  <a:srgbClr val="000000"/>
                </a:solidFill>
              </a:rPr>
              <a:t>lookup miss</a:t>
            </a:r>
            <a:endParaRPr lang="en-US" dirty="0">
              <a:solidFill>
                <a:srgbClr val="000000"/>
              </a:solidFill>
            </a:endParaRPr>
          </a:p>
        </p:txBody>
      </p:sp>
    </p:spTree>
    <p:extLst>
      <p:ext uri="{BB962C8B-B14F-4D97-AF65-F5344CB8AC3E}">
        <p14:creationId xmlns:p14="http://schemas.microsoft.com/office/powerpoint/2010/main" val="12953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1" nodeType="clickEffect">
                                  <p:stCondLst>
                                    <p:cond delay="0"/>
                                  </p:stCondLst>
                                  <p:childTnLst>
                                    <p:animMotion origin="layout" path="M 0 0 L -0.075 -0.08883 " pathEditMode="relative" ptsTypes="AA">
                                      <p:cBhvr>
                                        <p:cTn id="10" dur="500" fill="hold"/>
                                        <p:tgtEl>
                                          <p:spTgt spid="12326"/>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2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0" grpId="0"/>
      <p:bldP spid="50212" grpId="0" animBg="1"/>
      <p:bldP spid="12326" grpId="0" animBg="1"/>
      <p:bldP spid="12326" grpId="1"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smtClean="0"/>
              <a:t>OpenFlow</a:t>
            </a:r>
            <a:r>
              <a:rPr lang="en-US" altLang="en-US" sz="4000" dirty="0" smtClean="0"/>
              <a:t> Message Flows: Reactive Mode (flow mod)</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6362701" y="47625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smtClean="0">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
        <p:nvSpPr>
          <p:cNvPr id="70" name="Line 37"/>
          <p:cNvSpPr>
            <a:spLocks noChangeShapeType="1"/>
          </p:cNvSpPr>
          <p:nvPr/>
        </p:nvSpPr>
        <p:spPr bwMode="auto">
          <a:xfrm rot="10800000" flipH="1">
            <a:off x="6084089" y="2514597"/>
            <a:ext cx="1408912" cy="2020889"/>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1" name="Rectangle 33"/>
          <p:cNvSpPr>
            <a:spLocks/>
          </p:cNvSpPr>
          <p:nvPr/>
        </p:nvSpPr>
        <p:spPr bwMode="auto">
          <a:xfrm>
            <a:off x="6269038" y="3448665"/>
            <a:ext cx="17677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sz="1600" dirty="0" err="1">
                <a:solidFill>
                  <a:srgbClr val="000000"/>
                </a:solidFill>
                <a:cs typeface="Arial" charset="0"/>
                <a:sym typeface="Arial" charset="0"/>
              </a:rPr>
              <a:t>OpenFlow</a:t>
            </a:r>
            <a:endParaRPr lang="en-US" altLang="en-US" sz="1600" dirty="0">
              <a:solidFill>
                <a:srgbClr val="000000"/>
              </a:solidFill>
              <a:cs typeface="Arial" charset="0"/>
              <a:sym typeface="Arial" charset="0"/>
            </a:endParaRPr>
          </a:p>
          <a:p>
            <a:r>
              <a:rPr lang="en-US" altLang="en-US" sz="1600" dirty="0" smtClean="0">
                <a:solidFill>
                  <a:srgbClr val="000000"/>
                </a:solidFill>
                <a:cs typeface="Arial" charset="0"/>
                <a:sym typeface="Arial" charset="0"/>
              </a:rPr>
              <a:t>Protocol </a:t>
            </a:r>
            <a:r>
              <a:rPr lang="en-US" altLang="en-US" sz="1600" dirty="0" err="1" smtClean="0">
                <a:solidFill>
                  <a:srgbClr val="000000"/>
                </a:solidFill>
                <a:cs typeface="Arial" charset="0"/>
                <a:sym typeface="Arial" charset="0"/>
              </a:rPr>
              <a:t>flow_mod</a:t>
            </a:r>
            <a:endParaRPr lang="en-US" altLang="en-US" sz="1600" dirty="0">
              <a:solidFill>
                <a:srgbClr val="000000"/>
              </a:solidFill>
              <a:cs typeface="Arial" charset="0"/>
              <a:sym typeface="Arial" charset="0"/>
            </a:endParaRPr>
          </a:p>
        </p:txBody>
      </p:sp>
      <p:sp>
        <p:nvSpPr>
          <p:cNvPr id="72" name="Line 37"/>
          <p:cNvSpPr>
            <a:spLocks noChangeShapeType="1"/>
          </p:cNvSpPr>
          <p:nvPr/>
        </p:nvSpPr>
        <p:spPr bwMode="auto">
          <a:xfrm rot="10800000" flipH="1">
            <a:off x="4636289" y="2505074"/>
            <a:ext cx="2856712" cy="319087"/>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3" name="Line 37"/>
          <p:cNvSpPr>
            <a:spLocks noChangeShapeType="1"/>
          </p:cNvSpPr>
          <p:nvPr/>
        </p:nvSpPr>
        <p:spPr bwMode="auto">
          <a:xfrm rot="10800000" flipH="1">
            <a:off x="2982913" y="2547938"/>
            <a:ext cx="4510088" cy="2220911"/>
          </a:xfrm>
          <a:prstGeom prst="line">
            <a:avLst/>
          </a:prstGeom>
          <a:noFill/>
          <a:ln w="38100">
            <a:solidFill>
              <a:srgbClr val="FF9966"/>
            </a:solidFill>
            <a:prstDash val="sysDot"/>
            <a:round/>
            <a:headEnd type="triangle" w="lg" len="med"/>
            <a:tailEnd type="non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74" name="Rectangle 41"/>
          <p:cNvSpPr>
            <a:spLocks/>
          </p:cNvSpPr>
          <p:nvPr/>
        </p:nvSpPr>
        <p:spPr bwMode="auto">
          <a:xfrm>
            <a:off x="6064672" y="1382713"/>
            <a:ext cx="101739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nchor="ctr">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dirty="0" err="1" smtClean="0">
                <a:solidFill>
                  <a:srgbClr val="000000"/>
                </a:solidFill>
                <a:cs typeface="Arial" charset="0"/>
                <a:sym typeface="Arial" charset="0"/>
              </a:rPr>
              <a:t>pkt_miss</a:t>
            </a:r>
            <a:r>
              <a:rPr lang="en-US" altLang="en-US" dirty="0" smtClean="0">
                <a:solidFill>
                  <a:srgbClr val="000000"/>
                </a:solidFill>
                <a:cs typeface="Arial" charset="0"/>
                <a:sym typeface="Arial" charset="0"/>
              </a:rPr>
              <a:t/>
            </a:r>
            <a:br>
              <a:rPr lang="en-US" altLang="en-US" dirty="0" smtClean="0">
                <a:solidFill>
                  <a:srgbClr val="000000"/>
                </a:solidFill>
                <a:cs typeface="Arial" charset="0"/>
                <a:sym typeface="Arial" charset="0"/>
              </a:rPr>
            </a:br>
            <a:r>
              <a:rPr lang="en-US" altLang="en-US" dirty="0" smtClean="0">
                <a:solidFill>
                  <a:srgbClr val="000000"/>
                </a:solidFill>
                <a:cs typeface="Arial" charset="0"/>
                <a:sym typeface="Arial" charset="0"/>
              </a:rPr>
              <a:t>handler</a:t>
            </a:r>
            <a:endParaRPr lang="en-US" altLang="en-US" dirty="0">
              <a:solidFill>
                <a:srgbClr val="000000"/>
              </a:solidFill>
              <a:cs typeface="Arial" charset="0"/>
              <a:sym typeface="Arial" charset="0"/>
            </a:endParaRPr>
          </a:p>
        </p:txBody>
      </p:sp>
    </p:spTree>
    <p:extLst>
      <p:ext uri="{BB962C8B-B14F-4D97-AF65-F5344CB8AC3E}">
        <p14:creationId xmlns:p14="http://schemas.microsoft.com/office/powerpoint/2010/main" val="414919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2" grpId="0" animBg="1"/>
      <p:bldP spid="73" grpId="0" animBg="1"/>
      <p:bldP spid="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p:cNvSpPr>
            <a:spLocks/>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808080"/>
                </a:solidFill>
                <a:cs typeface="Arial" charset="0"/>
                <a:sym typeface="Arial" charset="0"/>
              </a:rPr>
              <a:t>OpenFlowSwitch.org</a:t>
            </a:r>
          </a:p>
        </p:txBody>
      </p:sp>
      <p:sp>
        <p:nvSpPr>
          <p:cNvPr id="50180" name="Rectangle 3"/>
          <p:cNvSpPr>
            <a:spLocks/>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pic>
        <p:nvPicPr>
          <p:cNvPr id="501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18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3"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4"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185" name="Rectangle 8"/>
          <p:cNvSpPr>
            <a:spLocks/>
          </p:cNvSpPr>
          <p:nvPr/>
        </p:nvSpPr>
        <p:spPr bwMode="auto">
          <a:xfrm>
            <a:off x="7258050" y="120501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lnSpc>
                <a:spcPct val="90000"/>
              </a:lnSpc>
            </a:pPr>
            <a:r>
              <a:rPr lang="en-US" altLang="en-US" sz="2800">
                <a:solidFill>
                  <a:srgbClr val="333399"/>
                </a:solidFill>
                <a:latin typeface="Tahoma" charset="0"/>
                <a:cs typeface="Tahoma" charset="0"/>
                <a:sym typeface="Tahoma" charset="0"/>
              </a:rPr>
              <a:t>Controller</a:t>
            </a:r>
          </a:p>
        </p:txBody>
      </p:sp>
      <p:grpSp>
        <p:nvGrpSpPr>
          <p:cNvPr id="50186" name="Group 9"/>
          <p:cNvGrpSpPr>
            <a:grpSpLocks/>
          </p:cNvGrpSpPr>
          <p:nvPr/>
        </p:nvGrpSpPr>
        <p:grpSpPr bwMode="auto">
          <a:xfrm>
            <a:off x="4724400" y="4572000"/>
            <a:ext cx="2057400" cy="838200"/>
            <a:chOff x="0" y="0"/>
            <a:chExt cx="1296" cy="528"/>
          </a:xfrm>
        </p:grpSpPr>
        <p:sp>
          <p:nvSpPr>
            <p:cNvPr id="50187" name="AutoShape 10"/>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8" name="AutoShape 11"/>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89" name="Rectangle 12"/>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pic>
        <p:nvPicPr>
          <p:cNvPr id="50190"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60506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91" name="Rectangle 14"/>
          <p:cNvSpPr>
            <a:spLocks/>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sp>
        <p:nvSpPr>
          <p:cNvPr id="50192" name="Rectangle 15"/>
          <p:cNvSpPr>
            <a:spLocks/>
          </p:cNvSpPr>
          <p:nvPr/>
        </p:nvSpPr>
        <p:spPr bwMode="auto">
          <a:xfrm>
            <a:off x="7850188" y="206226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a:solidFill>
                  <a:srgbClr val="FFFFFF"/>
                </a:solidFill>
                <a:cs typeface="Arial" charset="0"/>
                <a:sym typeface="Arial" charset="0"/>
              </a:rPr>
              <a:t>PC</a:t>
            </a:r>
          </a:p>
        </p:txBody>
      </p:sp>
      <p:sp>
        <p:nvSpPr>
          <p:cNvPr id="50193" name="Rectangle 16"/>
          <p:cNvSpPr>
            <a:spLocks noGrp="1" noChangeArrowheads="1"/>
          </p:cNvSpPr>
          <p:nvPr>
            <p:ph type="title" idx="4294967295"/>
          </p:nvPr>
        </p:nvSpPr>
        <p:spPr>
          <a:xfrm>
            <a:off x="404813" y="96045"/>
            <a:ext cx="8229600" cy="1008062"/>
          </a:xfrm>
        </p:spPr>
        <p:txBody>
          <a:bodyPr lIns="50800" tIns="50800" rIns="132080" bIns="50800"/>
          <a:lstStyle/>
          <a:p>
            <a:pPr marL="39688"/>
            <a:r>
              <a:rPr lang="en-US" altLang="en-US" sz="4000" dirty="0" err="1" smtClean="0"/>
              <a:t>OpenFlow</a:t>
            </a:r>
            <a:r>
              <a:rPr lang="en-US" altLang="en-US" sz="4000" dirty="0" smtClean="0"/>
              <a:t> Message Flows: Reactive Mode (forward)</a:t>
            </a:r>
            <a:endParaRPr lang="en-US" altLang="en-US" sz="2800" dirty="0">
              <a:solidFill>
                <a:srgbClr val="333399"/>
              </a:solidFill>
            </a:endParaRPr>
          </a:p>
        </p:txBody>
      </p:sp>
      <p:pic>
        <p:nvPicPr>
          <p:cNvPr id="5019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195" name="Group 18"/>
          <p:cNvGrpSpPr>
            <a:grpSpLocks/>
          </p:cNvGrpSpPr>
          <p:nvPr/>
        </p:nvGrpSpPr>
        <p:grpSpPr bwMode="auto">
          <a:xfrm>
            <a:off x="977900" y="4572000"/>
            <a:ext cx="2057400" cy="838200"/>
            <a:chOff x="0" y="0"/>
            <a:chExt cx="1296" cy="528"/>
          </a:xfrm>
        </p:grpSpPr>
        <p:sp>
          <p:nvSpPr>
            <p:cNvPr id="50196" name="AutoShape 19"/>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7" name="AutoShape 20"/>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198" name="Rectangle 21"/>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199" name="Rectangle 22"/>
          <p:cNvSpPr>
            <a:spLocks/>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01" name="Group 24"/>
          <p:cNvGrpSpPr>
            <a:grpSpLocks/>
          </p:cNvGrpSpPr>
          <p:nvPr/>
        </p:nvGrpSpPr>
        <p:grpSpPr bwMode="auto">
          <a:xfrm>
            <a:off x="3124200" y="1905000"/>
            <a:ext cx="2057400" cy="838200"/>
            <a:chOff x="0" y="0"/>
            <a:chExt cx="1296" cy="528"/>
          </a:xfrm>
        </p:grpSpPr>
        <p:sp>
          <p:nvSpPr>
            <p:cNvPr id="50202" name="AutoShape 25"/>
            <p:cNvSpPr>
              <a:spLocks/>
            </p:cNvSpPr>
            <p:nvPr/>
          </p:nvSpPr>
          <p:spPr bwMode="auto">
            <a:xfrm>
              <a:off x="0" y="0"/>
              <a:ext cx="1296" cy="52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3" name="AutoShape 26"/>
            <p:cNvSpPr>
              <a:spLocks/>
            </p:cNvSpPr>
            <p:nvPr/>
          </p:nvSpPr>
          <p:spPr bwMode="auto">
            <a:xfrm>
              <a:off x="0" y="0"/>
              <a:ext cx="1296" cy="264"/>
            </a:xfrm>
            <a:custGeom>
              <a:avLst/>
              <a:gdLst>
                <a:gd name="T0" fmla="*/ 0 w 21600"/>
                <a:gd name="T1" fmla="*/ 0 h 21600"/>
                <a:gd name="T2" fmla="*/ 21600 w 21600"/>
                <a:gd name="T3" fmla="*/ 21600 h 21600"/>
              </a:gdLst>
              <a:ahLst/>
              <a:cxnLst/>
              <a:rect l="T0" t="T1" r="T2" b="T3"/>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04" name="Rectangle 27"/>
            <p:cNvSpPr>
              <a:spLocks/>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grpSp>
      <p:sp>
        <p:nvSpPr>
          <p:cNvPr id="50205" name="Rectangle 28"/>
          <p:cNvSpPr>
            <a:spLocks/>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39688">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2000">
                <a:solidFill>
                  <a:srgbClr val="333399"/>
                </a:solidFill>
                <a:latin typeface="Tahoma" charset="0"/>
                <a:cs typeface="Tahoma" charset="0"/>
                <a:sym typeface="Tahoma" charset="0"/>
              </a:rPr>
              <a:t>OpenFlow </a:t>
            </a:r>
          </a:p>
          <a:p>
            <a:pPr algn="ctr"/>
            <a:r>
              <a:rPr lang="en-US" altLang="en-US" sz="2000">
                <a:solidFill>
                  <a:srgbClr val="333399"/>
                </a:solidFill>
                <a:latin typeface="Tahoma" charset="0"/>
                <a:cs typeface="Tahoma" charset="0"/>
                <a:sym typeface="Tahoma" charset="0"/>
              </a:rPr>
              <a:t>Switch</a:t>
            </a:r>
          </a:p>
        </p:txBody>
      </p:sp>
      <p:pic>
        <p:nvPicPr>
          <p:cNvPr id="50206"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7"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50208"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26" name="AutoShape 38"/>
          <p:cNvSpPr>
            <a:spLocks/>
          </p:cNvSpPr>
          <p:nvPr/>
        </p:nvSpPr>
        <p:spPr bwMode="auto">
          <a:xfrm>
            <a:off x="6362701" y="4762500"/>
            <a:ext cx="838200" cy="457200"/>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r>
              <a:rPr lang="en-US" altLang="en-US" dirty="0" err="1" smtClean="0">
                <a:solidFill>
                  <a:srgbClr val="000000"/>
                </a:solidFill>
                <a:sym typeface="Arial" charset="0"/>
              </a:rPr>
              <a:t>pkt</a:t>
            </a:r>
            <a:endParaRPr lang="en-US" altLang="en-US" dirty="0">
              <a:solidFill>
                <a:srgbClr val="000000"/>
              </a:solidFill>
              <a:sym typeface="Arial" charset="0"/>
            </a:endParaRPr>
          </a:p>
        </p:txBody>
      </p:sp>
      <p:grpSp>
        <p:nvGrpSpPr>
          <p:cNvPr id="8" name="Group 42"/>
          <p:cNvGrpSpPr>
            <a:grpSpLocks/>
          </p:cNvGrpSpPr>
          <p:nvPr/>
        </p:nvGrpSpPr>
        <p:grpSpPr bwMode="auto">
          <a:xfrm>
            <a:off x="2045494" y="2559050"/>
            <a:ext cx="2593975" cy="304800"/>
            <a:chOff x="0" y="0"/>
            <a:chExt cx="1634" cy="192"/>
          </a:xfrm>
        </p:grpSpPr>
        <p:grpSp>
          <p:nvGrpSpPr>
            <p:cNvPr id="50220" name="Group 43"/>
            <p:cNvGrpSpPr>
              <a:grpSpLocks/>
            </p:cNvGrpSpPr>
            <p:nvPr/>
          </p:nvGrpSpPr>
          <p:grpSpPr bwMode="auto">
            <a:xfrm>
              <a:off x="0" y="0"/>
              <a:ext cx="531" cy="192"/>
              <a:chOff x="0" y="0"/>
              <a:chExt cx="531" cy="192"/>
            </a:xfrm>
          </p:grpSpPr>
          <p:sp>
            <p:nvSpPr>
              <p:cNvPr id="50221" name="AutoShape 4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2" name="Rectangle 4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23" name="Group 46"/>
            <p:cNvGrpSpPr>
              <a:grpSpLocks/>
            </p:cNvGrpSpPr>
            <p:nvPr/>
          </p:nvGrpSpPr>
          <p:grpSpPr bwMode="auto">
            <a:xfrm>
              <a:off x="550" y="0"/>
              <a:ext cx="531" cy="192"/>
              <a:chOff x="0" y="0"/>
              <a:chExt cx="531" cy="192"/>
            </a:xfrm>
          </p:grpSpPr>
          <p:sp>
            <p:nvSpPr>
              <p:cNvPr id="50224" name="AutoShape 4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5" name="Rectangle 4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26" name="Group 49"/>
            <p:cNvGrpSpPr>
              <a:grpSpLocks/>
            </p:cNvGrpSpPr>
            <p:nvPr/>
          </p:nvGrpSpPr>
          <p:grpSpPr bwMode="auto">
            <a:xfrm>
              <a:off x="1097" y="0"/>
              <a:ext cx="537" cy="192"/>
              <a:chOff x="0" y="0"/>
              <a:chExt cx="536" cy="192"/>
            </a:xfrm>
          </p:grpSpPr>
          <p:sp>
            <p:nvSpPr>
              <p:cNvPr id="50227" name="AutoShape 5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28" name="Rectangle 5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dirty="0">
                    <a:solidFill>
                      <a:srgbClr val="333399"/>
                    </a:solidFill>
                    <a:cs typeface="Arial" charset="0"/>
                    <a:sym typeface="Arial" charset="0"/>
                  </a:rPr>
                  <a:t>Statistics</a:t>
                </a:r>
              </a:p>
            </p:txBody>
          </p:sp>
        </p:grpSp>
      </p:grpSp>
      <p:grpSp>
        <p:nvGrpSpPr>
          <p:cNvPr id="12" name="Group 52"/>
          <p:cNvGrpSpPr>
            <a:grpSpLocks/>
          </p:cNvGrpSpPr>
          <p:nvPr/>
        </p:nvGrpSpPr>
        <p:grpSpPr bwMode="auto">
          <a:xfrm>
            <a:off x="55266" y="5189538"/>
            <a:ext cx="2595562" cy="304800"/>
            <a:chOff x="0" y="0"/>
            <a:chExt cx="1634" cy="192"/>
          </a:xfrm>
        </p:grpSpPr>
        <p:grpSp>
          <p:nvGrpSpPr>
            <p:cNvPr id="50230" name="Group 53"/>
            <p:cNvGrpSpPr>
              <a:grpSpLocks/>
            </p:cNvGrpSpPr>
            <p:nvPr/>
          </p:nvGrpSpPr>
          <p:grpSpPr bwMode="auto">
            <a:xfrm>
              <a:off x="0" y="0"/>
              <a:ext cx="531" cy="192"/>
              <a:chOff x="0" y="0"/>
              <a:chExt cx="531" cy="192"/>
            </a:xfrm>
          </p:grpSpPr>
          <p:sp>
            <p:nvSpPr>
              <p:cNvPr id="50231" name="AutoShape 5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2" name="Rectangle 5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33" name="Group 56"/>
            <p:cNvGrpSpPr>
              <a:grpSpLocks/>
            </p:cNvGrpSpPr>
            <p:nvPr/>
          </p:nvGrpSpPr>
          <p:grpSpPr bwMode="auto">
            <a:xfrm>
              <a:off x="550" y="0"/>
              <a:ext cx="531" cy="192"/>
              <a:chOff x="0" y="0"/>
              <a:chExt cx="531" cy="192"/>
            </a:xfrm>
          </p:grpSpPr>
          <p:sp>
            <p:nvSpPr>
              <p:cNvPr id="50234" name="AutoShape 5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5" name="Rectangle 58"/>
              <p:cNvSpPr>
                <a:spLocks/>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36" name="Group 59"/>
            <p:cNvGrpSpPr>
              <a:grpSpLocks/>
            </p:cNvGrpSpPr>
            <p:nvPr/>
          </p:nvGrpSpPr>
          <p:grpSpPr bwMode="auto">
            <a:xfrm>
              <a:off x="1097" y="0"/>
              <a:ext cx="537" cy="192"/>
              <a:chOff x="0" y="0"/>
              <a:chExt cx="536" cy="192"/>
            </a:xfrm>
          </p:grpSpPr>
          <p:sp>
            <p:nvSpPr>
              <p:cNvPr id="50237" name="AutoShape 6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38" name="Rectangle 6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grpSp>
        <p:nvGrpSpPr>
          <p:cNvPr id="16" name="Group 62"/>
          <p:cNvGrpSpPr>
            <a:grpSpLocks/>
          </p:cNvGrpSpPr>
          <p:nvPr/>
        </p:nvGrpSpPr>
        <p:grpSpPr bwMode="auto">
          <a:xfrm>
            <a:off x="3998912" y="5248275"/>
            <a:ext cx="2593975" cy="304800"/>
            <a:chOff x="0" y="0"/>
            <a:chExt cx="1634" cy="192"/>
          </a:xfrm>
        </p:grpSpPr>
        <p:grpSp>
          <p:nvGrpSpPr>
            <p:cNvPr id="50240" name="Group 63"/>
            <p:cNvGrpSpPr>
              <a:grpSpLocks/>
            </p:cNvGrpSpPr>
            <p:nvPr/>
          </p:nvGrpSpPr>
          <p:grpSpPr bwMode="auto">
            <a:xfrm>
              <a:off x="0" y="0"/>
              <a:ext cx="531" cy="192"/>
              <a:chOff x="0" y="0"/>
              <a:chExt cx="531" cy="192"/>
            </a:xfrm>
          </p:grpSpPr>
          <p:sp>
            <p:nvSpPr>
              <p:cNvPr id="50241" name="AutoShape 64"/>
              <p:cNvSpPr>
                <a:spLocks/>
              </p:cNvSpPr>
              <p:nvPr/>
            </p:nvSpPr>
            <p:spPr bwMode="auto">
              <a:xfrm>
                <a:off x="0" y="0"/>
                <a:ext cx="531" cy="192"/>
              </a:xfrm>
              <a:prstGeom prst="roundRect">
                <a:avLst>
                  <a:gd name="adj" fmla="val 16667"/>
                </a:avLst>
              </a:prstGeom>
              <a:solidFill>
                <a:srgbClr val="FFFFFF"/>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2" name="Rectangle 65"/>
              <p:cNvSpPr>
                <a:spLocks/>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Rule</a:t>
                </a:r>
              </a:p>
            </p:txBody>
          </p:sp>
        </p:grpSp>
        <p:grpSp>
          <p:nvGrpSpPr>
            <p:cNvPr id="50243" name="Group 66"/>
            <p:cNvGrpSpPr>
              <a:grpSpLocks/>
            </p:cNvGrpSpPr>
            <p:nvPr/>
          </p:nvGrpSpPr>
          <p:grpSpPr bwMode="auto">
            <a:xfrm>
              <a:off x="550" y="0"/>
              <a:ext cx="531" cy="192"/>
              <a:chOff x="0" y="0"/>
              <a:chExt cx="531" cy="192"/>
            </a:xfrm>
          </p:grpSpPr>
          <p:sp>
            <p:nvSpPr>
              <p:cNvPr id="50244" name="AutoShape 67"/>
              <p:cNvSpPr>
                <a:spLocks/>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5" name="Rectangle 68"/>
              <p:cNvSpPr>
                <a:spLocks/>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Action</a:t>
                </a:r>
              </a:p>
            </p:txBody>
          </p:sp>
        </p:grpSp>
        <p:grpSp>
          <p:nvGrpSpPr>
            <p:cNvPr id="50246" name="Group 69"/>
            <p:cNvGrpSpPr>
              <a:grpSpLocks/>
            </p:cNvGrpSpPr>
            <p:nvPr/>
          </p:nvGrpSpPr>
          <p:grpSpPr bwMode="auto">
            <a:xfrm>
              <a:off x="1097" y="0"/>
              <a:ext cx="537" cy="192"/>
              <a:chOff x="0" y="0"/>
              <a:chExt cx="536" cy="192"/>
            </a:xfrm>
          </p:grpSpPr>
          <p:sp>
            <p:nvSpPr>
              <p:cNvPr id="50247" name="AutoShape 70"/>
              <p:cNvSpPr>
                <a:spLocks/>
              </p:cNvSpPr>
              <p:nvPr/>
            </p:nvSpPr>
            <p:spPr bwMode="auto">
              <a:xfrm>
                <a:off x="2" y="0"/>
                <a:ext cx="532" cy="192"/>
              </a:xfrm>
              <a:prstGeom prst="roundRect">
                <a:avLst>
                  <a:gd name="adj" fmla="val 16667"/>
                </a:avLst>
              </a:prstGeom>
              <a:solidFill>
                <a:srgbClr val="FFCC99"/>
              </a:solidFill>
              <a:ln w="38100">
                <a:solidFill>
                  <a:srgbClr val="808080"/>
                </a:solidFill>
                <a:round/>
                <a:headEnd/>
                <a:tailEnd/>
              </a:ln>
            </p:spPr>
            <p:txBody>
              <a:bodyPr lIns="0" tIns="0" rIns="0" bIns="0"/>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endParaRPr lang="en-US" altLang="en-US">
                  <a:solidFill>
                    <a:srgbClr val="000000"/>
                  </a:solidFill>
                  <a:sym typeface="Arial" charset="0"/>
                </a:endParaRPr>
              </a:p>
            </p:txBody>
          </p:sp>
          <p:sp>
            <p:nvSpPr>
              <p:cNvPr id="50248" name="Rectangle 71"/>
              <p:cNvSpPr>
                <a:spLocks/>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ctr"/>
                <a:r>
                  <a:rPr lang="en-US" altLang="en-US" sz="1400">
                    <a:solidFill>
                      <a:srgbClr val="333399"/>
                    </a:solidFill>
                    <a:cs typeface="Arial" charset="0"/>
                    <a:sym typeface="Arial" charset="0"/>
                  </a:rPr>
                  <a:t>Statistics</a:t>
                </a:r>
              </a:p>
            </p:txBody>
          </p:sp>
        </p:grpSp>
      </p:grpSp>
    </p:spTree>
    <p:extLst>
      <p:ext uri="{BB962C8B-B14F-4D97-AF65-F5344CB8AC3E}">
        <p14:creationId xmlns:p14="http://schemas.microsoft.com/office/powerpoint/2010/main" val="1002051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22 -0.03843 C -0.09202 -0.17477 -0.18282 -0.31088 -0.24809 -0.33658 C -0.31337 -0.36204 -0.34775 -0.25556 -0.39289 -0.19167 C -0.43785 -0.12801 -0.48785 -0.00787 -0.51841 0.04653 C -0.54879 0.10092 -0.5757 0.13472 -0.5757 0.13472 " pathEditMode="relative" ptsTypes="AAAAA">
                                      <p:cBhvr>
                                        <p:cTn id="6" dur="2000" fill="hold"/>
                                        <p:tgtEl>
                                          <p:spTgt spid="123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979073C7-521D-5140-95CC-AE42EB7926C5}" type="slidenum">
              <a:rPr lang="en-US" altLang="en-US" sz="1400">
                <a:solidFill>
                  <a:srgbClr val="000000"/>
                </a:solidFill>
                <a:latin typeface="Times New Roman" charset="0"/>
              </a:rPr>
              <a:pPr>
                <a:spcBef>
                  <a:spcPct val="0"/>
                </a:spcBef>
                <a:buClrTx/>
                <a:buSzTx/>
                <a:buFontTx/>
                <a:buNone/>
              </a:pPr>
              <a:t>35</a:t>
            </a:fld>
            <a:endParaRPr lang="en-US" altLang="en-US" sz="1400">
              <a:solidFill>
                <a:srgbClr val="000000"/>
              </a:solidFill>
              <a:latin typeface="Times New Roman" charset="0"/>
            </a:endParaRPr>
          </a:p>
        </p:txBody>
      </p:sp>
      <p:sp>
        <p:nvSpPr>
          <p:cNvPr id="177154"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4000" u="sng" dirty="0" smtClean="0">
                <a:solidFill>
                  <a:srgbClr val="3333CC"/>
                </a:solidFill>
              </a:rPr>
              <a:t>Outline</a:t>
            </a:r>
            <a:endParaRPr lang="en-US" altLang="en-US" sz="4000" u="sng" dirty="0">
              <a:solidFill>
                <a:srgbClr val="3333CC"/>
              </a:solidFill>
            </a:endParaRPr>
          </a:p>
        </p:txBody>
      </p:sp>
      <p:sp>
        <p:nvSpPr>
          <p:cNvPr id="22532" name="Rectangle 5"/>
          <p:cNvSpPr>
            <a:spLocks noChangeArrowheads="1"/>
          </p:cNvSpPr>
          <p:nvPr/>
        </p:nvSpPr>
        <p:spPr bwMode="auto">
          <a:xfrm>
            <a:off x="484188" y="1419225"/>
            <a:ext cx="8343900" cy="4648200"/>
          </a:xfrm>
          <a:prstGeom prst="rect">
            <a:avLst/>
          </a:prstGeom>
          <a:noFill/>
          <a:ln w="9525">
            <a:noFill/>
            <a:miter lim="800000"/>
            <a:headEnd/>
            <a:tailEnd/>
          </a:ln>
        </p:spPr>
        <p:txBody>
          <a:bodyPr/>
          <a:lstStyle/>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Admin and recap</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Link layer</a:t>
            </a:r>
          </a:p>
          <a:p>
            <a:pPr marL="342900" indent="-342900">
              <a:spcBef>
                <a:spcPct val="20000"/>
              </a:spcBef>
              <a:buClr>
                <a:srgbClr val="3333CC"/>
              </a:buClr>
              <a:buSzPct val="85000"/>
              <a:buFont typeface="Wingdings" charset="2"/>
              <a:buChar char="q"/>
              <a:defRPr/>
            </a:pPr>
            <a:r>
              <a:rPr lang="en-US" sz="2400" dirty="0">
                <a:solidFill>
                  <a:srgbClr val="000000"/>
                </a:solidFill>
                <a:latin typeface="Comic Sans MS" pitchFamily="66" charset="0"/>
                <a:ea typeface=""/>
              </a:rPr>
              <a:t>Software defined networking</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Motivation: from simple forwarding to network functions</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Design overview</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Data path (</a:t>
            </a:r>
            <a:r>
              <a:rPr lang="en-US" sz="2400" dirty="0" err="1">
                <a:solidFill>
                  <a:srgbClr val="000000"/>
                </a:solidFill>
                <a:latin typeface="Comic Sans MS" pitchFamily="66" charset="0"/>
                <a:ea typeface=""/>
              </a:rPr>
              <a:t>OpenFlow</a:t>
            </a:r>
            <a:r>
              <a:rPr lang="en-US" sz="2400" dirty="0">
                <a:solidFill>
                  <a:srgbClr val="000000"/>
                </a:solidFill>
                <a:latin typeface="Comic Sans MS" pitchFamily="66" charset="0"/>
                <a:ea typeface=""/>
              </a:rPr>
              <a:t>)</a:t>
            </a:r>
          </a:p>
          <a:p>
            <a:pPr marL="800100" lvl="1" indent="-342900">
              <a:spcBef>
                <a:spcPct val="20000"/>
              </a:spcBef>
              <a:buClr>
                <a:srgbClr val="3333CC"/>
              </a:buClr>
              <a:buSzPct val="85000"/>
              <a:buFont typeface="Courier New" charset="0"/>
              <a:buChar char="o"/>
              <a:defRPr/>
            </a:pPr>
            <a:r>
              <a:rPr lang="en-US" sz="2400" dirty="0">
                <a:solidFill>
                  <a:srgbClr val="000000"/>
                </a:solidFill>
                <a:latin typeface="Comic Sans MS" pitchFamily="66" charset="0"/>
                <a:ea typeface=""/>
              </a:rPr>
              <a:t>Control path (programming model)</a:t>
            </a:r>
            <a:endParaRPr lang="en-US" sz="2400" dirty="0">
              <a:solidFill>
                <a:srgbClr val="000000"/>
              </a:solidFill>
              <a:latin typeface="Comic Sans MS" pitchFamily="66" charset="0"/>
              <a:ea typeface=""/>
            </a:endParaRPr>
          </a:p>
        </p:txBody>
      </p:sp>
    </p:spTree>
    <p:extLst>
      <p:ext uri="{BB962C8B-B14F-4D97-AF65-F5344CB8AC3E}">
        <p14:creationId xmlns:p14="http://schemas.microsoft.com/office/powerpoint/2010/main" val="1775062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954"/>
            <a:ext cx="8077200" cy="580292"/>
          </a:xfrm>
        </p:spPr>
        <p:txBody>
          <a:bodyPr>
            <a:noAutofit/>
          </a:bodyPr>
          <a:lstStyle/>
          <a:p>
            <a:r>
              <a:rPr lang="en-US" sz="3600" dirty="0" smtClean="0">
                <a:ea typeface="ＭＳ Ｐゴシック" charset="0"/>
                <a:cs typeface="ＭＳ Ｐゴシック" charset="0"/>
              </a:rPr>
              <a:t>SDN Programming Model</a:t>
            </a:r>
            <a:endParaRPr lang="en-US" sz="3600" dirty="0"/>
          </a:p>
        </p:txBody>
      </p:sp>
      <p:sp>
        <p:nvSpPr>
          <p:cNvPr id="8" name="Rectangle 1"/>
          <p:cNvSpPr>
            <a:spLocks noChangeArrowheads="1"/>
          </p:cNvSpPr>
          <p:nvPr/>
        </p:nvSpPr>
        <p:spPr bwMode="auto">
          <a:xfrm>
            <a:off x="685130" y="2297731"/>
            <a:ext cx="303711" cy="35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solidFill>
                <a:srgbClr val="000000"/>
              </a:solidFill>
            </a:endParaRPr>
          </a:p>
        </p:txBody>
      </p:sp>
      <p:sp>
        <p:nvSpPr>
          <p:cNvPr id="26" name="Rectangle 25"/>
          <p:cNvSpPr/>
          <p:nvPr/>
        </p:nvSpPr>
        <p:spPr bwMode="auto">
          <a:xfrm>
            <a:off x="457200" y="30825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711199" y="41350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Network</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State</a:t>
            </a:r>
            <a:endParaRPr lang="en-US" kern="0" dirty="0">
              <a:solidFill>
                <a:srgbClr val="000090"/>
              </a:solidFill>
              <a:latin typeface="Calibri"/>
              <a:ea typeface=""/>
            </a:endParaRPr>
          </a:p>
        </p:txBody>
      </p:sp>
      <p:sp>
        <p:nvSpPr>
          <p:cNvPr id="28" name="Rectangle 27"/>
          <p:cNvSpPr/>
          <p:nvPr/>
        </p:nvSpPr>
        <p:spPr>
          <a:xfrm>
            <a:off x="5791203" y="38781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r>
              <a:rPr lang="en-US" altLang="zh-CN" dirty="0">
                <a:solidFill>
                  <a:srgbClr val="000090"/>
                </a:solidFill>
                <a:latin typeface="Arial" pitchFamily="-105" charset="0"/>
                <a:ea typeface="ＭＳ Ｐゴシック" pitchFamily="-105" charset="-128"/>
                <a:cs typeface="ＭＳ Ｐゴシック" pitchFamily="-105" charset="-128"/>
              </a:rPr>
              <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sp>
        <p:nvSpPr>
          <p:cNvPr id="29" name="Rectangle 28"/>
          <p:cNvSpPr/>
          <p:nvPr/>
        </p:nvSpPr>
        <p:spPr>
          <a:xfrm>
            <a:off x="674189" y="32058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dirty="0">
                <a:solidFill>
                  <a:srgbClr val="000090"/>
                </a:solidFill>
                <a:latin typeface="Arial" pitchFamily="-105" charset="0"/>
                <a:ea typeface="ＭＳ Ｐゴシック" pitchFamily="-105" charset="-128"/>
                <a:cs typeface="ＭＳ Ｐゴシック" pitchFamily="-105" charset="-128"/>
              </a:rPr>
              <a:t>Service</a:t>
            </a:r>
            <a:r>
              <a:rPr lang="en-US" dirty="0">
                <a:solidFill>
                  <a:srgbClr val="000090"/>
                </a:solidFill>
                <a:latin typeface="Arial" pitchFamily="-105" charset="0"/>
                <a:ea typeface="ＭＳ Ｐゴシック" pitchFamily="-105" charset="-128"/>
                <a:cs typeface="ＭＳ Ｐゴシック" pitchFamily="-105" charset="-128"/>
              </a:rPr>
              <a:t>/</a:t>
            </a:r>
            <a:r>
              <a:rPr lang="en-US" dirty="0">
                <a:solidFill>
                  <a:srgbClr val="000090"/>
                </a:solidFill>
                <a:latin typeface="Arial" pitchFamily="-105" charset="0"/>
                <a:ea typeface="ＭＳ Ｐゴシック" pitchFamily="-105" charset="-128"/>
                <a:cs typeface="ＭＳ Ｐゴシック" pitchFamily="-105" charset="-128"/>
              </a:rPr>
              <a:t/>
            </a:r>
            <a:br>
              <a:rPr lang="en-US" dirty="0">
                <a:solidFill>
                  <a:srgbClr val="000090"/>
                </a:solidFill>
                <a:latin typeface="Arial" pitchFamily="-105" charset="0"/>
                <a:ea typeface="ＭＳ Ｐゴシック" pitchFamily="-105" charset="-128"/>
                <a:cs typeface="ＭＳ Ｐゴシック" pitchFamily="-105" charset="-128"/>
              </a:rPr>
            </a:br>
            <a:r>
              <a:rPr lang="en-US" dirty="0">
                <a:solidFill>
                  <a:srgbClr val="000090"/>
                </a:solidFill>
                <a:latin typeface="Arial" pitchFamily="-105" charset="0"/>
                <a:ea typeface="ＭＳ Ｐゴシック" pitchFamily="-105" charset="-128"/>
                <a:cs typeface="ＭＳ Ｐゴシック" pitchFamily="-105" charset="-128"/>
              </a:rPr>
              <a:t>Policy</a:t>
            </a:r>
            <a:endParaRPr lang="en-US" kern="0" dirty="0">
              <a:solidFill>
                <a:srgbClr val="000090"/>
              </a:solidFill>
              <a:latin typeface="Calibri"/>
              <a:ea typeface=""/>
            </a:endParaRPr>
          </a:p>
        </p:txBody>
      </p:sp>
      <p:sp>
        <p:nvSpPr>
          <p:cNvPr id="30" name="Rectangle 29"/>
          <p:cNvSpPr/>
          <p:nvPr/>
        </p:nvSpPr>
        <p:spPr bwMode="auto">
          <a:xfrm>
            <a:off x="5611907" y="35988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2400" kern="0" baseline="-2500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7183721" y="38811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dirty="0" err="1">
                <a:solidFill>
                  <a:srgbClr val="000090"/>
                </a:solidFill>
                <a:latin typeface="Arial" pitchFamily="-105" charset="0"/>
                <a:ea typeface="ＭＳ Ｐゴシック" pitchFamily="-105" charset="-128"/>
                <a:cs typeface="ＭＳ Ｐゴシック" pitchFamily="-105" charset="-128"/>
              </a:rPr>
              <a:t>Datapath</a:t>
            </a:r>
            <a:r>
              <a:rPr lang="en-US" altLang="zh-CN" dirty="0">
                <a:solidFill>
                  <a:srgbClr val="000090"/>
                </a:solidFill>
                <a:latin typeface="Arial" pitchFamily="-105" charset="0"/>
                <a:ea typeface="ＭＳ Ｐゴシック" pitchFamily="-105" charset="-128"/>
                <a:cs typeface="ＭＳ Ｐゴシック" pitchFamily="-105" charset="-128"/>
              </a:rPr>
              <a:t/>
            </a:r>
            <a:br>
              <a:rPr lang="en-US" altLang="zh-CN" dirty="0">
                <a:solidFill>
                  <a:srgbClr val="000090"/>
                </a:solidFill>
                <a:latin typeface="Arial" pitchFamily="-105" charset="0"/>
                <a:ea typeface="ＭＳ Ｐゴシック" pitchFamily="-105" charset="-128"/>
                <a:cs typeface="ＭＳ Ｐゴシック" pitchFamily="-105" charset="-128"/>
              </a:rPr>
            </a:br>
            <a:r>
              <a:rPr lang="en-US" altLang="zh-CN" dirty="0">
                <a:solidFill>
                  <a:srgbClr val="000090"/>
                </a:solidFill>
                <a:latin typeface="Arial" pitchFamily="-105" charset="0"/>
                <a:ea typeface="ＭＳ Ｐゴシック" pitchFamily="-105" charset="-128"/>
                <a:cs typeface="ＭＳ Ｐゴシック" pitchFamily="-105" charset="-128"/>
              </a:rPr>
              <a:t>Model</a:t>
            </a:r>
            <a:endParaRPr lang="en-US" kern="0" dirty="0">
              <a:solidFill>
                <a:srgbClr val="000090"/>
              </a:solidFill>
              <a:latin typeface="Calibri"/>
              <a:ea typeface=""/>
            </a:endParaRPr>
          </a:p>
        </p:txBody>
      </p:sp>
      <p:grpSp>
        <p:nvGrpSpPr>
          <p:cNvPr id="35" name="Group 34"/>
          <p:cNvGrpSpPr/>
          <p:nvPr/>
        </p:nvGrpSpPr>
        <p:grpSpPr>
          <a:xfrm>
            <a:off x="2062411" y="45283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657600" y="4678794"/>
            <a:ext cx="4185027" cy="1168369"/>
            <a:chOff x="3723342" y="4971476"/>
            <a:chExt cx="4185027" cy="1168369"/>
          </a:xfrm>
        </p:grpSpPr>
        <p:cxnSp>
          <p:nvCxnSpPr>
            <p:cNvPr id="39" name="Straight Arrow Connector 38"/>
            <p:cNvCxnSpPr>
              <a:stCxn id="28" idx="2"/>
            </p:cNvCxnSpPr>
            <p:nvPr/>
          </p:nvCxnSpPr>
          <p:spPr bwMode="auto">
            <a:xfrm flipH="1">
              <a:off x="3723342" y="49714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475942" y="49744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003798" y="15459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58547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69308" y="58547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rgbClr val="808080"/>
              </a:solidFill>
            </a:endParaRPr>
          </a:p>
        </p:txBody>
      </p:sp>
      <p:sp>
        <p:nvSpPr>
          <p:cNvPr id="48" name="Rectangle 47"/>
          <p:cNvSpPr/>
          <p:nvPr/>
        </p:nvSpPr>
        <p:spPr>
          <a:xfrm>
            <a:off x="3835784" y="37603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dirty="0">
                <a:solidFill>
                  <a:srgbClr val="000090"/>
                </a:solidFill>
                <a:latin typeface="Arial" pitchFamily="-105" charset="0"/>
                <a:ea typeface="ＭＳ Ｐゴシック" pitchFamily="-105" charset="-128"/>
                <a:cs typeface="ＭＳ Ｐゴシック" pitchFamily="-105" charset="-128"/>
              </a:rPr>
              <a:t>Program</a:t>
            </a:r>
            <a:br>
              <a:rPr lang="en-US" altLang="zh-CN" sz="2000" dirty="0">
                <a:solidFill>
                  <a:srgbClr val="000090"/>
                </a:solidFill>
                <a:latin typeface="Arial" pitchFamily="-105" charset="0"/>
                <a:ea typeface="ＭＳ Ｐゴシック" pitchFamily="-105" charset="-128"/>
                <a:cs typeface="ＭＳ Ｐゴシック" pitchFamily="-105" charset="-128"/>
              </a:rPr>
            </a:br>
            <a:r>
              <a:rPr lang="en-US" altLang="zh-CN" sz="2000" dirty="0">
                <a:solidFill>
                  <a:srgbClr val="000090"/>
                </a:solidFill>
                <a:latin typeface="Arial" pitchFamily="-105" charset="0"/>
                <a:ea typeface="ＭＳ Ｐゴシック" pitchFamily="-105" charset="-128"/>
                <a:cs typeface="ＭＳ Ｐゴシック" pitchFamily="-105" charset="-128"/>
              </a:rPr>
              <a:t>Logic</a:t>
            </a:r>
            <a:endParaRPr lang="en-US" sz="2000" kern="0" dirty="0">
              <a:solidFill>
                <a:srgbClr val="000090"/>
              </a:solidFill>
              <a:latin typeface="Calibri"/>
              <a:ea typeface=""/>
            </a:endParaRPr>
          </a:p>
        </p:txBody>
      </p:sp>
      <p:cxnSp>
        <p:nvCxnSpPr>
          <p:cNvPr id="49" name="Straight Arrow Connector 48"/>
          <p:cNvCxnSpPr>
            <a:stCxn id="29" idx="3"/>
            <a:endCxn id="48" idx="1"/>
          </p:cNvCxnSpPr>
          <p:nvPr/>
        </p:nvCxnSpPr>
        <p:spPr bwMode="auto">
          <a:xfrm>
            <a:off x="2075922" y="36093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5001195" y="41500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89434" y="41644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93711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 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endParaRPr lang="nl-NL" sz="2000" dirty="0">
              <a:solidFill>
                <a:prstClr val="black"/>
              </a:solidFill>
              <a:latin typeface="Menlo Regular"/>
              <a:ea typeface="ＭＳ Ｐゴシック" charset="0"/>
              <a:cs typeface="Menlo Regular"/>
            </a:endParaRPr>
          </a:p>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badPort</a:t>
            </a:r>
            <a:r>
              <a:rPr lang="nl-NL" sz="2000" dirty="0">
                <a:solidFill>
                  <a:prstClr val="black"/>
                </a:solidFill>
                <a:latin typeface="Menlo Regular"/>
                <a:ea typeface="ＭＳ Ｐゴシック" charset="0"/>
                <a:cs typeface="Menlo Regular"/>
              </a:rPr>
              <a:t> = 22        </a:t>
            </a:r>
            <a:r>
              <a:rPr lang="nl-NL" sz="2000" dirty="0">
                <a:solidFill>
                  <a:srgbClr val="FF0000"/>
                </a:solidFill>
                <a:latin typeface="Menlo Regular"/>
                <a:ea typeface="ＭＳ Ｐゴシック" charset="0"/>
                <a:cs typeface="Menlo Regular"/>
              </a:rPr>
              <a:t>// policy</a:t>
            </a:r>
            <a:br>
              <a:rPr lang="nl-NL" sz="2000" dirty="0">
                <a:solidFill>
                  <a:srgbClr val="FF0000"/>
                </a:solidFill>
                <a:latin typeface="Menlo Regular"/>
                <a:ea typeface="ＭＳ Ｐゴシック" charset="0"/>
                <a:cs typeface="Menlo Regular"/>
              </a:rPr>
            </a:b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 = {A:1,B:2,</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C:3,D:4} </a:t>
            </a:r>
            <a:r>
              <a:rPr lang="nl-NL" sz="2000" dirty="0">
                <a:solidFill>
                  <a:srgbClr val="FF0000"/>
                </a:solidFill>
                <a:latin typeface="Menlo Regular"/>
                <a:ea typeface="ＭＳ Ｐゴシック" charset="0"/>
                <a:cs typeface="Menlo Regular"/>
              </a:rPr>
              <a:t>// net view</a:t>
            </a:r>
            <a:endParaRPr lang="nl-NL" sz="2000" dirty="0">
              <a:solidFill>
                <a:prstClr val="black"/>
              </a:solidFill>
              <a:latin typeface="Menlo Regular"/>
              <a:ea typeface="ＭＳ Ｐゴシック" charset="0"/>
              <a:cs typeface="Menlo Regular"/>
            </a:endParaRPr>
          </a:p>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def</a:t>
            </a:r>
            <a:r>
              <a:rPr lang="nl-NL" sz="2000" dirty="0">
                <a:solidFill>
                  <a:prstClr val="black"/>
                </a:solidFill>
                <a:latin typeface="Menlo Regular"/>
                <a:ea typeface="ＭＳ Ｐゴシック" charset="0"/>
                <a:cs typeface="Menlo Regular"/>
              </a:rPr>
              <a:t> </a:t>
            </a:r>
            <a:r>
              <a:rPr lang="nl-NL" sz="2000" dirty="0" err="1">
                <a:solidFill>
                  <a:prstClr val="black"/>
                </a:solidFill>
                <a:latin typeface="Menlo Regular"/>
                <a:ea typeface="ＭＳ Ｐゴシック" charset="0"/>
                <a:cs typeface="Menlo Regular"/>
              </a:rPr>
              <a:t>onPacketIn</a:t>
            </a:r>
            <a:r>
              <a:rPr lang="nl-NL" sz="2000" dirty="0">
                <a:solidFill>
                  <a:prstClr val="black"/>
                </a:solidFill>
                <a:latin typeface="Menlo Regular"/>
                <a:ea typeface="ＭＳ Ｐゴシック" charset="0"/>
                <a:cs typeface="Menlo Regular"/>
              </a:rPr>
              <a:t>(p):</a:t>
            </a:r>
          </a:p>
          <a:p>
            <a:pPr eaLnBrk="1" hangingPunct="1"/>
            <a:r>
              <a:rPr lang="nl-NL" sz="2000" dirty="0">
                <a:solidFill>
                  <a:srgbClr val="B21889"/>
                </a:solidFill>
                <a:latin typeface="Menlo Regular"/>
                <a:ea typeface="ＭＳ Ｐゴシック" charset="0"/>
                <a:cs typeface="Menlo Regular"/>
                <a:sym typeface="Menlo Regular" charset="0"/>
              </a:rPr>
              <a:t>  i</a:t>
            </a:r>
            <a:r>
              <a:rPr lang="en-US" sz="2000" dirty="0">
                <a:solidFill>
                  <a:srgbClr val="B21889"/>
                </a:solidFill>
                <a:latin typeface="Menlo Regular"/>
                <a:ea typeface="ＭＳ Ｐゴシック" charset="0"/>
                <a:cs typeface="Menlo Regular"/>
                <a:sym typeface="Menlo Regular" charset="0"/>
              </a:rPr>
              <a:t>f </a:t>
            </a:r>
            <a:r>
              <a:rPr lang="nl-NL" sz="2000" dirty="0" err="1">
                <a:solidFill>
                  <a:prstClr val="black"/>
                </a:solidFill>
                <a:latin typeface="Menlo Regular"/>
                <a:ea typeface="ＭＳ Ｐゴシック" charset="0"/>
                <a:cs typeface="Menlo Regular"/>
                <a:sym typeface="Menlo Regular" charset="0"/>
              </a:rPr>
              <a:t>badPort</a:t>
            </a:r>
            <a:r>
              <a:rPr lang="nl-NL" sz="2000" dirty="0">
                <a:solidFill>
                  <a:prstClr val="black"/>
                </a:solidFill>
                <a:latin typeface="Menlo Regular"/>
                <a:ea typeface="ＭＳ Ｐゴシック" charset="0"/>
                <a:cs typeface="Menlo Regular"/>
              </a:rPr>
              <a:t> == </a:t>
            </a:r>
            <a:r>
              <a:rPr lang="nl-NL" sz="2000" dirty="0" err="1">
                <a:solidFill>
                  <a:prstClr val="black"/>
                </a:solidFill>
                <a:latin typeface="Menlo Regular"/>
                <a:ea typeface="ＭＳ Ｐゴシック" charset="0"/>
                <a:cs typeface="Menlo Regular"/>
              </a:rPr>
              <a:t>p.tcp_dst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drop</a:t>
            </a:r>
          </a:p>
          <a:p>
            <a:pPr eaLnBrk="1" hangingPunct="1"/>
            <a:r>
              <a:rPr lang="nl-NL" sz="2000" dirty="0">
                <a:solidFill>
                  <a:prstClr val="black"/>
                </a:solidFill>
                <a:latin typeface="Menlo Regular"/>
                <a:ea typeface="ＭＳ Ｐゴシック" charset="0"/>
                <a:cs typeface="Menlo Regular"/>
              </a:rPr>
              <a:t>  </a:t>
            </a:r>
            <a:r>
              <a:rPr lang="en-US" sz="2000" dirty="0">
                <a:solidFill>
                  <a:srgbClr val="B21889"/>
                </a:solidFill>
                <a:latin typeface="Menlo Regular"/>
                <a:ea typeface="ＭＳ Ｐゴシック" charset="0"/>
                <a:cs typeface="Menlo Regular"/>
                <a:sym typeface="Menlo Regular" charset="0"/>
              </a:rPr>
              <a:t>else</a:t>
            </a:r>
            <a:r>
              <a:rPr lang="en-US" sz="2000" dirty="0">
                <a:solidFill>
                  <a:prstClr val="black"/>
                </a:solidFill>
                <a:latin typeface="Menlo Regular"/>
                <a:ea typeface="ＭＳ Ｐゴシック" charset="0"/>
                <a:cs typeface="Menlo Regular"/>
                <a:sym typeface="Menlo Regular" charset="0"/>
              </a:rPr>
              <a:t>:</a:t>
            </a:r>
            <a:r>
              <a:rPr lang="en-US" sz="2000" dirty="0">
                <a:solidFill>
                  <a:srgbClr val="B21889"/>
                </a:solidFill>
                <a:latin typeface="Menlo Regular"/>
                <a:ea typeface="ＭＳ Ｐゴシック" charset="0"/>
                <a:cs typeface="Menlo Regular"/>
                <a:sym typeface="Menlo Regular" charset="0"/>
              </a:rPr>
              <a:t/>
            </a:r>
            <a:br>
              <a:rPr lang="en-US" sz="2000" dirty="0">
                <a:solidFill>
                  <a:srgbClr val="B21889"/>
                </a:solidFill>
                <a:latin typeface="Menlo Regular"/>
                <a:ea typeface="ＭＳ Ｐゴシック" charset="0"/>
                <a:cs typeface="Menlo Regular"/>
                <a:sym typeface="Menlo Regular" charset="0"/>
              </a:rPr>
            </a:br>
            <a:r>
              <a:rPr lang="en-US" sz="2000" dirty="0">
                <a:solidFill>
                  <a:srgbClr val="B21889"/>
                </a:solidFill>
                <a:latin typeface="Menlo Regular"/>
                <a:ea typeface="ＭＳ Ｐゴシック" charset="0"/>
                <a:cs typeface="Menlo Regular"/>
                <a:sym typeface="Menlo Regular" charset="0"/>
              </a:rPr>
              <a:t>    </a:t>
            </a:r>
            <a:r>
              <a:rPr lang="nl-NL" sz="2000" dirty="0">
                <a:solidFill>
                  <a:prstClr val="black"/>
                </a:solidFill>
                <a:latin typeface="Menlo Regular"/>
                <a:ea typeface="ＭＳ Ｐゴシック" charset="0"/>
                <a:cs typeface="Menlo Regular"/>
              </a:rPr>
              <a:t>forward([</a:t>
            </a: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a:t>
            </a:r>
            <a:r>
              <a:rPr lang="nl-NL" sz="2000" dirty="0" err="1">
                <a:solidFill>
                  <a:prstClr val="black"/>
                </a:solidFill>
                <a:latin typeface="Menlo Regular"/>
                <a:ea typeface="ＭＳ Ｐゴシック" charset="0"/>
                <a:cs typeface="Menlo Regular"/>
              </a:rPr>
              <a:t>p.eth_dst</a:t>
            </a:r>
            <a:r>
              <a:rPr lang="nl-NL" sz="2000" dirty="0">
                <a:solidFill>
                  <a:prstClr val="black"/>
                </a:solidFill>
                <a:latin typeface="Menlo Regular"/>
                <a:ea typeface="ＭＳ Ｐゴシック" charset="0"/>
                <a:cs typeface="Menlo Regular"/>
              </a:rPr>
              <a:t>)])</a:t>
            </a:r>
            <a:endParaRPr lang="en-US" sz="2300" dirty="0">
              <a:solidFill>
                <a:prstClr val="black"/>
              </a:solidFill>
              <a:latin typeface="Menlo Regular"/>
              <a:ea typeface="ＭＳ Ｐゴシック" charset="0"/>
              <a:cs typeface="Menlo Regular"/>
              <a:sym typeface="Menlo Regular" charset="0"/>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37</a:t>
            </a:fld>
            <a:endParaRPr lang="en-US" dirty="0">
              <a:solidFill>
                <a:srgbClr val="EEECE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2400" baseline="-25000">
              <a:solidFill>
                <a:prstClr val="white"/>
              </a:solidFill>
            </a:endParaRPr>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2400" baseline="-25000">
              <a:solidFill>
                <a:prstClr val="white"/>
              </a:solidFill>
            </a:endParaRPr>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pPr eaLnBrk="1" hangingPunct="1"/>
            <a:r>
              <a:rPr lang="nl-NL" sz="2000" dirty="0">
                <a:solidFill>
                  <a:prstClr val="black"/>
                </a:solidFill>
                <a:latin typeface="Menlo Regular"/>
                <a:ea typeface="ＭＳ Ｐゴシック" charset="0"/>
                <a:cs typeface="Menlo Regular"/>
              </a:rPr>
              <a:t>C</a:t>
            </a:r>
            <a:endParaRPr lang="en-US" sz="2000" dirty="0">
              <a:solidFill>
                <a:prstClr val="black"/>
              </a:solidFill>
              <a:latin typeface="Arial" charset="0"/>
              <a:ea typeface="ＭＳ Ｐゴシック" charset="0"/>
              <a:cs typeface="ＭＳ Ｐゴシック" charset="0"/>
            </a:endParaRPr>
          </a:p>
        </p:txBody>
      </p:sp>
      <p:sp>
        <p:nvSpPr>
          <p:cNvPr id="18" name="Rectangle 17"/>
          <p:cNvSpPr/>
          <p:nvPr/>
        </p:nvSpPr>
        <p:spPr>
          <a:xfrm>
            <a:off x="8520289" y="4969933"/>
            <a:ext cx="339080" cy="400110"/>
          </a:xfrm>
          <a:prstGeom prst="rect">
            <a:avLst/>
          </a:prstGeom>
        </p:spPr>
        <p:txBody>
          <a:bodyPr wrap="none">
            <a:spAutoFit/>
          </a:bodyPr>
          <a:lstStyle/>
          <a:p>
            <a:pPr eaLnBrk="1" hangingPunct="1"/>
            <a:r>
              <a:rPr lang="nl-NL" sz="2000" dirty="0">
                <a:solidFill>
                  <a:prstClr val="black"/>
                </a:solidFill>
                <a:latin typeface="Menlo Regular"/>
                <a:ea typeface="ＭＳ Ｐゴシック" charset="0"/>
                <a:cs typeface="Menlo Regular"/>
              </a:rPr>
              <a:t>D</a:t>
            </a:r>
            <a:endParaRPr lang="en-US" sz="2000" dirty="0">
              <a:solidFill>
                <a:prstClr val="black"/>
              </a:solidFill>
              <a:latin typeface="Arial" charset="0"/>
              <a:ea typeface="ＭＳ Ｐゴシック" charset="0"/>
              <a:cs typeface="ＭＳ Ｐゴシック" charset="0"/>
            </a:endParaRPr>
          </a:p>
        </p:txBody>
      </p:sp>
      <p:pic>
        <p:nvPicPr>
          <p:cNvPr id="19" name="Picture 18"/>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pPr eaLnBrk="1" hangingPunct="1"/>
            <a:r>
              <a:rPr lang="nl-NL" sz="2000" dirty="0">
                <a:solidFill>
                  <a:prstClr val="black"/>
                </a:solidFill>
                <a:latin typeface="Menlo Regular"/>
                <a:ea typeface="ＭＳ Ｐゴシック" charset="0"/>
                <a:cs typeface="Menlo Regular"/>
              </a:rPr>
              <a:t>A</a:t>
            </a:r>
            <a:endParaRPr lang="en-US" sz="2000" dirty="0">
              <a:solidFill>
                <a:prstClr val="black"/>
              </a:solidFill>
              <a:latin typeface="Arial" charset="0"/>
              <a:ea typeface="ＭＳ Ｐゴシック" charset="0"/>
              <a:cs typeface="ＭＳ Ｐゴシック" charset="0"/>
            </a:endParaRPr>
          </a:p>
        </p:txBody>
      </p:sp>
      <p:sp>
        <p:nvSpPr>
          <p:cNvPr id="22" name="Rectangle 21"/>
          <p:cNvSpPr/>
          <p:nvPr/>
        </p:nvSpPr>
        <p:spPr>
          <a:xfrm>
            <a:off x="7134578" y="4981223"/>
            <a:ext cx="351378" cy="400110"/>
          </a:xfrm>
          <a:prstGeom prst="rect">
            <a:avLst/>
          </a:prstGeom>
        </p:spPr>
        <p:txBody>
          <a:bodyPr wrap="none">
            <a:spAutoFit/>
          </a:bodyPr>
          <a:lstStyle/>
          <a:p>
            <a:pPr eaLnBrk="1" hangingPunct="1"/>
            <a:r>
              <a:rPr lang="nl-NL" sz="2000" dirty="0">
                <a:solidFill>
                  <a:prstClr val="black"/>
                </a:solidFill>
                <a:latin typeface="Menlo Regular"/>
                <a:ea typeface="ＭＳ Ｐゴシック" charset="0"/>
                <a:cs typeface="Menlo Regular"/>
              </a:rPr>
              <a:t>B</a:t>
            </a:r>
            <a:endParaRPr lang="en-US" sz="2000" dirty="0">
              <a:solidFill>
                <a:prstClr val="black"/>
              </a:solidFill>
              <a:latin typeface="Arial" charset="0"/>
              <a:ea typeface="ＭＳ Ｐゴシック" charset="0"/>
              <a:cs typeface="ＭＳ Ｐゴシック" charset="0"/>
            </a:endParaRPr>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pPr eaLnBrk="1" hangingPunct="1"/>
            <a:r>
              <a:rPr lang="nl-NL" dirty="0">
                <a:solidFill>
                  <a:prstClr val="black"/>
                </a:solidFill>
                <a:latin typeface="Menlo Regular"/>
                <a:ea typeface="ＭＳ Ｐゴシック" charset="0"/>
                <a:cs typeface="Menlo Regular"/>
              </a:rPr>
              <a:t>1</a:t>
            </a:r>
            <a:endParaRPr lang="en-US" baseline="-25000" dirty="0">
              <a:solidFill>
                <a:prstClr val="black"/>
              </a:solidFill>
              <a:latin typeface="Arial" charset="0"/>
              <a:ea typeface="ＭＳ Ｐゴシック" charset="0"/>
              <a:cs typeface="ＭＳ Ｐゴシック" charset="0"/>
            </a:endParaRPr>
          </a:p>
        </p:txBody>
      </p:sp>
      <p:sp>
        <p:nvSpPr>
          <p:cNvPr id="39" name="Rectangle 38"/>
          <p:cNvSpPr/>
          <p:nvPr/>
        </p:nvSpPr>
        <p:spPr>
          <a:xfrm>
            <a:off x="7121750" y="3421123"/>
            <a:ext cx="323639" cy="369332"/>
          </a:xfrm>
          <a:prstGeom prst="rect">
            <a:avLst/>
          </a:prstGeom>
        </p:spPr>
        <p:txBody>
          <a:bodyPr wrap="none">
            <a:spAutoFit/>
          </a:bodyPr>
          <a:lstStyle/>
          <a:p>
            <a:pPr eaLnBrk="1" hangingPunct="1"/>
            <a:r>
              <a:rPr lang="nl-NL" dirty="0">
                <a:solidFill>
                  <a:prstClr val="black"/>
                </a:solidFill>
                <a:latin typeface="Menlo Regular"/>
                <a:ea typeface="ＭＳ Ｐゴシック" charset="0"/>
                <a:cs typeface="Menlo Regular"/>
              </a:rPr>
              <a:t>2</a:t>
            </a:r>
            <a:endParaRPr lang="en-US" baseline="-25000" dirty="0">
              <a:solidFill>
                <a:prstClr val="black"/>
              </a:solidFill>
              <a:latin typeface="Arial" charset="0"/>
              <a:ea typeface="ＭＳ Ｐゴシック" charset="0"/>
              <a:cs typeface="ＭＳ Ｐゴシック" charset="0"/>
            </a:endParaRPr>
          </a:p>
        </p:txBody>
      </p:sp>
      <p:sp>
        <p:nvSpPr>
          <p:cNvPr id="40" name="Rectangle 39"/>
          <p:cNvSpPr/>
          <p:nvPr/>
        </p:nvSpPr>
        <p:spPr>
          <a:xfrm>
            <a:off x="7514037" y="3418302"/>
            <a:ext cx="323639" cy="369332"/>
          </a:xfrm>
          <a:prstGeom prst="rect">
            <a:avLst/>
          </a:prstGeom>
        </p:spPr>
        <p:txBody>
          <a:bodyPr wrap="none">
            <a:spAutoFit/>
          </a:bodyPr>
          <a:lstStyle/>
          <a:p>
            <a:pPr eaLnBrk="1" hangingPunct="1"/>
            <a:r>
              <a:rPr lang="nl-NL" dirty="0">
                <a:solidFill>
                  <a:prstClr val="black"/>
                </a:solidFill>
                <a:latin typeface="Menlo Regular"/>
                <a:ea typeface="ＭＳ Ｐゴシック" charset="0"/>
                <a:cs typeface="Menlo Regular"/>
              </a:rPr>
              <a:t>3</a:t>
            </a:r>
            <a:endParaRPr lang="en-US" baseline="-25000" dirty="0">
              <a:solidFill>
                <a:prstClr val="black"/>
              </a:solidFill>
              <a:latin typeface="Arial" charset="0"/>
              <a:ea typeface="ＭＳ Ｐゴシック" charset="0"/>
              <a:cs typeface="ＭＳ Ｐゴシック" charset="0"/>
            </a:endParaRPr>
          </a:p>
        </p:txBody>
      </p:sp>
      <p:sp>
        <p:nvSpPr>
          <p:cNvPr id="41" name="Rectangle 40"/>
          <p:cNvSpPr/>
          <p:nvPr/>
        </p:nvSpPr>
        <p:spPr>
          <a:xfrm>
            <a:off x="7951483" y="3333635"/>
            <a:ext cx="323639" cy="369332"/>
          </a:xfrm>
          <a:prstGeom prst="rect">
            <a:avLst/>
          </a:prstGeom>
        </p:spPr>
        <p:txBody>
          <a:bodyPr wrap="none">
            <a:spAutoFit/>
          </a:bodyPr>
          <a:lstStyle/>
          <a:p>
            <a:pPr eaLnBrk="1" hangingPunct="1"/>
            <a:r>
              <a:rPr lang="nl-NL" dirty="0">
                <a:solidFill>
                  <a:prstClr val="black"/>
                </a:solidFill>
                <a:latin typeface="Menlo Regular"/>
                <a:ea typeface="ＭＳ Ｐゴシック" charset="0"/>
                <a:cs typeface="Menlo Regular"/>
              </a:rPr>
              <a:t>4</a:t>
            </a:r>
            <a:endParaRPr lang="en-US" baseline="-25000" dirty="0">
              <a:solidFill>
                <a:prstClr val="black"/>
              </a:solidFill>
              <a:latin typeface="Arial" charset="0"/>
              <a:ea typeface="ＭＳ Ｐゴシック" charset="0"/>
              <a:cs typeface="ＭＳ Ｐゴシック" charset="0"/>
            </a:endParaRPr>
          </a:p>
        </p:txBody>
      </p:sp>
      <p:sp>
        <p:nvSpPr>
          <p:cNvPr id="3" name="Rectangle 2"/>
          <p:cNvSpPr/>
          <p:nvPr/>
        </p:nvSpPr>
        <p:spPr>
          <a:xfrm>
            <a:off x="345682" y="6048613"/>
            <a:ext cx="4748966" cy="400110"/>
          </a:xfrm>
          <a:prstGeom prst="rect">
            <a:avLst/>
          </a:prstGeom>
        </p:spPr>
        <p:txBody>
          <a:bodyPr wrap="none">
            <a:spAutoFit/>
          </a:bodyPr>
          <a:lstStyle/>
          <a:p>
            <a:pPr eaLnBrk="1" hangingPunct="1"/>
            <a:r>
              <a:rPr lang="nl-NL" sz="2000" dirty="0" err="1">
                <a:solidFill>
                  <a:prstClr val="black"/>
                </a:solidFill>
                <a:latin typeface="Calibri"/>
                <a:ea typeface="ＭＳ Ｐゴシック" charset="0"/>
                <a:cs typeface="Menlo Regular"/>
                <a:sym typeface="Menlo Regular" charset="0"/>
              </a:rPr>
              <a:t>Assume</a:t>
            </a:r>
            <a:r>
              <a:rPr lang="nl-NL" sz="2000" dirty="0">
                <a:solidFill>
                  <a:prstClr val="black"/>
                </a:solidFill>
                <a:latin typeface="Calibri"/>
                <a:ea typeface="ＭＳ Ｐゴシック" charset="0"/>
                <a:cs typeface="Menlo Regular"/>
                <a:sym typeface="Menlo Regular" charset="0"/>
              </a:rPr>
              <a:t> </a:t>
            </a:r>
            <a:r>
              <a:rPr lang="nl-NL" sz="2000" dirty="0" err="1">
                <a:solidFill>
                  <a:prstClr val="black"/>
                </a:solidFill>
                <a:latin typeface="Calibri"/>
                <a:ea typeface="ＭＳ Ｐゴシック" charset="0"/>
                <a:cs typeface="Menlo Regular"/>
                <a:sym typeface="Menlo Regular" charset="0"/>
              </a:rPr>
              <a:t>only</a:t>
            </a:r>
            <a:r>
              <a:rPr lang="nl-NL" sz="2000" dirty="0">
                <a:solidFill>
                  <a:prstClr val="black"/>
                </a:solidFill>
                <a:latin typeface="Calibri"/>
                <a:ea typeface="ＭＳ Ｐゴシック" charset="0"/>
                <a:cs typeface="Menlo Regular"/>
                <a:sym typeface="Menlo Regular" charset="0"/>
              </a:rPr>
              <a:t> </a:t>
            </a:r>
            <a:r>
              <a:rPr lang="nl-NL" sz="2000" dirty="0" err="1">
                <a:solidFill>
                  <a:prstClr val="black"/>
                </a:solidFill>
                <a:latin typeface="Calibri"/>
                <a:ea typeface="ＭＳ Ｐゴシック" charset="0"/>
                <a:cs typeface="Menlo Regular"/>
                <a:sym typeface="Menlo Regular" charset="0"/>
              </a:rPr>
              <a:t>packets</a:t>
            </a:r>
            <a:r>
              <a:rPr lang="nl-NL" sz="2000" dirty="0">
                <a:solidFill>
                  <a:prstClr val="black"/>
                </a:solidFill>
                <a:latin typeface="Calibri"/>
                <a:ea typeface="ＭＳ Ｐゴシック" charset="0"/>
                <a:cs typeface="Menlo Regular"/>
                <a:sym typeface="Menlo Regular" charset="0"/>
              </a:rPr>
              <a:t> </a:t>
            </a:r>
            <a:r>
              <a:rPr lang="nl-NL" sz="2000" dirty="0" err="1">
                <a:solidFill>
                  <a:prstClr val="black"/>
                </a:solidFill>
                <a:latin typeface="Calibri"/>
                <a:ea typeface="ＭＳ Ｐゴシック" charset="0"/>
                <a:cs typeface="Menlo Regular"/>
                <a:sym typeface="Menlo Regular" charset="0"/>
              </a:rPr>
              <a:t>to</a:t>
            </a:r>
            <a:r>
              <a:rPr lang="nl-NL" sz="2000" dirty="0">
                <a:solidFill>
                  <a:prstClr val="black"/>
                </a:solidFill>
                <a:latin typeface="Calibri"/>
                <a:ea typeface="ＭＳ Ｐゴシック" charset="0"/>
                <a:cs typeface="Menlo Regular"/>
                <a:sym typeface="Menlo Regular" charset="0"/>
              </a:rPr>
              <a:t> A,B,C,D </a:t>
            </a:r>
            <a:r>
              <a:rPr lang="nl-NL" sz="2000" dirty="0" err="1">
                <a:solidFill>
                  <a:prstClr val="black"/>
                </a:solidFill>
                <a:latin typeface="Calibri"/>
                <a:ea typeface="ＭＳ Ｐゴシック" charset="0"/>
                <a:cs typeface="Menlo Regular"/>
                <a:sym typeface="Menlo Regular" charset="0"/>
              </a:rPr>
              <a:t>can</a:t>
            </a:r>
            <a:r>
              <a:rPr lang="nl-NL" sz="2000" dirty="0">
                <a:solidFill>
                  <a:prstClr val="black"/>
                </a:solidFill>
                <a:latin typeface="Calibri"/>
                <a:ea typeface="ＭＳ Ｐゴシック" charset="0"/>
                <a:cs typeface="Menlo Regular"/>
                <a:sym typeface="Menlo Regular" charset="0"/>
              </a:rPr>
              <a:t> </a:t>
            </a:r>
            <a:r>
              <a:rPr lang="nl-NL" sz="2000" dirty="0" err="1">
                <a:solidFill>
                  <a:prstClr val="black"/>
                </a:solidFill>
                <a:latin typeface="Calibri"/>
                <a:ea typeface="ＭＳ Ｐゴシック" charset="0"/>
                <a:cs typeface="Menlo Regular"/>
                <a:sym typeface="Menlo Regular" charset="0"/>
              </a:rPr>
              <a:t>appear</a:t>
            </a:r>
            <a:r>
              <a:rPr lang="nl-NL" sz="2000" dirty="0">
                <a:solidFill>
                  <a:prstClr val="black"/>
                </a:solidFill>
                <a:latin typeface="Calibri"/>
                <a:ea typeface="ＭＳ Ｐゴシック" charset="0"/>
                <a:cs typeface="Menlo Regular"/>
                <a:sym typeface="Menlo Regular" charset="0"/>
              </a:rPr>
              <a:t>.</a:t>
            </a:r>
            <a:endParaRPr lang="en-US" sz="2000" baseline="-25000" dirty="0">
              <a:solidFill>
                <a:prstClr val="black"/>
              </a:solidFill>
              <a:latin typeface="Calibri"/>
              <a:ea typeface="ＭＳ Ｐゴシック" charset="0"/>
              <a:cs typeface="ＭＳ Ｐゴシック" charset="0"/>
            </a:endParaRPr>
          </a:p>
        </p:txBody>
      </p:sp>
    </p:spTree>
    <p:extLst>
      <p:ext uri="{BB962C8B-B14F-4D97-AF65-F5344CB8AC3E}">
        <p14:creationId xmlns:p14="http://schemas.microsoft.com/office/powerpoint/2010/main" val="13206640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 = {A:1,B:2,C:3,D:4}</a:t>
            </a:r>
          </a:p>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def</a:t>
            </a:r>
            <a:r>
              <a:rPr lang="nl-NL" sz="2000" dirty="0">
                <a:solidFill>
                  <a:prstClr val="black"/>
                </a:solidFill>
                <a:latin typeface="Menlo Regular"/>
                <a:ea typeface="ＭＳ Ｐゴシック" charset="0"/>
                <a:cs typeface="Menlo Regular"/>
              </a:rPr>
              <a:t> </a:t>
            </a:r>
            <a:r>
              <a:rPr lang="nl-NL" sz="2000" dirty="0" err="1">
                <a:solidFill>
                  <a:prstClr val="black"/>
                </a:solidFill>
                <a:latin typeface="Menlo Regular"/>
                <a:ea typeface="ＭＳ Ｐゴシック" charset="0"/>
                <a:cs typeface="Menlo Regular"/>
              </a:rPr>
              <a:t>onPacketIn</a:t>
            </a:r>
            <a:r>
              <a:rPr lang="nl-NL" sz="2000" dirty="0">
                <a:solidFill>
                  <a:prstClr val="black"/>
                </a:solidFill>
                <a:latin typeface="Menlo Regular"/>
                <a:ea typeface="ＭＳ Ｐゴシック" charset="0"/>
                <a:cs typeface="Menlo Regular"/>
              </a:rPr>
              <a:t>(p):</a:t>
            </a:r>
          </a:p>
          <a:p>
            <a:pPr eaLnBrk="1" hangingPunct="1"/>
            <a:r>
              <a:rPr lang="nl-NL" sz="2000" dirty="0">
                <a:solidFill>
                  <a:srgbClr val="B21889"/>
                </a:solidFill>
                <a:latin typeface="Menlo Regular"/>
                <a:ea typeface="ＭＳ Ｐゴシック" charset="0"/>
                <a:cs typeface="Menlo Regular"/>
                <a:sym typeface="Menlo Regular" charset="0"/>
              </a:rPr>
              <a:t>  i</a:t>
            </a:r>
            <a:r>
              <a:rPr lang="en-US" sz="2000" dirty="0">
                <a:solidFill>
                  <a:srgbClr val="B21889"/>
                </a:solidFill>
                <a:latin typeface="Menlo Regular"/>
                <a:ea typeface="ＭＳ Ｐゴシック" charset="0"/>
                <a:cs typeface="Menlo Regular"/>
                <a:sym typeface="Menlo Regular" charset="0"/>
              </a:rPr>
              <a:t>f </a:t>
            </a:r>
            <a:r>
              <a:rPr lang="nl-NL" sz="2000" dirty="0">
                <a:solidFill>
                  <a:prstClr val="black"/>
                </a:solidFill>
                <a:latin typeface="Menlo Regular"/>
                <a:ea typeface="ＭＳ Ｐゴシック" charset="0"/>
                <a:cs typeface="Menlo Regular"/>
              </a:rPr>
              <a:t>22 == </a:t>
            </a:r>
            <a:r>
              <a:rPr lang="nl-NL" sz="2000" dirty="0" err="1">
                <a:solidFill>
                  <a:prstClr val="black"/>
                </a:solidFill>
                <a:latin typeface="Menlo Regular"/>
                <a:ea typeface="ＭＳ Ｐゴシック" charset="0"/>
                <a:cs typeface="Menlo Regular"/>
              </a:rPr>
              <a:t>p.tcp_dst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drop</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rPr>
              <a:t>    </a:t>
            </a:r>
            <a:r>
              <a:rPr lang="nl-NL" sz="2000" b="1" dirty="0" err="1">
                <a:solidFill>
                  <a:prstClr val="black"/>
                </a:solidFill>
                <a:latin typeface="Menlo Regular"/>
                <a:ea typeface="ＭＳ Ｐゴシック" charset="0"/>
                <a:cs typeface="Menlo Regular"/>
              </a:rPr>
              <a:t>installRule</a:t>
            </a:r>
            <a:r>
              <a:rPr lang="nl-NL" sz="2000" b="1" dirty="0">
                <a:solidFill>
                  <a:prstClr val="black"/>
                </a:solidFill>
                <a:latin typeface="Menlo Regular"/>
                <a:ea typeface="ＭＳ Ｐゴシック" charset="0"/>
                <a:cs typeface="Menlo Regular"/>
              </a:rPr>
              <a:t>({‘match':{'tcp_dst':22},</a:t>
            </a:r>
            <a:br>
              <a:rPr lang="nl-NL" sz="2000" b="1" dirty="0">
                <a:solidFill>
                  <a:prstClr val="black"/>
                </a:solidFill>
                <a:latin typeface="Menlo Regular"/>
                <a:ea typeface="ＭＳ Ｐゴシック" charset="0"/>
                <a:cs typeface="Menlo Regular"/>
              </a:rPr>
            </a:br>
            <a:r>
              <a:rPr lang="nl-NL" sz="2000" b="1" dirty="0">
                <a:solidFill>
                  <a:prstClr val="black"/>
                </a:solidFill>
                <a:latin typeface="Menlo Regular"/>
                <a:ea typeface="ＭＳ Ｐゴシック" charset="0"/>
                <a:cs typeface="Menlo Regular"/>
              </a:rPr>
              <a:t>                 ‘action’:[]})</a:t>
            </a:r>
            <a:br>
              <a:rPr lang="nl-NL" sz="2000" b="1" dirty="0">
                <a:solidFill>
                  <a:prstClr val="black"/>
                </a:solidFill>
                <a:latin typeface="Menlo Regular"/>
                <a:ea typeface="ＭＳ Ｐゴシック" charset="0"/>
                <a:cs typeface="Menlo Regular"/>
              </a:rPr>
            </a:br>
            <a:endParaRPr lang="nl-NL" sz="2000" b="1" dirty="0">
              <a:solidFill>
                <a:prstClr val="black"/>
              </a:solidFill>
              <a:latin typeface="Menlo Regular"/>
              <a:ea typeface="ＭＳ Ｐゴシック" charset="0"/>
              <a:cs typeface="Menlo Regular"/>
            </a:endParaRPr>
          </a:p>
          <a:p>
            <a:pPr eaLnBrk="1" hangingPunct="1"/>
            <a:r>
              <a:rPr lang="nl-NL" sz="2000" dirty="0">
                <a:solidFill>
                  <a:prstClr val="black"/>
                </a:solidFill>
                <a:latin typeface="Menlo Regular"/>
                <a:ea typeface="ＭＳ Ｐゴシック" charset="0"/>
                <a:cs typeface="Menlo Regular"/>
              </a:rPr>
              <a:t>  </a:t>
            </a:r>
            <a:r>
              <a:rPr lang="en-US" sz="2000" dirty="0">
                <a:solidFill>
                  <a:srgbClr val="B21889"/>
                </a:solidFill>
                <a:latin typeface="Menlo Regular"/>
                <a:ea typeface="ＭＳ Ｐゴシック" charset="0"/>
                <a:cs typeface="Menlo Regular"/>
                <a:sym typeface="Menlo Regular" charset="0"/>
              </a:rPr>
              <a:t>else:</a:t>
            </a:r>
            <a:br>
              <a:rPr lang="en-US" sz="2000" dirty="0">
                <a:solidFill>
                  <a:srgbClr val="B21889"/>
                </a:solidFill>
                <a:latin typeface="Menlo Regular"/>
                <a:ea typeface="ＭＳ Ｐゴシック" charset="0"/>
                <a:cs typeface="Menlo Regular"/>
                <a:sym typeface="Menlo Regular" charset="0"/>
              </a:rPr>
            </a:br>
            <a:r>
              <a:rPr lang="en-US" sz="2000" dirty="0">
                <a:solidFill>
                  <a:srgbClr val="B21889"/>
                </a:solidFill>
                <a:latin typeface="Menlo Regular"/>
                <a:ea typeface="ＭＳ Ｐゴシック" charset="0"/>
                <a:cs typeface="Menlo Regular"/>
                <a:sym typeface="Menlo Regular" charset="0"/>
              </a:rPr>
              <a:t>   </a:t>
            </a:r>
            <a:r>
              <a:rPr lang="nl-NL" sz="2000" dirty="0">
                <a:solidFill>
                  <a:prstClr val="black"/>
                </a:solidFill>
                <a:latin typeface="Menlo Regular"/>
                <a:ea typeface="ＭＳ Ｐゴシック" charset="0"/>
                <a:cs typeface="Menlo Regular"/>
              </a:rPr>
              <a:t>forward([</a:t>
            </a: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a:t>
            </a:r>
            <a:r>
              <a:rPr lang="nl-NL" sz="2000" dirty="0" err="1">
                <a:solidFill>
                  <a:prstClr val="black"/>
                </a:solidFill>
                <a:latin typeface="Menlo Regular"/>
                <a:ea typeface="ＭＳ Ｐゴシック" charset="0"/>
                <a:cs typeface="Menlo Regular"/>
              </a:rPr>
              <a:t>p.eth_dst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sym typeface="Menlo Regular" charset="0"/>
              </a:rPr>
              <a:t>   </a:t>
            </a:r>
            <a:r>
              <a:rPr lang="nl-NL" sz="2000" b="1" dirty="0" err="1">
                <a:solidFill>
                  <a:prstClr val="black"/>
                </a:solidFill>
                <a:latin typeface="Menlo Regular"/>
                <a:ea typeface="ＭＳ Ｐゴシック" charset="0"/>
                <a:cs typeface="Menlo Regular"/>
                <a:sym typeface="Menlo Regular" charset="0"/>
              </a:rPr>
              <a:t>installRule</a:t>
            </a:r>
            <a:r>
              <a:rPr lang="nl-NL" sz="2000" b="1" dirty="0">
                <a:solidFill>
                  <a:prstClr val="black"/>
                </a:solidFill>
                <a:latin typeface="Menlo Regular"/>
                <a:ea typeface="ＭＳ Ｐゴシック" charset="0"/>
                <a:cs typeface="Menlo Regular"/>
                <a:sym typeface="Menlo Regular" charset="0"/>
              </a:rPr>
              <a:t>({‘match’: {‘eth_</a:t>
            </a:r>
            <a:r>
              <a:rPr lang="nl-NL" sz="2000" b="1" dirty="0" err="1">
                <a:solidFill>
                  <a:prstClr val="black"/>
                </a:solidFill>
                <a:latin typeface="Menlo Regular"/>
                <a:ea typeface="ＭＳ Ｐゴシック" charset="0"/>
                <a:cs typeface="Menlo Regular"/>
                <a:sym typeface="Menlo Regular" charset="0"/>
              </a:rPr>
              <a:t>dst</a:t>
            </a:r>
            <a:r>
              <a:rPr lang="nl-NL" sz="2000" b="1" dirty="0">
                <a:solidFill>
                  <a:prstClr val="black"/>
                </a:solidFill>
                <a:latin typeface="Menlo Regular"/>
                <a:ea typeface="ＭＳ Ｐゴシック" charset="0"/>
                <a:cs typeface="Menlo Regular"/>
                <a:sym typeface="Menlo Regular" charset="0"/>
              </a:rPr>
              <a:t>’:</a:t>
            </a:r>
            <a:r>
              <a:rPr lang="nl-NL" sz="2000" b="1" dirty="0" err="1">
                <a:solidFill>
                  <a:prstClr val="black"/>
                </a:solidFill>
                <a:latin typeface="Menlo Regular"/>
                <a:ea typeface="ＭＳ Ｐゴシック" charset="0"/>
                <a:cs typeface="Menlo Regular"/>
                <a:sym typeface="Menlo Regular" charset="0"/>
              </a:rPr>
              <a:t>p.eth_dst</a:t>
            </a:r>
            <a:r>
              <a:rPr lang="nl-NL" sz="2000" b="1" dirty="0">
                <a:solidFill>
                  <a:prstClr val="black"/>
                </a:solidFill>
                <a:latin typeface="Menlo Regular"/>
                <a:ea typeface="ＭＳ Ｐゴシック" charset="0"/>
                <a:cs typeface="Menlo Regular"/>
                <a:sym typeface="Menlo Regular" charset="0"/>
              </a:rPr>
              <a:t>, </a:t>
            </a:r>
            <a:br>
              <a:rPr lang="nl-NL" sz="2000" b="1" dirty="0">
                <a:solidFill>
                  <a:prstClr val="black"/>
                </a:solidFill>
                <a:latin typeface="Menlo Regular"/>
                <a:ea typeface="ＭＳ Ｐゴシック" charset="0"/>
                <a:cs typeface="Menlo Regular"/>
                <a:sym typeface="Menlo Regular" charset="0"/>
              </a:rPr>
            </a:br>
            <a:r>
              <a:rPr lang="nl-NL" sz="2000" b="1" dirty="0">
                <a:solidFill>
                  <a:prstClr val="black"/>
                </a:solidFill>
                <a:latin typeface="Menlo Regular"/>
                <a:ea typeface="ＭＳ Ｐゴシック" charset="0"/>
                <a:cs typeface="Menlo Regular"/>
                <a:sym typeface="Menlo Regular" charset="0"/>
              </a:rPr>
              <a:t>                          ’</a:t>
            </a:r>
            <a:r>
              <a:rPr lang="nl-NL" sz="2000" b="1" dirty="0" err="1">
                <a:solidFill>
                  <a:prstClr val="black"/>
                </a:solidFill>
                <a:latin typeface="Menlo Regular"/>
                <a:ea typeface="ＭＳ Ｐゴシック" charset="0"/>
                <a:cs typeface="Menlo Regular"/>
                <a:sym typeface="Menlo Regular" charset="0"/>
              </a:rPr>
              <a:t>tcp_dst</a:t>
            </a:r>
            <a:r>
              <a:rPr lang="nl-NL" sz="2000" b="1" dirty="0">
                <a:solidFill>
                  <a:prstClr val="black"/>
                </a:solidFill>
                <a:latin typeface="Menlo Regular"/>
                <a:ea typeface="ＭＳ Ｐゴシック" charset="0"/>
                <a:cs typeface="Menlo Regular"/>
                <a:sym typeface="Menlo Regular" charset="0"/>
              </a:rPr>
              <a:t>’!=22},</a:t>
            </a:r>
          </a:p>
          <a:p>
            <a:pPr eaLnBrk="1" hangingPunct="1"/>
            <a:r>
              <a:rPr lang="nl-NL" sz="2000" b="1" dirty="0">
                <a:solidFill>
                  <a:prstClr val="black"/>
                </a:solidFill>
                <a:latin typeface="Menlo Regular"/>
                <a:ea typeface="ＭＳ Ｐゴシック" charset="0"/>
                <a:cs typeface="Menlo Regular"/>
                <a:sym typeface="Menlo Regular" charset="0"/>
              </a:rPr>
              <a:t>                ‘action’:[</a:t>
            </a:r>
            <a:r>
              <a:rPr lang="nl-NL" sz="2000" b="1" dirty="0" err="1">
                <a:solidFill>
                  <a:prstClr val="black"/>
                </a:solidFill>
                <a:latin typeface="Menlo Regular"/>
                <a:ea typeface="ＭＳ Ｐゴシック" charset="0"/>
                <a:cs typeface="Menlo Regular"/>
                <a:sym typeface="Menlo Regular" charset="0"/>
              </a:rPr>
              <a:t>hostTbl</a:t>
            </a:r>
            <a:r>
              <a:rPr lang="nl-NL" sz="2000" b="1" dirty="0">
                <a:solidFill>
                  <a:prstClr val="black"/>
                </a:solidFill>
                <a:latin typeface="Menlo Regular"/>
                <a:ea typeface="ＭＳ Ｐゴシック" charset="0"/>
                <a:cs typeface="Menlo Regular"/>
                <a:sym typeface="Menlo Regular" charset="0"/>
              </a:rPr>
              <a:t>(</a:t>
            </a:r>
            <a:r>
              <a:rPr lang="nl-NL" sz="2000" b="1" dirty="0" err="1">
                <a:solidFill>
                  <a:prstClr val="black"/>
                </a:solidFill>
                <a:latin typeface="Menlo Regular"/>
                <a:ea typeface="ＭＳ Ｐゴシック" charset="0"/>
                <a:cs typeface="Menlo Regular"/>
                <a:sym typeface="Menlo Regular" charset="0"/>
              </a:rPr>
              <a:t>p.eth_dst</a:t>
            </a:r>
            <a:r>
              <a:rPr lang="nl-NL" sz="2000" b="1" dirty="0">
                <a:solidFill>
                  <a:prstClr val="black"/>
                </a:solidFill>
                <a:latin typeface="Menlo Regular"/>
                <a:ea typeface="ＭＳ Ｐゴシック" charset="0"/>
                <a:cs typeface="Menlo Regular"/>
                <a:sym typeface="Menlo Regular" charset="0"/>
              </a:rPr>
              <a:t>)]})</a:t>
            </a:r>
            <a:endParaRPr lang="en-US" sz="2000" b="1" dirty="0">
              <a:solidFill>
                <a:prstClr val="black"/>
              </a:solidFill>
              <a:latin typeface="Menlo Regular"/>
              <a:ea typeface="ＭＳ Ｐゴシック" charset="0"/>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38</a:t>
            </a:fld>
            <a:endParaRPr lang="en-US" dirty="0">
              <a:solidFill>
                <a:srgbClr val="EEECE1"/>
              </a:solidFill>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prstClr val="black"/>
                </a:solidFill>
                <a:latin typeface="Menlo Regular" charset="0"/>
                <a:ea typeface="ＭＳ Ｐゴシック" charset="0"/>
                <a:cs typeface="Menlo Regular" charset="0"/>
                <a:sym typeface="Menlo Regular" charset="0"/>
              </a:rPr>
              <a:t>match does not support logic negation</a:t>
            </a:r>
          </a:p>
        </p:txBody>
      </p:sp>
    </p:spTree>
    <p:extLst>
      <p:ext uri="{BB962C8B-B14F-4D97-AF65-F5344CB8AC3E}">
        <p14:creationId xmlns:p14="http://schemas.microsoft.com/office/powerpoint/2010/main" val="8843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 = {A:1,B:2,C:3,D:4}</a:t>
            </a:r>
          </a:p>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def</a:t>
            </a:r>
            <a:r>
              <a:rPr lang="nl-NL" sz="2000" dirty="0">
                <a:solidFill>
                  <a:prstClr val="black"/>
                </a:solidFill>
                <a:latin typeface="Menlo Regular"/>
                <a:ea typeface="ＭＳ Ｐゴシック" charset="0"/>
                <a:cs typeface="Menlo Regular"/>
              </a:rPr>
              <a:t> </a:t>
            </a:r>
            <a:r>
              <a:rPr lang="nl-NL" sz="2000" dirty="0" err="1">
                <a:solidFill>
                  <a:prstClr val="black"/>
                </a:solidFill>
                <a:latin typeface="Menlo Regular"/>
                <a:ea typeface="ＭＳ Ｐゴシック" charset="0"/>
                <a:cs typeface="Menlo Regular"/>
              </a:rPr>
              <a:t>onPacketIn</a:t>
            </a:r>
            <a:r>
              <a:rPr lang="nl-NL" sz="2000" dirty="0">
                <a:solidFill>
                  <a:prstClr val="black"/>
                </a:solidFill>
                <a:latin typeface="Menlo Regular"/>
                <a:ea typeface="ＭＳ Ｐゴシック" charset="0"/>
                <a:cs typeface="Menlo Regular"/>
              </a:rPr>
              <a:t>(p):</a:t>
            </a:r>
          </a:p>
          <a:p>
            <a:pPr eaLnBrk="1" hangingPunct="1"/>
            <a:r>
              <a:rPr lang="nl-NL" sz="2000" dirty="0">
                <a:solidFill>
                  <a:srgbClr val="B21889"/>
                </a:solidFill>
                <a:latin typeface="Menlo Regular"/>
                <a:ea typeface="ＭＳ Ｐゴシック" charset="0"/>
                <a:cs typeface="Menlo Regular"/>
                <a:sym typeface="Menlo Regular" charset="0"/>
              </a:rPr>
              <a:t>  i</a:t>
            </a:r>
            <a:r>
              <a:rPr lang="en-US" sz="2000" dirty="0">
                <a:solidFill>
                  <a:srgbClr val="B21889"/>
                </a:solidFill>
                <a:latin typeface="Menlo Regular"/>
                <a:ea typeface="ＭＳ Ｐゴシック" charset="0"/>
                <a:cs typeface="Menlo Regular"/>
                <a:sym typeface="Menlo Regular" charset="0"/>
              </a:rPr>
              <a:t>f </a:t>
            </a:r>
            <a:r>
              <a:rPr lang="nl-NL" sz="2000" dirty="0">
                <a:solidFill>
                  <a:prstClr val="black"/>
                </a:solidFill>
                <a:latin typeface="Menlo Regular"/>
                <a:ea typeface="ＭＳ Ｐゴシック" charset="0"/>
                <a:cs typeface="Menlo Regular"/>
              </a:rPr>
              <a:t>22 == </a:t>
            </a:r>
            <a:r>
              <a:rPr lang="nl-NL" sz="2000" dirty="0" err="1">
                <a:solidFill>
                  <a:prstClr val="black"/>
                </a:solidFill>
                <a:latin typeface="Menlo Regular"/>
                <a:ea typeface="ＭＳ Ｐゴシック" charset="0"/>
                <a:cs typeface="Menlo Regular"/>
              </a:rPr>
              <a:t>p.tcp_dst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drop</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rPr>
              <a:t>    </a:t>
            </a:r>
            <a:r>
              <a:rPr lang="nl-NL" sz="2000" b="1" dirty="0" err="1">
                <a:solidFill>
                  <a:prstClr val="black"/>
                </a:solidFill>
                <a:latin typeface="Menlo Regular"/>
                <a:ea typeface="ＭＳ Ｐゴシック" charset="0"/>
                <a:cs typeface="Menlo Regular"/>
              </a:rPr>
              <a:t>installRule</a:t>
            </a:r>
            <a:r>
              <a:rPr lang="nl-NL" sz="2000" b="1" dirty="0">
                <a:solidFill>
                  <a:prstClr val="black"/>
                </a:solidFill>
                <a:latin typeface="Menlo Regular"/>
                <a:ea typeface="ＭＳ Ｐゴシック" charset="0"/>
                <a:cs typeface="Menlo Regular"/>
              </a:rPr>
              <a:t>({</a:t>
            </a:r>
            <a:r>
              <a:rPr lang="nl-NL" sz="2000" b="1" dirty="0">
                <a:solidFill>
                  <a:srgbClr val="FF0000"/>
                </a:solidFill>
                <a:latin typeface="Menlo Regular"/>
                <a:ea typeface="ＭＳ Ｐゴシック" charset="0"/>
                <a:cs typeface="Menlo Regular"/>
              </a:rPr>
              <a:t>‘priority’:1</a:t>
            </a:r>
            <a:r>
              <a:rPr lang="nl-NL" sz="2000" b="1" dirty="0">
                <a:solidFill>
                  <a:prstClr val="black"/>
                </a:solidFill>
                <a:latin typeface="Menlo Regular"/>
                <a:ea typeface="ＭＳ Ｐゴシック" charset="0"/>
                <a:cs typeface="Menlo Regular"/>
              </a:rPr>
              <a:t>,</a:t>
            </a:r>
            <a:br>
              <a:rPr lang="nl-NL" sz="2000" b="1" dirty="0">
                <a:solidFill>
                  <a:prstClr val="black"/>
                </a:solidFill>
                <a:latin typeface="Menlo Regular"/>
                <a:ea typeface="ＭＳ Ｐゴシック" charset="0"/>
                <a:cs typeface="Menlo Regular"/>
              </a:rPr>
            </a:br>
            <a:r>
              <a:rPr lang="nl-NL" sz="2000" b="1" dirty="0">
                <a:solidFill>
                  <a:prstClr val="black"/>
                </a:solidFill>
                <a:latin typeface="Menlo Regular"/>
                <a:ea typeface="ＭＳ Ｐゴシック" charset="0"/>
                <a:cs typeface="Menlo Regular"/>
              </a:rPr>
              <a:t>                 ‘match’:{'tcp_dst':22},</a:t>
            </a:r>
            <a:br>
              <a:rPr lang="nl-NL" sz="2000" b="1" dirty="0">
                <a:solidFill>
                  <a:prstClr val="black"/>
                </a:solidFill>
                <a:latin typeface="Menlo Regular"/>
                <a:ea typeface="ＭＳ Ｐゴシック" charset="0"/>
                <a:cs typeface="Menlo Regular"/>
              </a:rPr>
            </a:br>
            <a:r>
              <a:rPr lang="nl-NL" sz="2000" b="1" dirty="0">
                <a:solidFill>
                  <a:prstClr val="black"/>
                </a:solidFill>
                <a:latin typeface="Menlo Regular"/>
                <a:ea typeface="ＭＳ Ｐゴシック" charset="0"/>
                <a:cs typeface="Menlo Regular"/>
              </a:rPr>
              <a:t>                 ‘action’:[]})</a:t>
            </a:r>
            <a:br>
              <a:rPr lang="nl-NL" sz="2000" b="1" dirty="0">
                <a:solidFill>
                  <a:prstClr val="black"/>
                </a:solidFill>
                <a:latin typeface="Menlo Regular"/>
                <a:ea typeface="ＭＳ Ｐゴシック" charset="0"/>
                <a:cs typeface="Menlo Regular"/>
              </a:rPr>
            </a:br>
            <a:endParaRPr lang="nl-NL" sz="2000" b="1" dirty="0">
              <a:solidFill>
                <a:prstClr val="black"/>
              </a:solidFill>
              <a:latin typeface="Menlo Regular"/>
              <a:ea typeface="ＭＳ Ｐゴシック" charset="0"/>
              <a:cs typeface="Menlo Regular"/>
            </a:endParaRPr>
          </a:p>
          <a:p>
            <a:pPr eaLnBrk="1" hangingPunct="1"/>
            <a:r>
              <a:rPr lang="nl-NL" sz="2000" dirty="0">
                <a:solidFill>
                  <a:prstClr val="black"/>
                </a:solidFill>
                <a:latin typeface="Menlo Regular"/>
                <a:ea typeface="ＭＳ Ｐゴシック" charset="0"/>
                <a:cs typeface="Menlo Regular"/>
              </a:rPr>
              <a:t>  </a:t>
            </a:r>
            <a:r>
              <a:rPr lang="en-US" sz="2000" dirty="0">
                <a:solidFill>
                  <a:srgbClr val="B21889"/>
                </a:solidFill>
                <a:latin typeface="Menlo Regular"/>
                <a:ea typeface="ＭＳ Ｐゴシック" charset="0"/>
                <a:cs typeface="Menlo Regular"/>
                <a:sym typeface="Menlo Regular" charset="0"/>
              </a:rPr>
              <a:t>else:</a:t>
            </a:r>
            <a:br>
              <a:rPr lang="en-US" sz="2000" dirty="0">
                <a:solidFill>
                  <a:srgbClr val="B21889"/>
                </a:solidFill>
                <a:latin typeface="Menlo Regular"/>
                <a:ea typeface="ＭＳ Ｐゴシック" charset="0"/>
                <a:cs typeface="Menlo Regular"/>
                <a:sym typeface="Menlo Regular" charset="0"/>
              </a:rPr>
            </a:br>
            <a:r>
              <a:rPr lang="en-US" sz="2000" dirty="0">
                <a:solidFill>
                  <a:srgbClr val="B21889"/>
                </a:solidFill>
                <a:latin typeface="Menlo Regular"/>
                <a:ea typeface="ＭＳ Ｐゴシック" charset="0"/>
                <a:cs typeface="Menlo Regular"/>
                <a:sym typeface="Menlo Regular" charset="0"/>
              </a:rPr>
              <a:t>    </a:t>
            </a:r>
            <a:r>
              <a:rPr lang="nl-NL" sz="2000" dirty="0">
                <a:solidFill>
                  <a:prstClr val="black"/>
                </a:solidFill>
                <a:latin typeface="Menlo Regular"/>
                <a:ea typeface="ＭＳ Ｐゴシック" charset="0"/>
                <a:cs typeface="Menlo Regular"/>
              </a:rPr>
              <a:t>forward([</a:t>
            </a: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a:t>
            </a:r>
            <a:r>
              <a:rPr lang="nl-NL" sz="2000" dirty="0" err="1">
                <a:solidFill>
                  <a:prstClr val="black"/>
                </a:solidFill>
                <a:latin typeface="Menlo Regular"/>
                <a:ea typeface="ＭＳ Ｐゴシック" charset="0"/>
                <a:cs typeface="Menlo Regular"/>
              </a:rPr>
              <a:t>p.eth_dst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sym typeface="Menlo Regular" charset="0"/>
              </a:rPr>
              <a:t>    </a:t>
            </a:r>
            <a:r>
              <a:rPr lang="nl-NL" sz="2000" b="1" dirty="0" err="1">
                <a:solidFill>
                  <a:prstClr val="black"/>
                </a:solidFill>
                <a:latin typeface="Menlo Regular"/>
                <a:ea typeface="ＭＳ Ｐゴシック" charset="0"/>
                <a:cs typeface="Menlo Regular"/>
                <a:sym typeface="Menlo Regular" charset="0"/>
              </a:rPr>
              <a:t>installRule</a:t>
            </a:r>
            <a:r>
              <a:rPr lang="nl-NL" sz="2000" b="1" dirty="0">
                <a:solidFill>
                  <a:prstClr val="black"/>
                </a:solidFill>
                <a:latin typeface="Menlo Regular"/>
                <a:ea typeface="ＭＳ Ｐゴシック" charset="0"/>
                <a:cs typeface="Menlo Regular"/>
                <a:sym typeface="Menlo Regular" charset="0"/>
              </a:rPr>
              <a:t>({</a:t>
            </a:r>
            <a:r>
              <a:rPr lang="nl-NL" sz="2000" b="1" dirty="0">
                <a:solidFill>
                  <a:srgbClr val="FF0000"/>
                </a:solidFill>
                <a:latin typeface="Menlo Regular"/>
                <a:ea typeface="ＭＳ Ｐゴシック" charset="0"/>
                <a:cs typeface="Menlo Regular"/>
                <a:sym typeface="Menlo Regular" charset="0"/>
              </a:rPr>
              <a:t>‘priority’:0</a:t>
            </a:r>
            <a:r>
              <a:rPr lang="nl-NL" sz="2000" b="1" dirty="0">
                <a:solidFill>
                  <a:prstClr val="black"/>
                </a:solidFill>
                <a:latin typeface="Menlo Regular"/>
                <a:ea typeface="ＭＳ Ｐゴシック" charset="0"/>
                <a:cs typeface="Menlo Regular"/>
                <a:sym typeface="Menlo Regular" charset="0"/>
              </a:rPr>
              <a:t>,</a:t>
            </a:r>
            <a:br>
              <a:rPr lang="nl-NL" sz="2000" b="1" dirty="0">
                <a:solidFill>
                  <a:prstClr val="black"/>
                </a:solidFill>
                <a:latin typeface="Menlo Regular"/>
                <a:ea typeface="ＭＳ Ｐゴシック" charset="0"/>
                <a:cs typeface="Menlo Regular"/>
                <a:sym typeface="Menlo Regular" charset="0"/>
              </a:rPr>
            </a:br>
            <a:r>
              <a:rPr lang="nl-NL" sz="2000" b="1" dirty="0">
                <a:solidFill>
                  <a:prstClr val="black"/>
                </a:solidFill>
                <a:latin typeface="Menlo Regular"/>
                <a:ea typeface="ＭＳ Ｐゴシック" charset="0"/>
                <a:cs typeface="Menlo Regular"/>
                <a:sym typeface="Menlo Regular" charset="0"/>
              </a:rPr>
              <a:t>                ‘match’: {‘eth_</a:t>
            </a:r>
            <a:r>
              <a:rPr lang="nl-NL" sz="2000" b="1" dirty="0" err="1">
                <a:solidFill>
                  <a:prstClr val="black"/>
                </a:solidFill>
                <a:latin typeface="Menlo Regular"/>
                <a:ea typeface="ＭＳ Ｐゴシック" charset="0"/>
                <a:cs typeface="Menlo Regular"/>
                <a:sym typeface="Menlo Regular" charset="0"/>
              </a:rPr>
              <a:t>dst</a:t>
            </a:r>
            <a:r>
              <a:rPr lang="nl-NL" sz="2000" b="1" dirty="0">
                <a:solidFill>
                  <a:prstClr val="black"/>
                </a:solidFill>
                <a:latin typeface="Menlo Regular"/>
                <a:ea typeface="ＭＳ Ｐゴシック" charset="0"/>
                <a:cs typeface="Menlo Regular"/>
                <a:sym typeface="Menlo Regular" charset="0"/>
              </a:rPr>
              <a:t>’:</a:t>
            </a:r>
            <a:r>
              <a:rPr lang="nl-NL" sz="2000" b="1" dirty="0" err="1">
                <a:solidFill>
                  <a:prstClr val="black"/>
                </a:solidFill>
                <a:latin typeface="Menlo Regular"/>
                <a:ea typeface="ＭＳ Ｐゴシック" charset="0"/>
                <a:cs typeface="Menlo Regular"/>
                <a:sym typeface="Menlo Regular" charset="0"/>
              </a:rPr>
              <a:t>p.eth_dst</a:t>
            </a:r>
            <a:r>
              <a:rPr lang="nl-NL" sz="2000" b="1" dirty="0">
                <a:solidFill>
                  <a:prstClr val="black"/>
                </a:solidFill>
                <a:latin typeface="Menlo Regular"/>
                <a:ea typeface="ＭＳ Ｐゴシック" charset="0"/>
                <a:cs typeface="Menlo Regular"/>
                <a:sym typeface="Menlo Regular" charset="0"/>
              </a:rPr>
              <a:t>},</a:t>
            </a:r>
          </a:p>
          <a:p>
            <a:pPr eaLnBrk="1" hangingPunct="1"/>
            <a:r>
              <a:rPr lang="nl-NL" sz="2000" b="1" dirty="0">
                <a:solidFill>
                  <a:prstClr val="black"/>
                </a:solidFill>
                <a:latin typeface="Menlo Regular"/>
                <a:ea typeface="ＭＳ Ｐゴシック" charset="0"/>
                <a:cs typeface="Menlo Regular"/>
                <a:sym typeface="Menlo Regular" charset="0"/>
              </a:rPr>
              <a:t>                ‘action’:[</a:t>
            </a:r>
            <a:r>
              <a:rPr lang="nl-NL" sz="2000" b="1" dirty="0" err="1">
                <a:solidFill>
                  <a:prstClr val="black"/>
                </a:solidFill>
                <a:latin typeface="Menlo Regular"/>
                <a:ea typeface="ＭＳ Ｐゴシック" charset="0"/>
                <a:cs typeface="Menlo Regular"/>
                <a:sym typeface="Menlo Regular" charset="0"/>
              </a:rPr>
              <a:t>hostTbl</a:t>
            </a:r>
            <a:r>
              <a:rPr lang="nl-NL" sz="2000" b="1" dirty="0">
                <a:solidFill>
                  <a:prstClr val="black"/>
                </a:solidFill>
                <a:latin typeface="Menlo Regular"/>
                <a:ea typeface="ＭＳ Ｐゴシック" charset="0"/>
                <a:cs typeface="Menlo Regular"/>
                <a:sym typeface="Menlo Regular" charset="0"/>
              </a:rPr>
              <a:t>(</a:t>
            </a:r>
            <a:r>
              <a:rPr lang="nl-NL" sz="2000" b="1" dirty="0" err="1">
                <a:solidFill>
                  <a:prstClr val="black"/>
                </a:solidFill>
                <a:latin typeface="Menlo Regular"/>
                <a:ea typeface="ＭＳ Ｐゴシック" charset="0"/>
                <a:cs typeface="Menlo Regular"/>
                <a:sym typeface="Menlo Regular" charset="0"/>
              </a:rPr>
              <a:t>p.eth_dst</a:t>
            </a:r>
            <a:r>
              <a:rPr lang="nl-NL" sz="2000" b="1" dirty="0">
                <a:solidFill>
                  <a:prstClr val="black"/>
                </a:solidFill>
                <a:latin typeface="Menlo Regular"/>
                <a:ea typeface="ＭＳ Ｐゴシック" charset="0"/>
                <a:cs typeface="Menlo Regular"/>
                <a:sym typeface="Menlo Regular" charset="0"/>
              </a:rPr>
              <a:t>)]})</a:t>
            </a:r>
            <a:endParaRPr lang="en-US" sz="2000" b="1" dirty="0">
              <a:solidFill>
                <a:prstClr val="black"/>
              </a:solidFill>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39</a:t>
            </a:fld>
            <a:endParaRPr lang="en-US" dirty="0">
              <a:solidFill>
                <a:srgbClr val="EEECE1"/>
              </a:solidFill>
            </a:endParaRPr>
          </a:p>
        </p:txBody>
      </p:sp>
    </p:spTree>
    <p:extLst>
      <p:ext uri="{BB962C8B-B14F-4D97-AF65-F5344CB8AC3E}">
        <p14:creationId xmlns:p14="http://schemas.microsoft.com/office/powerpoint/2010/main" val="289925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sz="3200"/>
              <a:t>Element Classes: A look at the C++ code</a:t>
            </a:r>
            <a:r>
              <a:rPr lang="en-US" altLang="x-none"/>
              <a:t> </a:t>
            </a:r>
          </a:p>
        </p:txBody>
      </p:sp>
      <p:sp>
        <p:nvSpPr>
          <p:cNvPr id="7171" name="Rectangle 3"/>
          <p:cNvSpPr>
            <a:spLocks noGrp="1" noChangeArrowheads="1"/>
          </p:cNvSpPr>
          <p:nvPr>
            <p:ph type="body" idx="1"/>
          </p:nvPr>
        </p:nvSpPr>
        <p:spPr/>
        <p:txBody>
          <a:bodyPr/>
          <a:lstStyle/>
          <a:p>
            <a:pPr lvl="1">
              <a:buFontTx/>
              <a:buNone/>
            </a:pPr>
            <a:r>
              <a:rPr lang="en-US" altLang="x-none" sz="2000"/>
              <a:t>class NullElement: public Element { </a:t>
            </a:r>
          </a:p>
          <a:p>
            <a:pPr lvl="1">
              <a:buFontTx/>
              <a:buNone/>
            </a:pPr>
            <a:r>
              <a:rPr lang="en-US" altLang="x-none" sz="2000"/>
              <a:t>public:</a:t>
            </a:r>
          </a:p>
          <a:p>
            <a:pPr lvl="1">
              <a:buFontTx/>
              <a:buNone/>
            </a:pPr>
            <a:r>
              <a:rPr lang="en-US" altLang="x-none" sz="2000"/>
              <a:t>NullElement()	{ add_input(); add_output(); }</a:t>
            </a:r>
          </a:p>
          <a:p>
            <a:pPr lvl="1">
              <a:buFontTx/>
              <a:buNone/>
            </a:pPr>
            <a:r>
              <a:rPr lang="en-US" altLang="x-none" sz="2000"/>
              <a:t>const char *class_name() const 	{ return "Null"; }</a:t>
            </a:r>
          </a:p>
          <a:p>
            <a:pPr lvl="1">
              <a:buFontTx/>
              <a:buNone/>
            </a:pPr>
            <a:r>
              <a:rPr lang="en-US" altLang="x-none" sz="2000"/>
              <a:t>NullElement *clone() const { return new NullElement; }</a:t>
            </a:r>
          </a:p>
          <a:p>
            <a:pPr lvl="1">
              <a:buFontTx/>
              <a:buNone/>
            </a:pPr>
            <a:r>
              <a:rPr lang="en-US" altLang="x-none" sz="2000"/>
              <a:t>const char *processing() const { return AGNOSTIC; }</a:t>
            </a:r>
          </a:p>
          <a:p>
            <a:pPr lvl="1">
              <a:buFontTx/>
              <a:buNone/>
            </a:pPr>
            <a:r>
              <a:rPr lang="en-US" altLang="x-none" sz="2000"/>
              <a:t>void push(int port, Packet *p) 	{ output(0).push(p); }</a:t>
            </a:r>
          </a:p>
          <a:p>
            <a:pPr lvl="1">
              <a:buFontTx/>
              <a:buNone/>
            </a:pPr>
            <a:r>
              <a:rPr lang="en-US" altLang="x-none" sz="2000"/>
              <a:t>Packet *pull(int port) 		{ return input(0).pull();}</a:t>
            </a:r>
          </a:p>
          <a:p>
            <a:pPr lvl="1">
              <a:buFontTx/>
              <a:buNone/>
            </a:pPr>
            <a:r>
              <a:rPr lang="en-US" altLang="x-none" sz="2000"/>
              <a:t>};</a:t>
            </a:r>
          </a:p>
        </p:txBody>
      </p:sp>
    </p:spTree>
    <p:extLst>
      <p:ext uri="{BB962C8B-B14F-4D97-AF65-F5344CB8AC3E}">
        <p14:creationId xmlns:p14="http://schemas.microsoft.com/office/powerpoint/2010/main" val="20084174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2400" b="1" dirty="0">
                <a:solidFill>
                  <a:prstClr val="black"/>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2400" b="1" dirty="0">
                <a:solidFill>
                  <a:prstClr val="black"/>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dirty="0">
              <a:solidFill>
                <a:prstClr val="black"/>
              </a:solidFill>
              <a:latin typeface="Arial" charset="0"/>
              <a:ea typeface="ＭＳ Ｐゴシック" charset="0"/>
              <a:cs typeface="ＭＳ Ｐゴシック" charset="0"/>
            </a:endParaRPr>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eaLnBrk="1" hangingPunct="1">
              <a:spcBef>
                <a:spcPts val="882"/>
              </a:spcBef>
            </a:pPr>
            <a:r>
              <a:rPr lang="en-US" sz="1600" dirty="0" err="1">
                <a:solidFill>
                  <a:prstClr val="black"/>
                </a:solidFill>
                <a:latin typeface="Menlo Regular" charset="0"/>
                <a:ea typeface="ＭＳ Ｐゴシック" charset="0"/>
                <a:cs typeface="Menlo Regular" charset="0"/>
                <a:sym typeface="Menlo Regular" charset="0"/>
              </a:rPr>
              <a:t>def</a:t>
            </a:r>
            <a:r>
              <a:rPr lang="en-US" sz="1600" dirty="0">
                <a:solidFill>
                  <a:prstClr val="black"/>
                </a:solidFill>
                <a:latin typeface="Menlo Regular" charset="0"/>
                <a:ea typeface="ＭＳ Ｐゴシック" charset="0"/>
                <a:cs typeface="Menlo Regular" charset="0"/>
                <a:sym typeface="Menlo Regular" charset="0"/>
              </a:rPr>
              <a:t> </a:t>
            </a:r>
            <a:r>
              <a:rPr lang="en-US" sz="1600" dirty="0" err="1">
                <a:solidFill>
                  <a:prstClr val="black"/>
                </a:solidFill>
                <a:latin typeface="Menlo Regular" charset="0"/>
                <a:ea typeface="ＭＳ Ｐゴシック" charset="0"/>
                <a:cs typeface="Menlo Regular" charset="0"/>
                <a:sym typeface="Menlo Regular" charset="0"/>
              </a:rPr>
              <a:t>onPacketIn</a:t>
            </a:r>
            <a:r>
              <a:rPr lang="en-US" sz="1600" dirty="0">
                <a:solidFill>
                  <a:prstClr val="black"/>
                </a:solidFill>
                <a:latin typeface="Menlo Regular" charset="0"/>
                <a:ea typeface="ＭＳ Ｐゴシック" charset="0"/>
                <a:cs typeface="Menlo Regular" charset="0"/>
                <a:sym typeface="Menlo Regular" charset="0"/>
              </a:rPr>
              <a:t>(p):</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if 22 == </a:t>
            </a:r>
            <a:r>
              <a:rPr lang="en-US" sz="1600" dirty="0" err="1">
                <a:solidFill>
                  <a:prstClr val="black"/>
                </a:solidFill>
                <a:latin typeface="Menlo Regular" charset="0"/>
                <a:ea typeface="ＭＳ Ｐゴシック" charset="0"/>
                <a:cs typeface="Menlo Regular" charset="0"/>
                <a:sym typeface="Menlo Regular" charset="0"/>
              </a:rPr>
              <a:t>p.tcp_dst</a:t>
            </a:r>
            <a:r>
              <a:rPr lang="en-US" sz="1600" dirty="0">
                <a:solidFill>
                  <a:prstClr val="black"/>
                </a:solidFill>
                <a:latin typeface="Menlo Regular" charset="0"/>
                <a:ea typeface="ＭＳ Ｐゴシック" charset="0"/>
                <a:cs typeface="Menlo Regular" charset="0"/>
                <a:sym typeface="Menlo Regular" charset="0"/>
              </a:rPr>
              <a:t>:</a:t>
            </a:r>
            <a:br>
              <a:rPr lang="en-US" sz="1600" dirty="0">
                <a:solidFill>
                  <a:prstClr val="black"/>
                </a:solidFill>
                <a:latin typeface="Menlo Regular" charset="0"/>
                <a:ea typeface="ＭＳ Ｐゴシック" charset="0"/>
                <a:cs typeface="Menlo Regular" charset="0"/>
                <a:sym typeface="Menlo Regular" charset="0"/>
              </a:rPr>
            </a:br>
            <a:r>
              <a:rPr lang="en-US" sz="1600" dirty="0">
                <a:solidFill>
                  <a:prstClr val="black"/>
                </a:solidFill>
                <a:latin typeface="Menlo Regular" charset="0"/>
                <a:ea typeface="ＭＳ Ｐゴシック" charset="0"/>
                <a:cs typeface="Menlo Regular" charset="0"/>
                <a:sym typeface="Menlo Regular" charset="0"/>
              </a:rPr>
              <a:t>   drop</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a:t>
            </a:r>
            <a:r>
              <a:rPr lang="en-US" sz="1600" dirty="0" err="1">
                <a:solidFill>
                  <a:prstClr val="black"/>
                </a:solidFill>
                <a:latin typeface="Menlo Regular" charset="0"/>
                <a:ea typeface="ＭＳ Ｐゴシック" charset="0"/>
                <a:cs typeface="Menlo Regular" charset="0"/>
                <a:sym typeface="Menlo Regular" charset="0"/>
              </a:rPr>
              <a:t>installRule</a:t>
            </a:r>
            <a:r>
              <a:rPr lang="en-US" sz="1600" dirty="0">
                <a:solidFill>
                  <a:prstClr val="black"/>
                </a:solidFill>
                <a:latin typeface="Menlo Regular" charset="0"/>
                <a:ea typeface="ＭＳ Ｐゴシック" charset="0"/>
                <a:cs typeface="Menlo Regular" charset="0"/>
                <a:sym typeface="Menlo Regular" charset="0"/>
              </a:rPr>
              <a:t>({`priority`:1,’match’:{‘tcp_dst':22},'action':[]})</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else:</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a:t>
            </a:r>
            <a:r>
              <a:rPr lang="en-US" sz="1600" dirty="0" err="1">
                <a:solidFill>
                  <a:prstClr val="black"/>
                </a:solidFill>
                <a:latin typeface="Menlo Regular" charset="0"/>
                <a:ea typeface="ＭＳ Ｐゴシック" charset="0"/>
                <a:cs typeface="Menlo Regular" charset="0"/>
                <a:sym typeface="Menlo Regular" charset="0"/>
              </a:rPr>
              <a:t>installRule</a:t>
            </a:r>
            <a:r>
              <a:rPr lang="en-US" sz="1600" dirty="0">
                <a:solidFill>
                  <a:prstClr val="black"/>
                </a:solidFill>
                <a:latin typeface="Menlo Regular" charset="0"/>
                <a:ea typeface="ＭＳ Ｐゴシック" charset="0"/>
                <a:cs typeface="Menlo Regular" charset="0"/>
                <a:sym typeface="Menlo Regular" charset="0"/>
              </a:rPr>
              <a:t>({`priority`:0,’match’:{‘eth_</a:t>
            </a:r>
            <a:r>
              <a:rPr lang="en-US" sz="1600" dirty="0" err="1">
                <a:solidFill>
                  <a:prstClr val="black"/>
                </a:solidFill>
                <a:latin typeface="Menlo Regular" charset="0"/>
                <a:ea typeface="ＭＳ Ｐゴシック" charset="0"/>
                <a:cs typeface="Menlo Regular" charset="0"/>
                <a:sym typeface="Menlo Regular" charset="0"/>
              </a:rPr>
              <a:t>dst</a:t>
            </a:r>
            <a:r>
              <a:rPr lang="en-US" sz="1600" dirty="0">
                <a:solidFill>
                  <a:prstClr val="black"/>
                </a:solidFill>
                <a:latin typeface="Menlo Regular" charset="0"/>
                <a:ea typeface="ＭＳ Ｐゴシック" charset="0"/>
                <a:cs typeface="Menlo Regular" charset="0"/>
                <a:sym typeface="Menlo Regular" charset="0"/>
              </a:rPr>
              <a:t>’:</a:t>
            </a:r>
            <a:r>
              <a:rPr lang="en-US" sz="1600" dirty="0" err="1">
                <a:solidFill>
                  <a:prstClr val="black"/>
                </a:solidFill>
                <a:latin typeface="Menlo Regular" charset="0"/>
                <a:ea typeface="ＭＳ Ｐゴシック" charset="0"/>
                <a:cs typeface="Menlo Regular" charset="0"/>
                <a:sym typeface="Menlo Regular" charset="0"/>
              </a:rPr>
              <a:t>p.eth_dst</a:t>
            </a:r>
            <a:r>
              <a:rPr lang="en-US" sz="1600" dirty="0">
                <a:solidFill>
                  <a:prstClr val="black"/>
                </a:solidFill>
                <a:latin typeface="Menlo Regular" charset="0"/>
                <a:ea typeface="ＭＳ Ｐゴシック" charset="0"/>
                <a:cs typeface="Menlo Regular" charset="0"/>
                <a:sym typeface="Menlo Regular" charset="0"/>
              </a:rPr>
              <a:t>},</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'action':[</a:t>
            </a:r>
            <a:r>
              <a:rPr lang="en-US" sz="1600" dirty="0" err="1">
                <a:solidFill>
                  <a:prstClr val="black"/>
                </a:solidFill>
                <a:latin typeface="Menlo Regular" charset="0"/>
                <a:ea typeface="ＭＳ Ｐゴシック" charset="0"/>
                <a:cs typeface="Menlo Regular" charset="0"/>
                <a:sym typeface="Menlo Regular" charset="0"/>
              </a:rPr>
              <a:t>hostTbl</a:t>
            </a:r>
            <a:r>
              <a:rPr lang="en-US" sz="1600" dirty="0">
                <a:solidFill>
                  <a:prstClr val="black"/>
                </a:solidFill>
                <a:latin typeface="Menlo Regular" charset="0"/>
                <a:ea typeface="ＭＳ Ｐゴシック" charset="0"/>
                <a:cs typeface="Menlo Regular" charset="0"/>
                <a:sym typeface="Menlo Regular" charset="0"/>
              </a:rPr>
              <a:t>(</a:t>
            </a:r>
            <a:r>
              <a:rPr lang="en-US" sz="1600" dirty="0" err="1">
                <a:solidFill>
                  <a:prstClr val="black"/>
                </a:solidFill>
                <a:latin typeface="Menlo Regular" charset="0"/>
                <a:ea typeface="ＭＳ Ｐゴシック" charset="0"/>
                <a:cs typeface="Menlo Regular" charset="0"/>
                <a:sym typeface="Menlo Regular" charset="0"/>
              </a:rPr>
              <a:t>p.eth_dst</a:t>
            </a:r>
            <a:r>
              <a:rPr lang="en-US" sz="1600" dirty="0">
                <a:solidFill>
                  <a:prstClr val="black"/>
                </a:solidFill>
                <a:latin typeface="Menlo Regular" charset="0"/>
                <a:ea typeface="ＭＳ Ｐゴシック" charset="0"/>
                <a:cs typeface="Menlo Regular" charset="0"/>
                <a:sym typeface="Menlo Regular" charset="0"/>
              </a:rPr>
              <a:t>)]})</a:t>
            </a:r>
          </a:p>
          <a:p>
            <a:pPr eaLnBrk="1" hangingPunct="1">
              <a:spcBef>
                <a:spcPts val="882"/>
              </a:spcBef>
            </a:pPr>
            <a:r>
              <a:rPr lang="en-US" sz="1600" dirty="0">
                <a:solidFill>
                  <a:prstClr val="black"/>
                </a:solidFill>
                <a:latin typeface="Menlo Regular" charset="0"/>
                <a:ea typeface="ＭＳ Ｐゴシック" charset="0"/>
                <a:cs typeface="Menlo Regular" charset="0"/>
                <a:sym typeface="Menlo Regular" charset="0"/>
              </a:rPr>
              <a:t>   forward([</a:t>
            </a:r>
            <a:r>
              <a:rPr lang="en-US" sz="1600" dirty="0" err="1">
                <a:solidFill>
                  <a:prstClr val="black"/>
                </a:solidFill>
                <a:latin typeface="Menlo Regular" charset="0"/>
                <a:ea typeface="ＭＳ Ｐゴシック" charset="0"/>
                <a:cs typeface="Menlo Regular" charset="0"/>
                <a:sym typeface="Menlo Regular" charset="0"/>
              </a:rPr>
              <a:t>hostTbl</a:t>
            </a:r>
            <a:r>
              <a:rPr lang="en-US" sz="1600" dirty="0">
                <a:solidFill>
                  <a:prstClr val="black"/>
                </a:solidFill>
                <a:latin typeface="Menlo Regular" charset="0"/>
                <a:ea typeface="ＭＳ Ｐゴシック" charset="0"/>
                <a:cs typeface="Menlo Regular" charset="0"/>
                <a:sym typeface="Menlo Regular" charset="0"/>
              </a:rPr>
              <a:t>(</a:t>
            </a:r>
            <a:r>
              <a:rPr lang="en-US" sz="1600" dirty="0" err="1">
                <a:solidFill>
                  <a:prstClr val="black"/>
                </a:solidFill>
                <a:latin typeface="Menlo Regular" charset="0"/>
                <a:ea typeface="ＭＳ Ｐゴシック" charset="0"/>
                <a:cs typeface="Menlo Regular" charset="0"/>
                <a:sym typeface="Menlo Regular" charset="0"/>
              </a:rPr>
              <a:t>p.eth_dst</a:t>
            </a:r>
            <a:r>
              <a:rPr lang="en-US" sz="1600" dirty="0">
                <a:solidFill>
                  <a:prstClr val="black"/>
                </a:solidFill>
                <a:latin typeface="Menlo Regular" charset="0"/>
                <a:ea typeface="ＭＳ Ｐゴシック"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eaLnBrk="1" hangingPunct="1"/>
            <a:r>
              <a:rPr lang="en-US" dirty="0" err="1">
                <a:solidFill>
                  <a:prstClr val="black"/>
                </a:solidFill>
                <a:latin typeface="Menlo Regular" charset="0"/>
                <a:ea typeface="ＭＳ Ｐゴシック" charset="0"/>
                <a:cs typeface="Menlo Regular" charset="0"/>
                <a:sym typeface="Menlo Regular" charset="0"/>
              </a:rPr>
              <a:t>EthDst:A</a:t>
            </a:r>
            <a:r>
              <a:rPr lang="en-US" dirty="0">
                <a:solidFill>
                  <a:prstClr val="black"/>
                </a:solidFill>
                <a:latin typeface="Menlo Regular" charset="0"/>
                <a:ea typeface="ＭＳ Ｐゴシック" charset="0"/>
                <a:cs typeface="Menlo Regular" charset="0"/>
                <a:sym typeface="Menlo Regular" charset="0"/>
              </a:rPr>
              <a:t>,</a:t>
            </a:r>
          </a:p>
          <a:p>
            <a:pPr eaLnBrk="1" hangingPunct="1"/>
            <a:r>
              <a:rPr lang="en-US" dirty="0">
                <a:solidFill>
                  <a:prstClr val="black"/>
                </a:solidFill>
                <a:latin typeface="Menlo Regular" charset="0"/>
                <a:ea typeface="ＭＳ Ｐゴシック"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pPr eaLnBrk="1" hangingPunct="1"/>
            <a:r>
              <a:rPr lang="en-US" sz="2400" dirty="0">
                <a:solidFill>
                  <a:prstClr val="black"/>
                </a:solidFill>
                <a:latin typeface="Arial" charset="0"/>
                <a:ea typeface="ＭＳ Ｐゴシック" charset="0"/>
                <a:cs typeface="ＭＳ Ｐゴシック" charset="0"/>
              </a:rPr>
              <a:t>{`priority`:0,’match’:{‘eth_</a:t>
            </a:r>
            <a:r>
              <a:rPr lang="en-US" sz="2400" dirty="0" err="1">
                <a:solidFill>
                  <a:prstClr val="black"/>
                </a:solidFill>
                <a:latin typeface="Arial" charset="0"/>
                <a:ea typeface="ＭＳ Ｐゴシック" charset="0"/>
                <a:cs typeface="ＭＳ Ｐゴシック" charset="0"/>
              </a:rPr>
              <a:t>dst</a:t>
            </a:r>
            <a:r>
              <a:rPr lang="en-US" sz="2400" dirty="0">
                <a:solidFill>
                  <a:prstClr val="black"/>
                </a:solidFill>
                <a:latin typeface="Arial" charset="0"/>
                <a:ea typeface="ＭＳ Ｐゴシック" charset="0"/>
                <a:cs typeface="ＭＳ Ｐゴシック" charset="0"/>
              </a:rPr>
              <a:t>’:A},'action':[1]}</a:t>
            </a:r>
            <a:endParaRPr lang="en-US" sz="2400" baseline="-25000" dirty="0">
              <a:solidFill>
                <a:prstClr val="black"/>
              </a:solidFill>
              <a:latin typeface="Arial" charset="0"/>
              <a:ea typeface="ＭＳ Ｐゴシック" charset="0"/>
              <a:cs typeface="ＭＳ Ｐゴシック" charset="0"/>
            </a:endParaRPr>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pPr eaLnBrk="1" hangingPunct="1"/>
            <a:r>
              <a:rPr lang="en-US" dirty="0" err="1">
                <a:solidFill>
                  <a:prstClr val="black"/>
                </a:solidFill>
                <a:latin typeface="Menlo Regular" charset="0"/>
                <a:ea typeface="ＭＳ Ｐゴシック" charset="0"/>
                <a:cs typeface="Menlo Regular" charset="0"/>
                <a:sym typeface="Menlo Regular" charset="0"/>
              </a:rPr>
              <a:t>EthDst:A</a:t>
            </a:r>
            <a:r>
              <a:rPr lang="en-US" dirty="0">
                <a:solidFill>
                  <a:prstClr val="black"/>
                </a:solidFill>
                <a:latin typeface="Menlo Regular" charset="0"/>
                <a:ea typeface="ＭＳ Ｐゴシック" charset="0"/>
                <a:cs typeface="Menlo Regular" charset="0"/>
                <a:sym typeface="Menlo Regular" charset="0"/>
              </a:rPr>
              <a:t>,</a:t>
            </a:r>
          </a:p>
          <a:p>
            <a:pPr eaLnBrk="1" hangingPunct="1"/>
            <a:r>
              <a:rPr lang="en-US" dirty="0">
                <a:solidFill>
                  <a:prstClr val="black"/>
                </a:solidFill>
                <a:latin typeface="Menlo Regular" charset="0"/>
                <a:ea typeface="ＭＳ Ｐゴシック" charset="0"/>
                <a:cs typeface="Menlo Regular" charset="0"/>
                <a:sym typeface="Menlo Regular" charset="0"/>
              </a:rPr>
              <a:t>TcpDst:22</a:t>
            </a:r>
          </a:p>
        </p:txBody>
      </p:sp>
      <p:sp>
        <p:nvSpPr>
          <p:cNvPr id="12"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40</a:t>
            </a:fld>
            <a:endParaRPr lang="en-US" dirty="0">
              <a:solidFill>
                <a:srgbClr val="EEECE1"/>
              </a:solidFill>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solidFill>
                  <a:prstClr val="black"/>
                </a:solidFill>
                <a:latin typeface="Menlo Regular" charset="0"/>
                <a:ea typeface="ＭＳ Ｐゴシック" charset="0"/>
                <a:cs typeface="Menlo Regular" charset="0"/>
                <a:sym typeface="Menlo Regular" charset="0"/>
              </a:rPr>
              <a:t>A security bug!</a:t>
            </a:r>
          </a:p>
        </p:txBody>
      </p:sp>
    </p:spTree>
    <p:extLst>
      <p:ext uri="{BB962C8B-B14F-4D97-AF65-F5344CB8AC3E}">
        <p14:creationId xmlns:p14="http://schemas.microsoft.com/office/powerpoint/2010/main" val="98277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OVS</a:t>
            </a:r>
            <a:r>
              <a:rPr lang="en-US" sz="3200" dirty="0"/>
              <a:t> </a:t>
            </a:r>
            <a:r>
              <a:rPr lang="en-US" sz="3200" dirty="0" smtClean="0"/>
              <a:t>Approach: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 = {A:1,B:2,C:3,D:4}</a:t>
            </a:r>
          </a:p>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def</a:t>
            </a:r>
            <a:r>
              <a:rPr lang="nl-NL" sz="2000" dirty="0">
                <a:solidFill>
                  <a:prstClr val="black"/>
                </a:solidFill>
                <a:latin typeface="Menlo Regular"/>
                <a:ea typeface="ＭＳ Ｐゴシック" charset="0"/>
                <a:cs typeface="Menlo Regular"/>
              </a:rPr>
              <a:t> </a:t>
            </a:r>
            <a:r>
              <a:rPr lang="nl-NL" sz="2000" dirty="0" err="1">
                <a:solidFill>
                  <a:prstClr val="black"/>
                </a:solidFill>
                <a:latin typeface="Menlo Regular"/>
                <a:ea typeface="ＭＳ Ｐゴシック" charset="0"/>
                <a:cs typeface="Menlo Regular"/>
              </a:rPr>
              <a:t>onPacketIn</a:t>
            </a:r>
            <a:r>
              <a:rPr lang="nl-NL" sz="2000" dirty="0">
                <a:solidFill>
                  <a:prstClr val="black"/>
                </a:solidFill>
                <a:latin typeface="Menlo Regular"/>
                <a:ea typeface="ＭＳ Ｐゴシック" charset="0"/>
                <a:cs typeface="Menlo Regular"/>
              </a:rPr>
              <a:t>(p):</a:t>
            </a:r>
          </a:p>
          <a:p>
            <a:pPr eaLnBrk="1" hangingPunct="1"/>
            <a:r>
              <a:rPr lang="nl-NL" sz="2000" dirty="0">
                <a:solidFill>
                  <a:srgbClr val="B21889"/>
                </a:solidFill>
                <a:latin typeface="Menlo Regular"/>
                <a:ea typeface="ＭＳ Ｐゴシック" charset="0"/>
                <a:cs typeface="Menlo Regular"/>
                <a:sym typeface="Menlo Regular" charset="0"/>
              </a:rPr>
              <a:t>  i</a:t>
            </a:r>
            <a:r>
              <a:rPr lang="en-US" sz="2000" dirty="0">
                <a:solidFill>
                  <a:srgbClr val="B21889"/>
                </a:solidFill>
                <a:latin typeface="Menlo Regular"/>
                <a:ea typeface="ＭＳ Ｐゴシック" charset="0"/>
                <a:cs typeface="Menlo Regular"/>
                <a:sym typeface="Menlo Regular" charset="0"/>
              </a:rPr>
              <a:t>f </a:t>
            </a:r>
            <a:r>
              <a:rPr lang="nl-NL" sz="2000" dirty="0">
                <a:solidFill>
                  <a:prstClr val="black"/>
                </a:solidFill>
                <a:latin typeface="Menlo Regular"/>
                <a:ea typeface="ＭＳ Ｐゴシック" charset="0"/>
                <a:cs typeface="Menlo Regular"/>
              </a:rPr>
              <a:t>22 == </a:t>
            </a:r>
            <a:r>
              <a:rPr lang="nl-NL" sz="2000" dirty="0" err="1">
                <a:solidFill>
                  <a:prstClr val="black"/>
                </a:solidFill>
                <a:latin typeface="Menlo Regular"/>
                <a:ea typeface="ＭＳ Ｐゴシック" charset="0"/>
                <a:cs typeface="Menlo Regular"/>
              </a:rPr>
              <a:t>p.tcp_dst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drop</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rPr>
              <a:t>    </a:t>
            </a:r>
            <a:r>
              <a:rPr lang="nl-NL" sz="2000" b="1" dirty="0" err="1">
                <a:solidFill>
                  <a:prstClr val="black"/>
                </a:solidFill>
                <a:latin typeface="Menlo Regular"/>
                <a:ea typeface="ＭＳ Ｐゴシック" charset="0"/>
                <a:cs typeface="Menlo Regular"/>
              </a:rPr>
              <a:t>installRule</a:t>
            </a:r>
            <a:r>
              <a:rPr lang="nl-NL" sz="2000" b="1" dirty="0">
                <a:solidFill>
                  <a:prstClr val="black"/>
                </a:solidFill>
                <a:latin typeface="Menlo Regular"/>
                <a:ea typeface="ＭＳ Ｐゴシック" charset="0"/>
                <a:cs typeface="Menlo Regular"/>
              </a:rPr>
              <a:t>({‘priority’:1,</a:t>
            </a:r>
            <a:br>
              <a:rPr lang="nl-NL" sz="2000" b="1" dirty="0">
                <a:solidFill>
                  <a:prstClr val="black"/>
                </a:solidFill>
                <a:latin typeface="Menlo Regular"/>
                <a:ea typeface="ＭＳ Ｐゴシック" charset="0"/>
                <a:cs typeface="Menlo Regular"/>
              </a:rPr>
            </a:br>
            <a:r>
              <a:rPr lang="nl-NL" sz="2000" b="1" dirty="0">
                <a:solidFill>
                  <a:prstClr val="black"/>
                </a:solidFill>
                <a:latin typeface="Menlo Regular"/>
                <a:ea typeface="ＭＳ Ｐゴシック" charset="0"/>
                <a:cs typeface="Menlo Regular"/>
              </a:rPr>
              <a:t>                 ‘match’:</a:t>
            </a:r>
            <a:r>
              <a:rPr lang="nl-NL" sz="2000" b="1" dirty="0" err="1">
                <a:solidFill>
                  <a:srgbClr val="FF0000"/>
                </a:solidFill>
                <a:latin typeface="Menlo Regular"/>
                <a:ea typeface="ＭＳ Ｐゴシック" charset="0"/>
                <a:cs typeface="Menlo Regular"/>
              </a:rPr>
              <a:t>exactMatch</a:t>
            </a:r>
            <a:r>
              <a:rPr lang="nl-NL" sz="2000" b="1" dirty="0">
                <a:solidFill>
                  <a:srgbClr val="FF0000"/>
                </a:solidFill>
                <a:latin typeface="Menlo Regular"/>
                <a:ea typeface="ＭＳ Ｐゴシック" charset="0"/>
                <a:cs typeface="Menlo Regular"/>
              </a:rPr>
              <a:t>(p)</a:t>
            </a:r>
            <a:r>
              <a:rPr lang="nl-NL" sz="2000" b="1" dirty="0">
                <a:solidFill>
                  <a:prstClr val="black"/>
                </a:solidFill>
                <a:latin typeface="Menlo Regular"/>
                <a:ea typeface="ＭＳ Ｐゴシック" charset="0"/>
                <a:cs typeface="Menlo Regular"/>
              </a:rPr>
              <a:t>,</a:t>
            </a:r>
            <a:br>
              <a:rPr lang="nl-NL" sz="2000" b="1" dirty="0">
                <a:solidFill>
                  <a:prstClr val="black"/>
                </a:solidFill>
                <a:latin typeface="Menlo Regular"/>
                <a:ea typeface="ＭＳ Ｐゴシック" charset="0"/>
                <a:cs typeface="Menlo Regular"/>
              </a:rPr>
            </a:br>
            <a:r>
              <a:rPr lang="nl-NL" sz="2000" b="1" dirty="0">
                <a:solidFill>
                  <a:prstClr val="black"/>
                </a:solidFill>
                <a:latin typeface="Menlo Regular"/>
                <a:ea typeface="ＭＳ Ｐゴシック" charset="0"/>
                <a:cs typeface="Menlo Regular"/>
              </a:rPr>
              <a:t>                 ‘action’:[]})</a:t>
            </a:r>
            <a:br>
              <a:rPr lang="nl-NL" sz="2000" b="1" dirty="0">
                <a:solidFill>
                  <a:prstClr val="black"/>
                </a:solidFill>
                <a:latin typeface="Menlo Regular"/>
                <a:ea typeface="ＭＳ Ｐゴシック" charset="0"/>
                <a:cs typeface="Menlo Regular"/>
              </a:rPr>
            </a:br>
            <a:endParaRPr lang="nl-NL" sz="2000" b="1" dirty="0">
              <a:solidFill>
                <a:prstClr val="black"/>
              </a:solidFill>
              <a:latin typeface="Menlo Regular"/>
              <a:ea typeface="ＭＳ Ｐゴシック" charset="0"/>
              <a:cs typeface="Menlo Regular"/>
            </a:endParaRPr>
          </a:p>
          <a:p>
            <a:pPr eaLnBrk="1" hangingPunct="1"/>
            <a:r>
              <a:rPr lang="nl-NL" sz="2000" dirty="0">
                <a:solidFill>
                  <a:prstClr val="black"/>
                </a:solidFill>
                <a:latin typeface="Menlo Regular"/>
                <a:ea typeface="ＭＳ Ｐゴシック" charset="0"/>
                <a:cs typeface="Menlo Regular"/>
              </a:rPr>
              <a:t>  </a:t>
            </a:r>
            <a:r>
              <a:rPr lang="en-US" sz="2000" dirty="0">
                <a:solidFill>
                  <a:srgbClr val="B21889"/>
                </a:solidFill>
                <a:latin typeface="Menlo Regular"/>
                <a:ea typeface="ＭＳ Ｐゴシック" charset="0"/>
                <a:cs typeface="Menlo Regular"/>
                <a:sym typeface="Menlo Regular" charset="0"/>
              </a:rPr>
              <a:t>else:</a:t>
            </a:r>
            <a:br>
              <a:rPr lang="en-US" sz="2000" dirty="0">
                <a:solidFill>
                  <a:srgbClr val="B21889"/>
                </a:solidFill>
                <a:latin typeface="Menlo Regular"/>
                <a:ea typeface="ＭＳ Ｐゴシック" charset="0"/>
                <a:cs typeface="Menlo Regular"/>
                <a:sym typeface="Menlo Regular" charset="0"/>
              </a:rPr>
            </a:br>
            <a:r>
              <a:rPr lang="en-US" sz="2000" dirty="0">
                <a:solidFill>
                  <a:srgbClr val="B21889"/>
                </a:solidFill>
                <a:latin typeface="Menlo Regular"/>
                <a:ea typeface="ＭＳ Ｐゴシック" charset="0"/>
                <a:cs typeface="Menlo Regular"/>
                <a:sym typeface="Menlo Regular" charset="0"/>
              </a:rPr>
              <a:t>    </a:t>
            </a:r>
            <a:r>
              <a:rPr lang="nl-NL" sz="2000" dirty="0">
                <a:solidFill>
                  <a:prstClr val="black"/>
                </a:solidFill>
                <a:latin typeface="Menlo Regular"/>
                <a:ea typeface="ＭＳ Ｐゴシック" charset="0"/>
                <a:cs typeface="Menlo Regular"/>
              </a:rPr>
              <a:t>forward([</a:t>
            </a: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a:t>
            </a:r>
            <a:r>
              <a:rPr lang="nl-NL" sz="2000" dirty="0" err="1">
                <a:solidFill>
                  <a:prstClr val="black"/>
                </a:solidFill>
                <a:latin typeface="Menlo Regular"/>
                <a:ea typeface="ＭＳ Ｐゴシック" charset="0"/>
                <a:cs typeface="Menlo Regular"/>
              </a:rPr>
              <a:t>p.eth_dst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endParaRPr lang="nl-NL" sz="2000" dirty="0">
              <a:solidFill>
                <a:prstClr val="black"/>
              </a:solidFill>
              <a:latin typeface="Menlo Regular"/>
              <a:ea typeface="ＭＳ Ｐゴシック" charset="0"/>
              <a:cs typeface="Menlo Regular"/>
            </a:endParaRPr>
          </a:p>
          <a:p>
            <a:pPr eaLnBrk="1" hangingPunct="1"/>
            <a:r>
              <a:rPr lang="nl-NL" sz="2000" b="1" dirty="0">
                <a:solidFill>
                  <a:prstClr val="black"/>
                </a:solidFill>
                <a:latin typeface="Menlo Regular"/>
                <a:ea typeface="ＭＳ Ｐゴシック" charset="0"/>
                <a:cs typeface="Menlo Regular"/>
                <a:sym typeface="Menlo Regular" charset="0"/>
              </a:rPr>
              <a:t>    </a:t>
            </a:r>
            <a:r>
              <a:rPr lang="nl-NL" sz="2000" b="1" dirty="0" err="1">
                <a:solidFill>
                  <a:prstClr val="black"/>
                </a:solidFill>
                <a:latin typeface="Menlo Regular"/>
                <a:ea typeface="ＭＳ Ｐゴシック" charset="0"/>
                <a:cs typeface="Menlo Regular"/>
                <a:sym typeface="Menlo Regular" charset="0"/>
              </a:rPr>
              <a:t>installRule</a:t>
            </a:r>
            <a:r>
              <a:rPr lang="nl-NL" sz="2000" b="1" dirty="0">
                <a:solidFill>
                  <a:prstClr val="black"/>
                </a:solidFill>
                <a:latin typeface="Menlo Regular"/>
                <a:ea typeface="ＭＳ Ｐゴシック" charset="0"/>
                <a:cs typeface="Menlo Regular"/>
                <a:sym typeface="Menlo Regular" charset="0"/>
              </a:rPr>
              <a:t>({</a:t>
            </a:r>
            <a:r>
              <a:rPr lang="nl-NL" sz="2000" b="1" dirty="0">
                <a:solidFill>
                  <a:srgbClr val="000000"/>
                </a:solidFill>
                <a:latin typeface="Menlo Regular"/>
                <a:ea typeface="ＭＳ Ｐゴシック" charset="0"/>
                <a:cs typeface="Menlo Regular"/>
                <a:sym typeface="Menlo Regular" charset="0"/>
              </a:rPr>
              <a:t>‘priority’:0,</a:t>
            </a:r>
            <a:br>
              <a:rPr lang="nl-NL" sz="2000" b="1" dirty="0">
                <a:solidFill>
                  <a:srgbClr val="000000"/>
                </a:solidFill>
                <a:latin typeface="Menlo Regular"/>
                <a:ea typeface="ＭＳ Ｐゴシック" charset="0"/>
                <a:cs typeface="Menlo Regular"/>
                <a:sym typeface="Menlo Regular" charset="0"/>
              </a:rPr>
            </a:br>
            <a:r>
              <a:rPr lang="nl-NL" sz="2000" b="1" dirty="0">
                <a:solidFill>
                  <a:prstClr val="black"/>
                </a:solidFill>
                <a:latin typeface="Menlo Regular"/>
                <a:ea typeface="ＭＳ Ｐゴシック" charset="0"/>
                <a:cs typeface="Menlo Regular"/>
                <a:sym typeface="Menlo Regular" charset="0"/>
              </a:rPr>
              <a:t>                ‘match’:</a:t>
            </a:r>
            <a:r>
              <a:rPr lang="nl-NL" sz="2000" b="1" dirty="0" err="1">
                <a:solidFill>
                  <a:srgbClr val="FF0000"/>
                </a:solidFill>
                <a:latin typeface="Menlo Regular"/>
                <a:ea typeface="ＭＳ Ｐゴシック" charset="0"/>
                <a:cs typeface="Menlo Regular"/>
              </a:rPr>
              <a:t>exactMatch</a:t>
            </a:r>
            <a:r>
              <a:rPr lang="nl-NL" sz="2000" b="1" dirty="0">
                <a:solidFill>
                  <a:srgbClr val="FF0000"/>
                </a:solidFill>
                <a:latin typeface="Menlo Regular"/>
                <a:ea typeface="ＭＳ Ｐゴシック" charset="0"/>
                <a:cs typeface="Menlo Regular"/>
              </a:rPr>
              <a:t>(p)</a:t>
            </a:r>
            <a:r>
              <a:rPr lang="nl-NL" sz="2000" b="1" dirty="0">
                <a:solidFill>
                  <a:prstClr val="black"/>
                </a:solidFill>
                <a:latin typeface="Menlo Regular"/>
                <a:ea typeface="ＭＳ Ｐゴシック" charset="0"/>
                <a:cs typeface="Menlo Regular"/>
                <a:sym typeface="Menlo Regular" charset="0"/>
              </a:rPr>
              <a:t>,</a:t>
            </a:r>
          </a:p>
          <a:p>
            <a:pPr eaLnBrk="1" hangingPunct="1"/>
            <a:r>
              <a:rPr lang="nl-NL" sz="2000" b="1" dirty="0">
                <a:solidFill>
                  <a:prstClr val="black"/>
                </a:solidFill>
                <a:latin typeface="Menlo Regular"/>
                <a:ea typeface="ＭＳ Ｐゴシック" charset="0"/>
                <a:cs typeface="Menlo Regular"/>
                <a:sym typeface="Menlo Regular" charset="0"/>
              </a:rPr>
              <a:t>                ‘action’:[</a:t>
            </a:r>
            <a:r>
              <a:rPr lang="nl-NL" sz="2000" b="1" dirty="0" err="1">
                <a:solidFill>
                  <a:prstClr val="black"/>
                </a:solidFill>
                <a:latin typeface="Menlo Regular"/>
                <a:ea typeface="ＭＳ Ｐゴシック" charset="0"/>
                <a:cs typeface="Menlo Regular"/>
                <a:sym typeface="Menlo Regular" charset="0"/>
              </a:rPr>
              <a:t>hostTbl</a:t>
            </a:r>
            <a:r>
              <a:rPr lang="nl-NL" sz="2000" b="1" dirty="0">
                <a:solidFill>
                  <a:prstClr val="black"/>
                </a:solidFill>
                <a:latin typeface="Menlo Regular"/>
                <a:ea typeface="ＭＳ Ｐゴシック" charset="0"/>
                <a:cs typeface="Menlo Regular"/>
                <a:sym typeface="Menlo Regular" charset="0"/>
              </a:rPr>
              <a:t>(</a:t>
            </a:r>
            <a:r>
              <a:rPr lang="nl-NL" sz="2000" b="1" dirty="0" err="1">
                <a:solidFill>
                  <a:prstClr val="black"/>
                </a:solidFill>
                <a:latin typeface="Menlo Regular"/>
                <a:ea typeface="ＭＳ Ｐゴシック" charset="0"/>
                <a:cs typeface="Menlo Regular"/>
                <a:sym typeface="Menlo Regular" charset="0"/>
              </a:rPr>
              <a:t>p.eth_dst</a:t>
            </a:r>
            <a:r>
              <a:rPr lang="nl-NL" sz="2000" b="1" dirty="0">
                <a:solidFill>
                  <a:prstClr val="black"/>
                </a:solidFill>
                <a:latin typeface="Menlo Regular"/>
                <a:ea typeface="ＭＳ Ｐゴシック" charset="0"/>
                <a:cs typeface="Menlo Regular"/>
                <a:sym typeface="Menlo Regular" charset="0"/>
              </a:rPr>
              <a:t>)]})</a:t>
            </a:r>
            <a:endParaRPr lang="en-US" sz="2000" b="1" dirty="0">
              <a:solidFill>
                <a:prstClr val="black"/>
              </a:solidFill>
              <a:latin typeface="Menlo Regular"/>
              <a:ea typeface="ＭＳ Ｐゴシック" charset="0"/>
              <a:cs typeface="Menlo Regular"/>
              <a:sym typeface="Menlo Regular"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41</a:t>
            </a:fld>
            <a:endParaRPr lang="en-US" dirty="0">
              <a:solidFill>
                <a:srgbClr val="EEECE1"/>
              </a:solidFill>
            </a:endParaRPr>
          </a:p>
        </p:txBody>
      </p:sp>
    </p:spTree>
    <p:extLst>
      <p:ext uri="{BB962C8B-B14F-4D97-AF65-F5344CB8AC3E}">
        <p14:creationId xmlns:p14="http://schemas.microsoft.com/office/powerpoint/2010/main" val="897673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OVS Approach</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42</a:t>
            </a:fld>
            <a:endParaRPr lang="en-US" dirty="0">
              <a:solidFill>
                <a:srgbClr val="EEECE1"/>
              </a:solidFill>
            </a:endParaRPr>
          </a:p>
        </p:txBody>
      </p:sp>
    </p:spTree>
    <p:extLst>
      <p:ext uri="{BB962C8B-B14F-4D97-AF65-F5344CB8AC3E}">
        <p14:creationId xmlns:p14="http://schemas.microsoft.com/office/powerpoint/2010/main" val="5659063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pPr>
              <a:buClr>
                <a:srgbClr val="3333CC"/>
              </a:buClr>
              <a:buSzPct val="85000"/>
              <a:buFont typeface="Wingdings" charset="2"/>
              <a:buChar char="q"/>
              <a:defRPr/>
            </a:pPr>
            <a:r>
              <a:rPr lang="en-US" sz="2400" dirty="0">
                <a:latin typeface="Comic Sans MS" pitchFamily="66" charset="0"/>
              </a:rPr>
              <a:t>Admin and recap</a:t>
            </a:r>
          </a:p>
          <a:p>
            <a:pPr>
              <a:buClr>
                <a:srgbClr val="3333CC"/>
              </a:buClr>
              <a:buSzPct val="85000"/>
              <a:buFont typeface="Wingdings" charset="2"/>
              <a:buChar char="q"/>
              <a:defRPr/>
            </a:pPr>
            <a:r>
              <a:rPr lang="en-US" sz="2400" dirty="0">
                <a:latin typeface="Comic Sans MS" pitchFamily="66" charset="0"/>
              </a:rPr>
              <a:t>Link layer</a:t>
            </a:r>
          </a:p>
          <a:p>
            <a:pPr>
              <a:buClr>
                <a:srgbClr val="3333CC"/>
              </a:buClr>
              <a:buSzPct val="85000"/>
              <a:buFont typeface="Wingdings" charset="2"/>
              <a:buChar char="q"/>
              <a:defRPr/>
            </a:pPr>
            <a:r>
              <a:rPr lang="en-US" sz="2400" dirty="0">
                <a:latin typeface="Comic Sans MS" pitchFamily="66" charset="0"/>
              </a:rPr>
              <a:t>Software defined networking</a:t>
            </a:r>
          </a:p>
          <a:p>
            <a:pPr marL="800100" lvl="1" indent="-342900">
              <a:buClr>
                <a:srgbClr val="3333CC"/>
              </a:buClr>
              <a:buSzPct val="85000"/>
              <a:buFont typeface="Courier New" charset="0"/>
              <a:buChar char="o"/>
              <a:defRPr/>
            </a:pPr>
            <a:r>
              <a:rPr lang="en-US" sz="2400" dirty="0">
                <a:latin typeface="Comic Sans MS" pitchFamily="66" charset="0"/>
              </a:rPr>
              <a:t>Motivation: from simple forwarding to network functions</a:t>
            </a:r>
          </a:p>
          <a:p>
            <a:pPr marL="800100" lvl="1" indent="-342900">
              <a:buClr>
                <a:srgbClr val="3333CC"/>
              </a:buClr>
              <a:buSzPct val="85000"/>
              <a:buFont typeface="Courier New" charset="0"/>
              <a:buChar char="o"/>
              <a:defRPr/>
            </a:pPr>
            <a:r>
              <a:rPr lang="en-US" sz="2400" dirty="0">
                <a:latin typeface="Comic Sans MS" pitchFamily="66" charset="0"/>
              </a:rPr>
              <a:t>Design overview</a:t>
            </a:r>
          </a:p>
          <a:p>
            <a:pPr marL="800100" lvl="1" indent="-342900">
              <a:buClr>
                <a:srgbClr val="3333CC"/>
              </a:buClr>
              <a:buSzPct val="85000"/>
              <a:buFont typeface="Courier New" charset="0"/>
              <a:buChar char="o"/>
              <a:defRPr/>
            </a:pPr>
            <a:r>
              <a:rPr lang="en-US" sz="2400" dirty="0">
                <a:latin typeface="Comic Sans MS" pitchFamily="66" charset="0"/>
              </a:rPr>
              <a:t>Data path (</a:t>
            </a:r>
            <a:r>
              <a:rPr lang="en-US" sz="2400" dirty="0" err="1">
                <a:latin typeface="Comic Sans MS" pitchFamily="66" charset="0"/>
              </a:rPr>
              <a:t>OpenFlow</a:t>
            </a:r>
            <a:r>
              <a:rPr lang="en-US" sz="2400" dirty="0">
                <a:latin typeface="Comic Sans MS" pitchFamily="66" charset="0"/>
              </a:rPr>
              <a:t>)</a:t>
            </a:r>
          </a:p>
          <a:p>
            <a:pPr marL="800100" lvl="1" indent="-342900">
              <a:buClr>
                <a:srgbClr val="3333CC"/>
              </a:buClr>
              <a:buSzPct val="85000"/>
              <a:buFont typeface="Courier New" charset="0"/>
              <a:buChar char="o"/>
              <a:defRPr/>
            </a:pPr>
            <a:r>
              <a:rPr lang="en-US" sz="2400" dirty="0">
                <a:latin typeface="Comic Sans MS" pitchFamily="66" charset="0"/>
              </a:rPr>
              <a:t>Control path (programming model</a:t>
            </a:r>
            <a:r>
              <a:rPr lang="en-US" sz="2400" dirty="0" smtClean="0">
                <a:latin typeface="Comic Sans MS" pitchFamily="66" charset="0"/>
              </a:rPr>
              <a:t>)</a:t>
            </a:r>
          </a:p>
          <a:p>
            <a:pPr marL="1200150" lvl="2" indent="-342900">
              <a:buClr>
                <a:srgbClr val="3333CC"/>
              </a:buClr>
              <a:buSzPct val="85000"/>
              <a:buFont typeface="Courier New" charset="0"/>
              <a:buChar char="o"/>
              <a:defRPr/>
            </a:pPr>
            <a:r>
              <a:rPr lang="en-US" sz="2400" dirty="0" smtClean="0">
                <a:latin typeface="Comic Sans MS" pitchFamily="66" charset="0"/>
              </a:rPr>
              <a:t>Problems</a:t>
            </a:r>
          </a:p>
          <a:p>
            <a:pPr marL="1200150" lvl="2" indent="-342900">
              <a:buClr>
                <a:srgbClr val="3333CC"/>
              </a:buClr>
              <a:buSzPct val="85000"/>
              <a:buFont typeface="Courier New" charset="0"/>
              <a:buChar char="o"/>
              <a:defRPr/>
            </a:pPr>
            <a:r>
              <a:rPr lang="en-US" sz="2400" dirty="0" smtClean="0">
                <a:latin typeface="Comic Sans MS" pitchFamily="66" charset="0"/>
              </a:rPr>
              <a:t>Algorithmic network programming</a:t>
            </a:r>
            <a:endParaRPr lang="en-US" sz="2400" dirty="0">
              <a:latin typeface="Comic Sans MS" pitchFamily="66" charset="0"/>
            </a:endParaRPr>
          </a:p>
        </p:txBody>
      </p:sp>
      <p:sp>
        <p:nvSpPr>
          <p:cNvPr id="4"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43</a:t>
            </a:fld>
            <a:endParaRPr lang="en-US" dirty="0">
              <a:solidFill>
                <a:srgbClr val="EEECE1"/>
              </a:solidFill>
            </a:endParaRPr>
          </a:p>
        </p:txBody>
      </p:sp>
    </p:spTree>
    <p:extLst>
      <p:ext uri="{BB962C8B-B14F-4D97-AF65-F5344CB8AC3E}">
        <p14:creationId xmlns:p14="http://schemas.microsoft.com/office/powerpoint/2010/main" val="2129611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 of SDN Programming</a:t>
            </a:r>
            <a:endParaRPr lang="en-US" sz="3200" dirty="0"/>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smtClean="0"/>
              <a:t>Let </a:t>
            </a:r>
            <a:r>
              <a:rPr lang="en-US" dirty="0"/>
              <a:t>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Design a system that can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a:t>.</a:t>
            </a:r>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endParaRPr lang="nl-NL" sz="2000" dirty="0">
              <a:solidFill>
                <a:prstClr val="black"/>
              </a:solidFill>
              <a:latin typeface="Menlo Regular"/>
              <a:ea typeface="ＭＳ Ｐゴシック" charset="0"/>
              <a:cs typeface="Menlo Regular"/>
            </a:endParaRPr>
          </a:p>
          <a:p>
            <a:pPr eaLnBrk="1" hangingPunct="1"/>
            <a:r>
              <a:rPr lang="nl-NL" sz="2000" dirty="0" err="1">
                <a:solidFill>
                  <a:prstClr val="black"/>
                </a:solidFill>
                <a:latin typeface="Menlo Regular"/>
                <a:ea typeface="ＭＳ Ｐゴシック" charset="0"/>
                <a:cs typeface="Menlo Regular"/>
              </a:rPr>
              <a:t>def</a:t>
            </a:r>
            <a:r>
              <a:rPr lang="nl-NL" sz="2000" dirty="0">
                <a:solidFill>
                  <a:prstClr val="black"/>
                </a:solidFill>
                <a:latin typeface="Menlo Regular"/>
                <a:ea typeface="ＭＳ Ｐゴシック" charset="0"/>
                <a:cs typeface="Menlo Regular"/>
              </a:rPr>
              <a:t> </a:t>
            </a:r>
            <a:r>
              <a:rPr lang="nl-NL" sz="2000" dirty="0" err="1">
                <a:solidFill>
                  <a:prstClr val="black"/>
                </a:solidFill>
                <a:latin typeface="Menlo Regular"/>
                <a:ea typeface="ＭＳ Ｐゴシック" charset="0"/>
                <a:cs typeface="Menlo Regular"/>
              </a:rPr>
              <a:t>onPacketIn</a:t>
            </a:r>
            <a:r>
              <a:rPr lang="nl-NL" sz="2000" dirty="0">
                <a:solidFill>
                  <a:prstClr val="black"/>
                </a:solidFill>
                <a:latin typeface="Menlo Regular"/>
                <a:ea typeface="ＭＳ Ｐゴシック" charset="0"/>
                <a:cs typeface="Menlo Regular"/>
              </a:rPr>
              <a:t>(p)</a:t>
            </a:r>
            <a:br>
              <a:rPr lang="nl-NL" sz="2000" dirty="0">
                <a:solidFill>
                  <a:prstClr val="black"/>
                </a:solidFill>
                <a:latin typeface="Menlo Regular"/>
                <a:ea typeface="ＭＳ Ｐゴシック" charset="0"/>
                <a:cs typeface="Menlo Regular"/>
              </a:rPr>
            </a:br>
            <a:r>
              <a:rPr lang="nl-NL" sz="2000" dirty="0">
                <a:solidFill>
                  <a:srgbClr val="B21889"/>
                </a:solidFill>
                <a:latin typeface="Menlo Regular"/>
                <a:ea typeface="ＭＳ Ｐゴシック" charset="0"/>
                <a:cs typeface="Menlo Regular"/>
                <a:sym typeface="Menlo Regular" charset="0"/>
              </a:rPr>
              <a:t>  i</a:t>
            </a:r>
            <a:r>
              <a:rPr lang="en-US" sz="2000" dirty="0">
                <a:solidFill>
                  <a:srgbClr val="B21889"/>
                </a:solidFill>
                <a:latin typeface="Menlo Regular"/>
                <a:ea typeface="ＭＳ Ｐゴシック" charset="0"/>
                <a:cs typeface="Menlo Regular"/>
                <a:sym typeface="Menlo Regular" charset="0"/>
              </a:rPr>
              <a:t>f </a:t>
            </a:r>
            <a:r>
              <a:rPr lang="nl-NL" sz="2000" dirty="0">
                <a:solidFill>
                  <a:prstClr val="black"/>
                </a:solidFill>
                <a:latin typeface="Menlo Regular"/>
                <a:ea typeface="ＭＳ Ｐゴシック" charset="0"/>
                <a:cs typeface="Menlo Regular"/>
              </a:rPr>
              <a:t>22 == </a:t>
            </a:r>
            <a:r>
              <a:rPr lang="nl-NL" sz="2000" dirty="0" err="1">
                <a:solidFill>
                  <a:prstClr val="black"/>
                </a:solidFill>
                <a:latin typeface="Menlo Regular"/>
                <a:ea typeface="ＭＳ Ｐゴシック" charset="0"/>
                <a:cs typeface="Menlo Regular"/>
              </a:rPr>
              <a:t>p.tcp_dst</a:t>
            </a:r>
            <a:r>
              <a:rPr lang="nl-NL" sz="2000" dirty="0">
                <a:solidFill>
                  <a:prstClr val="black"/>
                </a:solidFill>
                <a:latin typeface="Menlo Regular"/>
                <a:ea typeface="ＭＳ Ｐゴシック" charset="0"/>
                <a:cs typeface="Menlo Regular"/>
              </a:rPr>
              <a:t>:</a:t>
            </a:r>
            <a:br>
              <a:rPr lang="nl-NL" sz="2000" dirty="0">
                <a:solidFill>
                  <a:prstClr val="black"/>
                </a:solidFill>
                <a:latin typeface="Menlo Regular"/>
                <a:ea typeface="ＭＳ Ｐゴシック" charset="0"/>
                <a:cs typeface="Menlo Regular"/>
              </a:rPr>
            </a:br>
            <a:r>
              <a:rPr lang="nl-NL" sz="2000" dirty="0">
                <a:solidFill>
                  <a:prstClr val="black"/>
                </a:solidFill>
                <a:latin typeface="Menlo Regular"/>
                <a:ea typeface="ＭＳ Ｐゴシック" charset="0"/>
                <a:cs typeface="Menlo Regular"/>
              </a:rPr>
              <a:t>    drop</a:t>
            </a:r>
          </a:p>
          <a:p>
            <a:pPr eaLnBrk="1" hangingPunct="1"/>
            <a:r>
              <a:rPr lang="nl-NL" sz="2000" dirty="0">
                <a:solidFill>
                  <a:prstClr val="black"/>
                </a:solidFill>
                <a:latin typeface="Menlo Regular"/>
                <a:ea typeface="ＭＳ Ｐゴシック" charset="0"/>
                <a:cs typeface="Menlo Regular"/>
              </a:rPr>
              <a:t>  </a:t>
            </a:r>
            <a:r>
              <a:rPr lang="en-US" sz="2000" dirty="0">
                <a:solidFill>
                  <a:srgbClr val="B21889"/>
                </a:solidFill>
                <a:latin typeface="Menlo Regular"/>
                <a:ea typeface="ＭＳ Ｐゴシック" charset="0"/>
                <a:cs typeface="Menlo Regular"/>
                <a:sym typeface="Menlo Regular" charset="0"/>
              </a:rPr>
              <a:t>else:</a:t>
            </a:r>
            <a:br>
              <a:rPr lang="en-US" sz="2000" dirty="0">
                <a:solidFill>
                  <a:srgbClr val="B21889"/>
                </a:solidFill>
                <a:latin typeface="Menlo Regular"/>
                <a:ea typeface="ＭＳ Ｐゴシック" charset="0"/>
                <a:cs typeface="Menlo Regular"/>
                <a:sym typeface="Menlo Regular" charset="0"/>
              </a:rPr>
            </a:br>
            <a:r>
              <a:rPr lang="en-US" sz="2000" dirty="0">
                <a:solidFill>
                  <a:srgbClr val="B21889"/>
                </a:solidFill>
                <a:latin typeface="Menlo Regular"/>
                <a:ea typeface="ＭＳ Ｐゴシック" charset="0"/>
                <a:cs typeface="Menlo Regular"/>
                <a:sym typeface="Menlo Regular" charset="0"/>
              </a:rPr>
              <a:t>   </a:t>
            </a:r>
            <a:r>
              <a:rPr lang="nl-NL" sz="2000" dirty="0">
                <a:solidFill>
                  <a:prstClr val="black"/>
                </a:solidFill>
                <a:latin typeface="Menlo Regular"/>
                <a:ea typeface="ＭＳ Ｐゴシック" charset="0"/>
                <a:cs typeface="Menlo Regular"/>
              </a:rPr>
              <a:t>forward([</a:t>
            </a:r>
            <a:r>
              <a:rPr lang="nl-NL" sz="2000" dirty="0" err="1">
                <a:solidFill>
                  <a:prstClr val="black"/>
                </a:solidFill>
                <a:latin typeface="Menlo Regular"/>
                <a:ea typeface="ＭＳ Ｐゴシック" charset="0"/>
                <a:cs typeface="Menlo Regular"/>
              </a:rPr>
              <a:t>hostTbl</a:t>
            </a:r>
            <a:r>
              <a:rPr lang="nl-NL" sz="2000" dirty="0">
                <a:solidFill>
                  <a:prstClr val="black"/>
                </a:solidFill>
                <a:latin typeface="Menlo Regular"/>
                <a:ea typeface="ＭＳ Ｐゴシック" charset="0"/>
                <a:cs typeface="Menlo Regular"/>
              </a:rPr>
              <a:t>(</a:t>
            </a:r>
            <a:r>
              <a:rPr lang="nl-NL" sz="2000" dirty="0" err="1">
                <a:solidFill>
                  <a:prstClr val="black"/>
                </a:solidFill>
                <a:latin typeface="Menlo Regular"/>
                <a:ea typeface="ＭＳ Ｐゴシック" charset="0"/>
                <a:cs typeface="Menlo Regular"/>
              </a:rPr>
              <a:t>p.eth_dst</a:t>
            </a:r>
            <a:r>
              <a:rPr lang="nl-NL" sz="2000" dirty="0">
                <a:solidFill>
                  <a:prstClr val="black"/>
                </a:solidFill>
                <a:latin typeface="Menlo Regular"/>
                <a:ea typeface="ＭＳ Ｐゴシック" charset="0"/>
                <a:cs typeface="Menlo Regular"/>
              </a:rPr>
              <a:t>)])</a:t>
            </a:r>
            <a:endParaRPr lang="en-US" sz="2300" dirty="0">
              <a:solidFill>
                <a:prstClr val="black"/>
              </a:solidFill>
              <a:latin typeface="Menlo Regular"/>
              <a:ea typeface="ＭＳ Ｐゴシック" charset="0"/>
              <a:cs typeface="Menlo Regular"/>
              <a:sym typeface="Menlo Regular" charset="0"/>
            </a:endParaRPr>
          </a:p>
        </p:txBody>
      </p:sp>
      <p:sp>
        <p:nvSpPr>
          <p:cNvPr id="5"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44</a:t>
            </a:fld>
            <a:endParaRPr lang="en-US" dirty="0">
              <a:solidFill>
                <a:srgbClr val="EEECE1"/>
              </a:solidFill>
            </a:endParaRPr>
          </a:p>
        </p:txBody>
      </p:sp>
    </p:spTree>
    <p:extLst>
      <p:ext uri="{BB962C8B-B14F-4D97-AF65-F5344CB8AC3E}">
        <p14:creationId xmlns:p14="http://schemas.microsoft.com/office/powerpoint/2010/main" val="19312416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Programmer’s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programmer’s network 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an </a:t>
            </a:r>
            <a:r>
              <a:rPr lang="en-US" b="1" dirty="0" smtClean="0">
                <a:solidFill>
                  <a:srgbClr val="FF0000"/>
                </a:solidFill>
              </a:rPr>
              <a:t>existing</a:t>
            </a:r>
            <a:r>
              <a:rPr lang="en-US" dirty="0" smtClean="0"/>
              <a:t>,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45</a:t>
            </a:fld>
            <a:endParaRPr lang="en-US" dirty="0">
              <a:solidFill>
                <a:srgbClr val="EEECE1"/>
              </a:solidFill>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pPr eaLnBrk="1" hangingPunct="1"/>
              <a:r>
                <a:rPr lang="en-US" sz="3200" dirty="0">
                  <a:solidFill>
                    <a:prstClr val="black"/>
                  </a:solidFill>
                  <a:latin typeface="Arial" charset="0"/>
                  <a:ea typeface="ＭＳ Ｐゴシック" charset="0"/>
                  <a:cs typeface="ＭＳ Ｐゴシック" charset="0"/>
                </a:rPr>
                <a:t>f: packet </a:t>
              </a:r>
              <a:r>
                <a:rPr lang="en-US" sz="3200" dirty="0">
                  <a:solidFill>
                    <a:prstClr val="black"/>
                  </a:solidFill>
                  <a:latin typeface="Arial" charset="0"/>
                  <a:ea typeface="ＭＳ Ｐゴシック" charset="0"/>
                  <a:cs typeface="ＭＳ Ｐゴシック" charset="0"/>
                  <a:sym typeface="Wingdings"/>
                </a:rPr>
                <a:t>      </a:t>
              </a:r>
              <a:r>
                <a:rPr lang="en-US" sz="3200" dirty="0">
                  <a:solidFill>
                    <a:prstClr val="black"/>
                  </a:solidFill>
                  <a:latin typeface="Arial" charset="0"/>
                  <a:ea typeface="ＭＳ Ｐゴシック" charset="0"/>
                  <a:cs typeface="ＭＳ Ｐゴシック" charset="0"/>
                </a:rPr>
                <a:t>route</a:t>
              </a:r>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endParaRPr lang="en-US" sz="240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326950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Bold" charset="0"/>
                <a:ea typeface="ＭＳ Ｐゴシック" charset="0"/>
                <a:cs typeface="Menlo Bold" charset="0"/>
                <a:sym typeface="Menlo Bold" charset="0"/>
              </a:rPr>
              <a:t>Route</a:t>
            </a:r>
            <a:r>
              <a:rPr lang="en-US" dirty="0">
                <a:solidFill>
                  <a:prstClr val="black"/>
                </a:solidFill>
                <a:latin typeface="Menlo Regular" charset="0"/>
                <a:ea typeface="ＭＳ Ｐゴシック" charset="0"/>
                <a:cs typeface="Menlo Regular" charset="0"/>
                <a:sym typeface="Menlo Regular" charset="0"/>
              </a:rPr>
              <a:t> f(</a:t>
            </a:r>
            <a:r>
              <a:rPr lang="en-US" dirty="0">
                <a:solidFill>
                  <a:prstClr val="black"/>
                </a:solidFill>
                <a:latin typeface="Menlo Bold" charset="0"/>
                <a:ea typeface="ＭＳ Ｐゴシック" charset="0"/>
                <a:cs typeface="Menlo Bold" charset="0"/>
                <a:sym typeface="Menlo Bold" charset="0"/>
              </a:rPr>
              <a:t>Packet</a:t>
            </a:r>
            <a:r>
              <a:rPr lang="en-US" dirty="0">
                <a:solidFill>
                  <a:prstClr val="black"/>
                </a:solidFill>
                <a:latin typeface="Menlo Regular" charset="0"/>
                <a:ea typeface="ＭＳ Ｐゴシック" charset="0"/>
                <a:cs typeface="Menlo Regular" charset="0"/>
                <a:sym typeface="Menlo Regular" charset="0"/>
              </a:rPr>
              <a:t> p)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srgbClr val="FFFFFF"/>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if</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Bold" charset="0"/>
                <a:ea typeface="ＭＳ Ｐゴシック" charset="0"/>
                <a:cs typeface="Menlo Bold" charset="0"/>
                <a:sym typeface="Menlo Bold" charset="0"/>
              </a:rPr>
              <a:t>p.tcpDstIs</a:t>
            </a:r>
            <a:r>
              <a:rPr lang="en-US" dirty="0">
                <a:solidFill>
                  <a:prstClr val="black"/>
                </a:solidFill>
                <a:latin typeface="Menlo Regular" charset="0"/>
                <a:ea typeface="ＭＳ Ｐゴシック" charset="0"/>
                <a:cs typeface="Menlo Regular" charset="0"/>
                <a:sym typeface="Menlo Regular" charset="0"/>
              </a:rPr>
              <a:t>(</a:t>
            </a:r>
            <a:r>
              <a:rPr lang="en-US" dirty="0">
                <a:solidFill>
                  <a:srgbClr val="786DC4"/>
                </a:solidFill>
                <a:latin typeface="Menlo Regular" charset="0"/>
                <a:ea typeface="ＭＳ Ｐゴシック" charset="0"/>
                <a:cs typeface="Menlo Regular" charset="0"/>
                <a:sym typeface="Menlo Regular" charset="0"/>
              </a:rPr>
              <a:t>22</a:t>
            </a: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return</a:t>
            </a: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null</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else</a:t>
            </a:r>
            <a:r>
              <a:rPr lang="en-US"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Location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Bold" charset="0"/>
                <a:ea typeface="ＭＳ Ｐゴシック" charset="0"/>
                <a:cs typeface="Menlo Bold" charset="0"/>
                <a:sym typeface="Menlo Bold" charset="0"/>
              </a:rPr>
              <a:t>hostTable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p.</a:t>
            </a:r>
            <a:r>
              <a:rPr lang="en-US" dirty="0" err="1">
                <a:solidFill>
                  <a:prstClr val="black"/>
                </a:solidFill>
                <a:latin typeface="Menlo Bold" charset="0"/>
                <a:ea typeface="ＭＳ Ｐゴシック" charset="0"/>
                <a:cs typeface="Menlo Bold" charset="0"/>
                <a:sym typeface="Menlo Bold" charset="0"/>
              </a:rPr>
              <a:t>ethSrc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Location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Bold" charset="0"/>
                <a:ea typeface="ＭＳ Ｐゴシック" charset="0"/>
                <a:cs typeface="Menlo Bold" charset="0"/>
                <a:sym typeface="Menlo Bold" charset="0"/>
              </a:rPr>
              <a:t>hostTable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p.</a:t>
            </a:r>
            <a:r>
              <a:rPr lang="en-US" dirty="0" err="1">
                <a:solidFill>
                  <a:prstClr val="black"/>
                </a:solidFill>
                <a:latin typeface="Menlo Bold" charset="0"/>
                <a:ea typeface="ＭＳ Ｐゴシック" charset="0"/>
                <a:cs typeface="Menlo Bold" charset="0"/>
                <a:sym typeface="Menlo Bold" charset="0"/>
              </a:rPr>
              <a:t>ethDst</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Route </a:t>
            </a:r>
            <a:r>
              <a:rPr lang="en-US" dirty="0">
                <a:solidFill>
                  <a:prstClr val="black"/>
                </a:solidFill>
                <a:latin typeface="Menlo Regular" charset="0"/>
                <a:ea typeface="ＭＳ Ｐゴシック" charset="0"/>
                <a:cs typeface="Menlo Regular" charset="0"/>
                <a:sym typeface="Menlo Regular" charset="0"/>
              </a:rPr>
              <a:t>path    = </a:t>
            </a:r>
            <a:r>
              <a:rPr lang="en-US" dirty="0" err="1">
                <a:solidFill>
                  <a:prstClr val="black"/>
                </a:solidFill>
                <a:latin typeface="Menlo Regular" charset="0"/>
                <a:ea typeface="ＭＳ Ｐゴシック" charset="0"/>
                <a:cs typeface="Menlo Regular" charset="0"/>
                <a:sym typeface="Menlo Regular" charset="0"/>
              </a:rPr>
              <a:t>myRoutingAlg</a:t>
            </a:r>
            <a:r>
              <a:rPr lang="en-US" dirty="0">
                <a:solidFill>
                  <a:prstClr val="black"/>
                </a:solidFill>
                <a:latin typeface="Menlo Regular" charset="0"/>
                <a:ea typeface="ＭＳ Ｐゴシック" charset="0"/>
                <a:cs typeface="Menlo Regular" charset="0"/>
                <a:sym typeface="Menlo Regular" charset="0"/>
              </a:rPr>
              <a:t>(</a:t>
            </a:r>
            <a:r>
              <a:rPr lang="en-US" dirty="0">
                <a:solidFill>
                  <a:prstClr val="black"/>
                </a:solidFill>
                <a:latin typeface="Menlo Bold" charset="0"/>
                <a:ea typeface="ＭＳ Ｐゴシック" charset="0"/>
                <a:cs typeface="Menlo Bold" charset="0"/>
                <a:sym typeface="Menlo Bold" charset="0"/>
              </a:rPr>
              <a:t>topology</a:t>
            </a:r>
            <a:r>
              <a:rPr lang="en-US" dirty="0">
                <a:solidFill>
                  <a:prstClr val="black"/>
                </a:solidFill>
                <a:latin typeface="Menlo Regular" charset="0"/>
                <a:ea typeface="ＭＳ Ｐゴシック" charset="0"/>
                <a:cs typeface="Menlo Regular" charset="0"/>
                <a:sym typeface="Menlo Regular" charset="0"/>
              </a:rPr>
              <a:t>(),</a:t>
            </a:r>
            <a:br>
              <a:rPr lang="en-US" dirty="0">
                <a:solidFill>
                  <a:prstClr val="black"/>
                </a:solidFill>
                <a:latin typeface="Menlo Regular" charset="0"/>
                <a:ea typeface="ＭＳ Ｐゴシック" charset="0"/>
                <a:cs typeface="Menlo Regular" charset="0"/>
                <a:sym typeface="Menlo Regular" charset="0"/>
              </a:rPr>
            </a:b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sloc,dloc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srgbClr val="FFFFFF"/>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return</a:t>
            </a: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path</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Route </a:t>
            </a:r>
            <a:r>
              <a:rPr lang="en-US" dirty="0" err="1">
                <a:solidFill>
                  <a:prstClr val="black"/>
                </a:solidFill>
                <a:latin typeface="Menlo Regular" charset="0"/>
                <a:ea typeface="ＭＳ Ｐゴシック" charset="0"/>
                <a:cs typeface="Menlo Regular" charset="0"/>
                <a:sym typeface="Menlo Regular" charset="0"/>
              </a:rPr>
              <a:t>myRoutingAlg</a:t>
            </a:r>
            <a:r>
              <a:rPr lang="en-US" dirty="0">
                <a:solidFill>
                  <a:prstClr val="black"/>
                </a:solidFill>
                <a:latin typeface="Menlo Regular" charset="0"/>
                <a:ea typeface="ＭＳ Ｐゴシック" charset="0"/>
                <a:cs typeface="Menlo Regular" charset="0"/>
                <a:sym typeface="Menlo Regular" charset="0"/>
              </a:rPr>
              <a:t>(</a:t>
            </a:r>
            <a:r>
              <a:rPr lang="en-US" dirty="0">
                <a:solidFill>
                  <a:prstClr val="black"/>
                </a:solidFill>
                <a:latin typeface="Menlo Bold" charset="0"/>
                <a:ea typeface="ＭＳ Ｐゴシック" charset="0"/>
                <a:cs typeface="Menlo Bold" charset="0"/>
                <a:sym typeface="Menlo Bold" charset="0"/>
              </a:rPr>
              <a:t>Topology</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topo</a:t>
            </a:r>
            <a:r>
              <a:rPr lang="en-US" dirty="0">
                <a:solidFill>
                  <a:prstClr val="black"/>
                </a:solidFill>
                <a:latin typeface="Menlo Regular" charset="0"/>
                <a:ea typeface="ＭＳ Ｐゴシック" charset="0"/>
                <a:cs typeface="Menlo Regular" charset="0"/>
                <a:sym typeface="Menlo Regular" charset="0"/>
              </a:rPr>
              <a:t>, </a:t>
            </a:r>
            <a:br>
              <a:rPr lang="en-US" dirty="0">
                <a:solidFill>
                  <a:prstClr val="black"/>
                </a:solidFill>
                <a:latin typeface="Menlo Regular" charset="0"/>
                <a:ea typeface="ＭＳ Ｐゴシック" charset="0"/>
                <a:cs typeface="Menlo Regular" charset="0"/>
                <a:sym typeface="Menlo Regular" charset="0"/>
              </a:rPr>
            </a:br>
            <a:r>
              <a:rPr lang="en-US" dirty="0">
                <a:solidFill>
                  <a:prstClr val="black"/>
                </a:solidFill>
                <a:latin typeface="Menlo Regular" charset="0"/>
                <a:ea typeface="ＭＳ Ｐゴシック" charset="0"/>
                <a:cs typeface="Menlo Regular" charset="0"/>
                <a:sym typeface="Menlo Regular" charset="0"/>
              </a:rPr>
              <a:t>                   Location </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Location </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if</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Regular" charset="0"/>
                <a:ea typeface="ＭＳ Ｐゴシック" charset="0"/>
                <a:cs typeface="Menlo Regular" charset="0"/>
                <a:sym typeface="Menlo Regular" charset="0"/>
              </a:rPr>
              <a:t>isSensitive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Regular" charset="0"/>
                <a:ea typeface="ＭＳ Ｐゴシック" charset="0"/>
                <a:cs typeface="Menlo Regular" charset="0"/>
                <a:sym typeface="Menlo Regular" charset="0"/>
              </a:rPr>
              <a:t>isSensitive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 ) </a:t>
            </a:r>
            <a:br>
              <a:rPr lang="en-US" dirty="0">
                <a:solidFill>
                  <a:prstClr val="black"/>
                </a:solidFill>
                <a:latin typeface="Menlo Regular" charset="0"/>
                <a:ea typeface="ＭＳ Ｐゴシック" charset="0"/>
                <a:cs typeface="Menlo Regular" charset="0"/>
                <a:sym typeface="Menlo Regular" charset="0"/>
              </a:rPr>
            </a:b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return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secureRoutingAlg</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topo</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else</a:t>
            </a:r>
            <a:r>
              <a:rPr lang="en-US" dirty="0">
                <a:solidFill>
                  <a:prstClr val="black"/>
                </a:solidFill>
                <a:latin typeface="Menlo Regular" charset="0"/>
                <a:ea typeface="ＭＳ Ｐゴシック" charset="0"/>
                <a:cs typeface="Menlo Regular" charset="0"/>
                <a:sym typeface="Menlo Regular" charset="0"/>
              </a:rPr>
              <a:t> </a:t>
            </a:r>
            <a:br>
              <a:rPr lang="en-US" dirty="0">
                <a:solidFill>
                  <a:prstClr val="black"/>
                </a:solidFill>
                <a:latin typeface="Menlo Regular" charset="0"/>
                <a:ea typeface="ＭＳ Ｐゴシック" charset="0"/>
                <a:cs typeface="Menlo Regular" charset="0"/>
                <a:sym typeface="Menlo Regular" charset="0"/>
              </a:rPr>
            </a:br>
            <a:r>
              <a:rPr lang="en-US" dirty="0">
                <a:solidFill>
                  <a:prstClr val="black"/>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return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standardRoutingAlg</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topo</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a:t>
            </a: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dirty="0">
              <a:solidFill>
                <a:srgbClr val="000090"/>
              </a:solidFill>
              <a:latin typeface="Calibri"/>
              <a:ea typeface=""/>
            </a:endParaRPr>
          </a:p>
        </p:txBody>
      </p:sp>
      <p:sp>
        <p:nvSpPr>
          <p:cNvPr id="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46</a:t>
            </a:fld>
            <a:endParaRPr lang="en-US" dirty="0">
              <a:solidFill>
                <a:srgbClr val="EEECE1"/>
              </a:solidFill>
            </a:endParaRPr>
          </a:p>
        </p:txBody>
      </p:sp>
    </p:spTree>
    <p:extLst>
      <p:ext uri="{BB962C8B-B14F-4D97-AF65-F5344CB8AC3E}">
        <p14:creationId xmlns:p14="http://schemas.microsoft.com/office/powerpoint/2010/main" val="159752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More Complex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Bold" charset="0"/>
                <a:ea typeface="ＭＳ Ｐゴシック" charset="0"/>
                <a:cs typeface="Menlo Bold" charset="0"/>
                <a:sym typeface="Menlo Bold" charset="0"/>
              </a:rPr>
              <a:t>void insert(</a:t>
            </a:r>
            <a:r>
              <a:rPr lang="en-US" sz="1600" b="1" dirty="0" err="1">
                <a:solidFill>
                  <a:prstClr val="black"/>
                </a:solidFill>
                <a:latin typeface="Menlo Bold" charset="0"/>
                <a:ea typeface="ＭＳ Ｐゴシック" charset="0"/>
                <a:cs typeface="Menlo Bold" charset="0"/>
                <a:sym typeface="Menlo Bold" charset="0"/>
              </a:rPr>
              <a:t>ACLItem</a:t>
            </a:r>
            <a:r>
              <a:rPr lang="en-US" sz="1600" b="1" dirty="0">
                <a:solidFill>
                  <a:prstClr val="black"/>
                </a:solidFill>
                <a:latin typeface="Menlo Bold" charset="0"/>
                <a:ea typeface="ＭＳ Ｐゴシック" charset="0"/>
                <a:cs typeface="Menlo Bold" charset="0"/>
                <a:sym typeface="Menlo Bold" charset="0"/>
              </a:rPr>
              <a:t> </a:t>
            </a:r>
            <a:r>
              <a:rPr lang="en-US" sz="1600" b="1" dirty="0" err="1">
                <a:solidFill>
                  <a:prstClr val="black"/>
                </a:solidFill>
                <a:latin typeface="Menlo Bold" charset="0"/>
                <a:ea typeface="ＭＳ Ｐゴシック" charset="0"/>
                <a:cs typeface="Menlo Bold" charset="0"/>
                <a:sym typeface="Menlo Bold" charset="0"/>
              </a:rPr>
              <a:t>acl</a:t>
            </a:r>
            <a:r>
              <a:rPr lang="en-US" sz="1600" b="1" dirty="0">
                <a:solidFill>
                  <a:prstClr val="black"/>
                </a:solidFill>
                <a:latin typeface="Menlo Bold" charset="0"/>
                <a:ea typeface="ＭＳ Ｐゴシック" charset="0"/>
                <a:cs typeface="Menlo Bold" charset="0"/>
                <a:sym typeface="Menlo Bold" charset="0"/>
              </a:rPr>
              <a:t>, </a:t>
            </a:r>
            <a:r>
              <a:rPr lang="en-US" sz="1600" b="1" dirty="0" err="1">
                <a:solidFill>
                  <a:prstClr val="black"/>
                </a:solidFill>
                <a:latin typeface="Menlo Bold" charset="0"/>
                <a:ea typeface="ＭＳ Ｐゴシック" charset="0"/>
                <a:cs typeface="Menlo Bold" charset="0"/>
                <a:sym typeface="Menlo Bold" charset="0"/>
              </a:rPr>
              <a:t>int</a:t>
            </a:r>
            <a:r>
              <a:rPr lang="en-US" sz="1600" b="1" dirty="0">
                <a:solidFill>
                  <a:prstClr val="black"/>
                </a:solidFill>
                <a:latin typeface="Menlo Bold" charset="0"/>
                <a:ea typeface="ＭＳ Ｐゴシック" charset="0"/>
                <a:cs typeface="Menlo Bold" charset="0"/>
                <a:sym typeface="Menlo Bold" charset="0"/>
              </a:rPr>
              <a:t> </a:t>
            </a:r>
            <a:r>
              <a:rPr lang="en-US" sz="1600" b="1" dirty="0" err="1">
                <a:solidFill>
                  <a:prstClr val="black"/>
                </a:solidFill>
                <a:latin typeface="Menlo Bold" charset="0"/>
                <a:ea typeface="ＭＳ Ｐゴシック" charset="0"/>
                <a:cs typeface="Menlo Bold" charset="0"/>
                <a:sym typeface="Menlo Bold" charset="0"/>
              </a:rPr>
              <a:t>pos</a:t>
            </a:r>
            <a:r>
              <a:rPr lang="en-US" sz="1600" b="1" dirty="0">
                <a:solidFill>
                  <a:prstClr val="black"/>
                </a:solidFill>
                <a:latin typeface="Menlo Bold" charset="0"/>
                <a:ea typeface="ＭＳ Ｐゴシック" charset="0"/>
                <a:cs typeface="Menlo Bold" charset="0"/>
                <a:sym typeface="Menlo Bold" charset="0"/>
              </a:rPr>
              <a:t>, </a:t>
            </a:r>
            <a:br>
              <a:rPr lang="en-US" sz="1600" b="1" dirty="0">
                <a:solidFill>
                  <a:prstClr val="black"/>
                </a:solidFill>
                <a:latin typeface="Menlo Bold" charset="0"/>
                <a:ea typeface="ＭＳ Ｐゴシック" charset="0"/>
                <a:cs typeface="Menlo Bold" charset="0"/>
                <a:sym typeface="Menlo Bold" charset="0"/>
              </a:rPr>
            </a:br>
            <a:r>
              <a:rPr lang="en-US" sz="1600" b="1" dirty="0">
                <a:solidFill>
                  <a:prstClr val="black"/>
                </a:solidFill>
                <a:latin typeface="Menlo Bold" charset="0"/>
                <a:ea typeface="ＭＳ Ｐゴシック" charset="0"/>
                <a:cs typeface="Menlo Bold" charset="0"/>
                <a:sym typeface="Menlo Bold" charset="0"/>
              </a:rPr>
              <a:t>            List&lt;</a:t>
            </a:r>
            <a:r>
              <a:rPr lang="en-US" sz="1600" b="1" dirty="0" err="1">
                <a:solidFill>
                  <a:prstClr val="black"/>
                </a:solidFill>
                <a:latin typeface="Menlo Bold" charset="0"/>
                <a:ea typeface="ＭＳ Ｐゴシック" charset="0"/>
                <a:cs typeface="Menlo Bold" charset="0"/>
                <a:sym typeface="Menlo Bold" charset="0"/>
              </a:rPr>
              <a:t>ACLItem</a:t>
            </a:r>
            <a:r>
              <a:rPr lang="en-US" sz="1600" b="1" dirty="0">
                <a:solidFill>
                  <a:prstClr val="black"/>
                </a:solidFill>
                <a:latin typeface="Menlo Bold" charset="0"/>
                <a:ea typeface="ＭＳ Ｐゴシック" charset="0"/>
                <a:cs typeface="Menlo Bold" charset="0"/>
                <a:sym typeface="Menlo Bold" charset="0"/>
              </a:rPr>
              <a:t>&gt; </a:t>
            </a:r>
            <a:r>
              <a:rPr lang="en-US" sz="1600" b="1" dirty="0" err="1">
                <a:solidFill>
                  <a:prstClr val="black"/>
                </a:solidFill>
                <a:latin typeface="Menlo Bold" charset="0"/>
                <a:ea typeface="ＭＳ Ｐゴシック" charset="0"/>
                <a:cs typeface="Menlo Bold" charset="0"/>
                <a:sym typeface="Menlo Bold" charset="0"/>
              </a:rPr>
              <a:t>acls</a:t>
            </a:r>
            <a:r>
              <a:rPr lang="en-US" sz="1600" b="1" dirty="0">
                <a:solidFill>
                  <a:prstClr val="black"/>
                </a:solidFill>
                <a:latin typeface="Menlo Bold" charset="0"/>
                <a:ea typeface="ＭＳ Ｐゴシック" charset="0"/>
                <a:cs typeface="Menlo Bold" charset="0"/>
                <a:sym typeface="Menlo Bold"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dirty="0">
                <a:solidFill>
                  <a:prstClr val="black"/>
                </a:solidFill>
                <a:latin typeface="Menlo Bold" charset="0"/>
                <a:ea typeface="ＭＳ Ｐゴシック" charset="0"/>
                <a:cs typeface="Menlo Bold" charset="0"/>
                <a:sym typeface="Menlo Bold" charset="0"/>
              </a:rPr>
              <a:t>  </a:t>
            </a:r>
            <a:r>
              <a:rPr lang="en-US" sz="1600" dirty="0" err="1">
                <a:solidFill>
                  <a:prstClr val="black"/>
                </a:solidFill>
                <a:latin typeface="Menlo Bold" charset="0"/>
                <a:ea typeface="ＭＳ Ｐゴシック" charset="0"/>
                <a:cs typeface="Menlo Bold" charset="0"/>
                <a:sym typeface="Menlo Bold" charset="0"/>
              </a:rPr>
              <a:t>acls.add</a:t>
            </a:r>
            <a:r>
              <a:rPr lang="en-US" sz="1600" dirty="0">
                <a:solidFill>
                  <a:prstClr val="black"/>
                </a:solidFill>
                <a:latin typeface="Menlo Bold" charset="0"/>
                <a:ea typeface="ＭＳ Ｐゴシック" charset="0"/>
                <a:cs typeface="Menlo Bold" charset="0"/>
                <a:sym typeface="Menlo Bold" charset="0"/>
              </a:rPr>
              <a:t>(</a:t>
            </a:r>
            <a:r>
              <a:rPr lang="en-US" sz="1600" dirty="0" err="1">
                <a:solidFill>
                  <a:prstClr val="black"/>
                </a:solidFill>
                <a:latin typeface="Menlo Bold" charset="0"/>
                <a:ea typeface="ＭＳ Ｐゴシック" charset="0"/>
                <a:cs typeface="Menlo Bold" charset="0"/>
                <a:sym typeface="Menlo Bold" charset="0"/>
              </a:rPr>
              <a:t>pos</a:t>
            </a:r>
            <a:r>
              <a:rPr lang="en-US" sz="1600" dirty="0">
                <a:solidFill>
                  <a:prstClr val="black"/>
                </a:solidFill>
                <a:latin typeface="Menlo Bold" charset="0"/>
                <a:ea typeface="ＭＳ Ｐゴシック" charset="0"/>
                <a:cs typeface="Menlo Bold" charset="0"/>
                <a:sym typeface="Menlo Bold" charset="0"/>
              </a:rPr>
              <a:t>, </a:t>
            </a:r>
            <a:r>
              <a:rPr lang="en-US" sz="1600" dirty="0" err="1">
                <a:solidFill>
                  <a:prstClr val="black"/>
                </a:solidFill>
                <a:latin typeface="Menlo Bold" charset="0"/>
                <a:ea typeface="ＭＳ Ｐゴシック" charset="0"/>
                <a:cs typeface="Menlo Bold" charset="0"/>
                <a:sym typeface="Menlo Bold" charset="0"/>
              </a:rPr>
              <a:t>acl</a:t>
            </a:r>
            <a:r>
              <a:rPr lang="en-US" sz="1600" dirty="0">
                <a:solidFill>
                  <a:prstClr val="black"/>
                </a:solidFill>
                <a:latin typeface="Menlo Bold" charset="0"/>
                <a:ea typeface="ＭＳ Ｐゴシック" charset="0"/>
                <a:cs typeface="Menlo Bold" charset="0"/>
                <a:sym typeface="Menlo Bold"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dirty="0">
                <a:solidFill>
                  <a:prstClr val="black"/>
                </a:solidFill>
                <a:latin typeface="Menlo Bold" charset="0"/>
                <a:ea typeface="ＭＳ Ｐゴシック" charset="0"/>
                <a:cs typeface="Menlo Bold" charset="0"/>
                <a:sym typeface="Menlo Bold"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endParaRPr lang="en-US" sz="1600" b="1" dirty="0">
              <a:solidFill>
                <a:prstClr val="black"/>
              </a:solidFill>
              <a:latin typeface="Menlo Bold" charset="0"/>
              <a:ea typeface="ＭＳ Ｐゴシック" charset="0"/>
              <a:cs typeface="Menlo Bold" charset="0"/>
              <a:sym typeface="Menlo Bold"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Bold" charset="0"/>
                <a:ea typeface="ＭＳ Ｐゴシック" charset="0"/>
                <a:cs typeface="Menlo Bold" charset="0"/>
                <a:sym typeface="Menlo Bold" charset="0"/>
              </a:rPr>
              <a:t>void delete(</a:t>
            </a:r>
            <a:r>
              <a:rPr lang="en-US" sz="1600" b="1" dirty="0" err="1">
                <a:solidFill>
                  <a:prstClr val="black"/>
                </a:solidFill>
                <a:latin typeface="Menlo Bold" charset="0"/>
                <a:ea typeface="ＭＳ Ｐゴシック" charset="0"/>
                <a:cs typeface="Menlo Bold" charset="0"/>
                <a:sym typeface="Menlo Bold" charset="0"/>
              </a:rPr>
              <a:t>int</a:t>
            </a:r>
            <a:r>
              <a:rPr lang="en-US" sz="1600" b="1" dirty="0">
                <a:solidFill>
                  <a:prstClr val="black"/>
                </a:solidFill>
                <a:latin typeface="Menlo Bold" charset="0"/>
                <a:ea typeface="ＭＳ Ｐゴシック" charset="0"/>
                <a:cs typeface="Menlo Bold" charset="0"/>
                <a:sym typeface="Menlo Bold" charset="0"/>
              </a:rPr>
              <a:t> </a:t>
            </a:r>
            <a:r>
              <a:rPr lang="en-US" sz="1600" b="1" dirty="0" err="1">
                <a:solidFill>
                  <a:prstClr val="black"/>
                </a:solidFill>
                <a:latin typeface="Menlo Bold" charset="0"/>
                <a:ea typeface="ＭＳ Ｐゴシック" charset="0"/>
                <a:cs typeface="Menlo Bold" charset="0"/>
                <a:sym typeface="Menlo Bold" charset="0"/>
              </a:rPr>
              <a:t>pos</a:t>
            </a:r>
            <a:r>
              <a:rPr lang="en-US" sz="1600" b="1" dirty="0">
                <a:solidFill>
                  <a:prstClr val="black"/>
                </a:solidFill>
                <a:latin typeface="Menlo Bold" charset="0"/>
                <a:ea typeface="ＭＳ Ｐゴシック" charset="0"/>
                <a:cs typeface="Menlo Bold" charset="0"/>
                <a:sym typeface="Menlo Bold" charset="0"/>
              </a:rPr>
              <a:t>, </a:t>
            </a:r>
            <a:br>
              <a:rPr lang="en-US" sz="1600" b="1" dirty="0">
                <a:solidFill>
                  <a:prstClr val="black"/>
                </a:solidFill>
                <a:latin typeface="Menlo Bold" charset="0"/>
                <a:ea typeface="ＭＳ Ｐゴシック" charset="0"/>
                <a:cs typeface="Menlo Bold" charset="0"/>
                <a:sym typeface="Menlo Bold" charset="0"/>
              </a:rPr>
            </a:br>
            <a:r>
              <a:rPr lang="en-US" sz="1600" b="1" dirty="0">
                <a:solidFill>
                  <a:prstClr val="black"/>
                </a:solidFill>
                <a:latin typeface="Menlo Bold" charset="0"/>
                <a:ea typeface="ＭＳ Ｐゴシック" charset="0"/>
                <a:cs typeface="Menlo Bold" charset="0"/>
                <a:sym typeface="Menlo Bold" charset="0"/>
              </a:rPr>
              <a:t>            List&lt;</a:t>
            </a:r>
            <a:r>
              <a:rPr lang="en-US" sz="1600" b="1" dirty="0" err="1">
                <a:solidFill>
                  <a:prstClr val="black"/>
                </a:solidFill>
                <a:latin typeface="Menlo Bold" charset="0"/>
                <a:ea typeface="ＭＳ Ｐゴシック" charset="0"/>
                <a:cs typeface="Menlo Bold" charset="0"/>
                <a:sym typeface="Menlo Bold" charset="0"/>
              </a:rPr>
              <a:t>ACLItem</a:t>
            </a:r>
            <a:r>
              <a:rPr lang="en-US" sz="1600" b="1" dirty="0">
                <a:solidFill>
                  <a:prstClr val="black"/>
                </a:solidFill>
                <a:latin typeface="Menlo Bold" charset="0"/>
                <a:ea typeface="ＭＳ Ｐゴシック" charset="0"/>
                <a:cs typeface="Menlo Bold" charset="0"/>
                <a:sym typeface="Menlo Bold" charset="0"/>
              </a:rPr>
              <a:t>&gt; </a:t>
            </a:r>
            <a:r>
              <a:rPr lang="en-US" sz="1600" b="1" dirty="0" err="1">
                <a:solidFill>
                  <a:prstClr val="black"/>
                </a:solidFill>
                <a:latin typeface="Menlo Bold" charset="0"/>
                <a:ea typeface="ＭＳ Ｐゴシック" charset="0"/>
                <a:cs typeface="Menlo Bold" charset="0"/>
                <a:sym typeface="Menlo Bold" charset="0"/>
              </a:rPr>
              <a:t>acls</a:t>
            </a:r>
            <a:r>
              <a:rPr lang="en-US" sz="1600" b="1" dirty="0">
                <a:solidFill>
                  <a:prstClr val="black"/>
                </a:solidFill>
                <a:latin typeface="Menlo Bold" charset="0"/>
                <a:ea typeface="ＭＳ Ｐゴシック" charset="0"/>
                <a:cs typeface="Menlo Bold" charset="0"/>
                <a:sym typeface="Menlo Bold"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dirty="0">
                <a:solidFill>
                  <a:prstClr val="black"/>
                </a:solidFill>
                <a:latin typeface="Menlo Bold" charset="0"/>
                <a:ea typeface="ＭＳ Ｐゴシック" charset="0"/>
                <a:cs typeface="Menlo Bold" charset="0"/>
                <a:sym typeface="Menlo Bold" charset="0"/>
              </a:rPr>
              <a:t>  </a:t>
            </a:r>
            <a:r>
              <a:rPr lang="en-US" sz="1600" dirty="0" err="1">
                <a:solidFill>
                  <a:prstClr val="black"/>
                </a:solidFill>
                <a:latin typeface="Menlo Bold" charset="0"/>
                <a:ea typeface="ＭＳ Ｐゴシック" charset="0"/>
                <a:cs typeface="Menlo Bold" charset="0"/>
                <a:sym typeface="Menlo Bold" charset="0"/>
              </a:rPr>
              <a:t>acls.remove</a:t>
            </a:r>
            <a:r>
              <a:rPr lang="en-US" sz="1600" dirty="0">
                <a:solidFill>
                  <a:prstClr val="black"/>
                </a:solidFill>
                <a:latin typeface="Menlo Bold" charset="0"/>
                <a:ea typeface="ＭＳ Ｐゴシック" charset="0"/>
                <a:cs typeface="Menlo Bold" charset="0"/>
                <a:sym typeface="Menlo Bold" charset="0"/>
              </a:rPr>
              <a:t>(</a:t>
            </a:r>
            <a:r>
              <a:rPr lang="en-US" sz="1600" dirty="0" err="1">
                <a:solidFill>
                  <a:prstClr val="black"/>
                </a:solidFill>
                <a:latin typeface="Menlo Bold" charset="0"/>
                <a:ea typeface="ＭＳ Ｐゴシック" charset="0"/>
                <a:cs typeface="Menlo Bold" charset="0"/>
                <a:sym typeface="Menlo Bold" charset="0"/>
              </a:rPr>
              <a:t>pos</a:t>
            </a:r>
            <a:r>
              <a:rPr lang="en-US" sz="1600" dirty="0">
                <a:solidFill>
                  <a:prstClr val="black"/>
                </a:solidFill>
                <a:latin typeface="Menlo Bold" charset="0"/>
                <a:ea typeface="ＭＳ Ｐゴシック" charset="0"/>
                <a:cs typeface="Menlo Bold" charset="0"/>
                <a:sym typeface="Menlo Bold"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dirty="0">
                <a:solidFill>
                  <a:prstClr val="black"/>
                </a:solidFill>
                <a:latin typeface="Menlo Bold" charset="0"/>
                <a:ea typeface="ＭＳ Ｐゴシック" charset="0"/>
                <a:cs typeface="Menlo Bold" charset="0"/>
                <a:sym typeface="Menlo Bold" charset="0"/>
              </a:rPr>
              <a:t>}</a:t>
            </a:r>
          </a:p>
        </p:txBody>
      </p:sp>
      <p:sp>
        <p:nvSpPr>
          <p:cNvPr id="7"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47</a:t>
            </a:fld>
            <a:endParaRPr lang="en-US" dirty="0">
              <a:solidFill>
                <a:srgbClr val="EEECE1"/>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tabLst>
                <a:tab pos="211027" algn="l"/>
                <a:tab pos="211027" algn="l"/>
                <a:tab pos="211027" algn="l"/>
                <a:tab pos="211027" algn="l"/>
                <a:tab pos="211027" algn="l"/>
                <a:tab pos="211027" algn="l"/>
                <a:tab pos="211027" algn="l"/>
                <a:tab pos="211027" algn="l"/>
                <a:tab pos="211027" algn="l"/>
                <a:tab pos="211027" algn="l"/>
              </a:tabLst>
            </a:pPr>
            <a:endParaRPr lang="en-US" dirty="0">
              <a:solidFill>
                <a:prstClr val="black"/>
              </a:solidFill>
              <a:latin typeface="Menlo Bold" charset="0"/>
              <a:ea typeface="ＭＳ Ｐゴシック" charset="0"/>
              <a:cs typeface="Menlo Bold" charset="0"/>
              <a:sym typeface="Menlo Bold"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endParaRPr lang="en-US" dirty="0">
              <a:solidFill>
                <a:prstClr val="black"/>
              </a:solidFill>
              <a:latin typeface="Menlo Bold" charset="0"/>
              <a:ea typeface="ＭＳ Ｐゴシック" charset="0"/>
              <a:cs typeface="Menlo Bold" charset="0"/>
              <a:sym typeface="Menlo Bold"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endParaRPr lang="en-US" dirty="0">
              <a:solidFill>
                <a:prstClr val="black"/>
              </a:solidFill>
              <a:latin typeface="Menlo Bold" charset="0"/>
              <a:ea typeface="ＭＳ Ｐゴシック" charset="0"/>
              <a:cs typeface="Menlo Bold" charset="0"/>
              <a:sym typeface="Menlo Bold"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b="1" dirty="0">
                <a:solidFill>
                  <a:prstClr val="black"/>
                </a:solidFill>
                <a:latin typeface="Menlo Bold" charset="0"/>
                <a:ea typeface="ＭＳ Ｐゴシック" charset="0"/>
                <a:cs typeface="Menlo Bold" charset="0"/>
                <a:sym typeface="Menlo Bold" charset="0"/>
              </a:rPr>
              <a:t>List&lt;</a:t>
            </a:r>
            <a:r>
              <a:rPr lang="en-US" b="1" dirty="0" err="1">
                <a:solidFill>
                  <a:prstClr val="black"/>
                </a:solidFill>
                <a:latin typeface="Menlo Bold" charset="0"/>
                <a:ea typeface="ＭＳ Ｐゴシック" charset="0"/>
                <a:cs typeface="Menlo Bold" charset="0"/>
                <a:sym typeface="Menlo Bold" charset="0"/>
              </a:rPr>
              <a:t>ACLItem</a:t>
            </a:r>
            <a:r>
              <a:rPr lang="en-US" b="1" dirty="0">
                <a:solidFill>
                  <a:prstClr val="black"/>
                </a:solidFill>
                <a:latin typeface="Menlo Bold" charset="0"/>
                <a:ea typeface="ＭＳ Ｐゴシック" charset="0"/>
                <a:cs typeface="Menlo Bold" charset="0"/>
                <a:sym typeface="Menlo Bold" charset="0"/>
              </a:rPr>
              <a:t>&gt; </a:t>
            </a:r>
            <a:r>
              <a:rPr lang="en-US" b="1" dirty="0" err="1">
                <a:solidFill>
                  <a:prstClr val="black"/>
                </a:solidFill>
                <a:latin typeface="Menlo Bold" charset="0"/>
                <a:ea typeface="ＭＳ Ｐゴシック" charset="0"/>
                <a:cs typeface="Menlo Bold" charset="0"/>
                <a:sym typeface="Menlo Bold" charset="0"/>
              </a:rPr>
              <a:t>acls</a:t>
            </a:r>
            <a:r>
              <a:rPr lang="en-US" b="1" dirty="0">
                <a:solidFill>
                  <a:prstClr val="black"/>
                </a:solidFill>
                <a:latin typeface="Menlo Bold" charset="0"/>
                <a:ea typeface="ＭＳ Ｐゴシック" charset="0"/>
                <a:cs typeface="Menlo Bold" charset="0"/>
                <a:sym typeface="Menlo Bold"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Bold" charset="0"/>
                <a:ea typeface="ＭＳ Ｐゴシック" charset="0"/>
                <a:cs typeface="Menlo Bold" charset="0"/>
                <a:sym typeface="Menlo Bold" charset="0"/>
              </a:rPr>
              <a:t>Route</a:t>
            </a:r>
            <a:r>
              <a:rPr lang="en-US" dirty="0">
                <a:solidFill>
                  <a:prstClr val="black"/>
                </a:solidFill>
                <a:latin typeface="Menlo Regular" charset="0"/>
                <a:ea typeface="ＭＳ Ｐゴシック" charset="0"/>
                <a:cs typeface="Menlo Regular" charset="0"/>
                <a:sym typeface="Menlo Regular" charset="0"/>
              </a:rPr>
              <a:t> f(</a:t>
            </a:r>
            <a:r>
              <a:rPr lang="en-US" dirty="0">
                <a:solidFill>
                  <a:prstClr val="black"/>
                </a:solidFill>
                <a:latin typeface="Menlo Bold" charset="0"/>
                <a:ea typeface="ＭＳ Ｐゴシック" charset="0"/>
                <a:cs typeface="Menlo Bold" charset="0"/>
                <a:sym typeface="Menlo Bold" charset="0"/>
              </a:rPr>
              <a:t>Packet</a:t>
            </a:r>
            <a:r>
              <a:rPr lang="en-US" dirty="0">
                <a:solidFill>
                  <a:prstClr val="black"/>
                </a:solidFill>
                <a:latin typeface="Menlo Regular" charset="0"/>
                <a:ea typeface="ＭＳ Ｐゴシック" charset="0"/>
                <a:cs typeface="Menlo Regular" charset="0"/>
                <a:sym typeface="Menlo Regular" charset="0"/>
              </a:rPr>
              <a:t> p)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b="1" dirty="0">
                <a:solidFill>
                  <a:prstClr val="black"/>
                </a:solidFill>
                <a:latin typeface="Menlo Regular" charset="0"/>
                <a:ea typeface="ＭＳ Ｐゴシック" charset="0"/>
                <a:cs typeface="Menlo Regular" charset="0"/>
                <a:sym typeface="Menlo Regular" charset="0"/>
              </a:rPr>
              <a:t>  </a:t>
            </a:r>
            <a:r>
              <a:rPr lang="en-US" b="1" dirty="0">
                <a:solidFill>
                  <a:srgbClr val="B21889"/>
                </a:solidFill>
                <a:latin typeface="Menlo Regular" charset="0"/>
                <a:ea typeface="ＭＳ Ｐゴシック" charset="0"/>
                <a:cs typeface="Menlo Regular" charset="0"/>
                <a:sym typeface="Menlo Regular" charset="0"/>
              </a:rPr>
              <a:t>if </a:t>
            </a:r>
            <a:r>
              <a:rPr lang="en-US" b="1" dirty="0">
                <a:solidFill>
                  <a:prstClr val="black"/>
                </a:solidFill>
                <a:latin typeface="Menlo Regular" charset="0"/>
                <a:ea typeface="ＭＳ Ｐゴシック" charset="0"/>
                <a:cs typeface="Menlo Regular" charset="0"/>
                <a:sym typeface="Menlo Regular" charset="0"/>
              </a:rPr>
              <a:t>( ! permit(p, </a:t>
            </a:r>
            <a:r>
              <a:rPr lang="en-US" b="1" dirty="0" err="1">
                <a:solidFill>
                  <a:prstClr val="black"/>
                </a:solidFill>
                <a:latin typeface="Menlo Bold" charset="0"/>
                <a:ea typeface="ＭＳ Ｐゴシック" charset="0"/>
                <a:cs typeface="Menlo Bold" charset="0"/>
                <a:sym typeface="Menlo Bold" charset="0"/>
              </a:rPr>
              <a:t>acls</a:t>
            </a:r>
            <a:r>
              <a:rPr lang="en-US" b="1" dirty="0">
                <a:solidFill>
                  <a:prstClr val="black"/>
                </a:solidFill>
                <a:latin typeface="Menlo Bold" charset="0"/>
                <a:ea typeface="ＭＳ Ｐゴシック" charset="0"/>
                <a:cs typeface="Menlo Bold" charset="0"/>
                <a:sym typeface="Menlo Bold" charset="0"/>
              </a:rPr>
              <a:t>) )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b="1" dirty="0">
                <a:solidFill>
                  <a:srgbClr val="B21889"/>
                </a:solidFill>
                <a:latin typeface="Menlo Regular" charset="0"/>
                <a:ea typeface="ＭＳ Ｐゴシック" charset="0"/>
                <a:cs typeface="Menlo Regular" charset="0"/>
                <a:sym typeface="Menlo Regular" charset="0"/>
              </a:rPr>
              <a:t>     return</a:t>
            </a:r>
            <a:r>
              <a:rPr lang="en-US" b="1" dirty="0">
                <a:solidFill>
                  <a:prstClr val="black"/>
                </a:solidFill>
                <a:latin typeface="Menlo Regular" charset="0"/>
                <a:ea typeface="ＭＳ Ｐゴシック" charset="0"/>
                <a:cs typeface="Menlo Regular" charset="0"/>
                <a:sym typeface="Menlo Regular" charset="0"/>
              </a:rPr>
              <a:t> </a:t>
            </a:r>
            <a:r>
              <a:rPr lang="en-US" b="1" dirty="0">
                <a:solidFill>
                  <a:prstClr val="black"/>
                </a:solidFill>
                <a:latin typeface="Menlo Bold" charset="0"/>
                <a:ea typeface="ＭＳ Ｐゴシック" charset="0"/>
                <a:cs typeface="Menlo Bold" charset="0"/>
                <a:sym typeface="Menlo Bold" charset="0"/>
              </a:rPr>
              <a:t>null()</a:t>
            </a:r>
            <a:r>
              <a:rPr lang="en-US" b="1"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b="1" dirty="0">
                <a:solidFill>
                  <a:prstClr val="black"/>
                </a:solidFill>
                <a:latin typeface="Menlo Regular" charset="0"/>
                <a:ea typeface="ＭＳ Ｐゴシック" charset="0"/>
                <a:cs typeface="Menlo Regular" charset="0"/>
                <a:sym typeface="Menlo Regular" charset="0"/>
              </a:rPr>
              <a:t>  }</a:t>
            </a:r>
            <a:endParaRPr lang="en-US"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Location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sloc</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Bold" charset="0"/>
                <a:ea typeface="ＭＳ Ｐゴシック" charset="0"/>
                <a:cs typeface="Menlo Bold" charset="0"/>
                <a:sym typeface="Menlo Bold" charset="0"/>
              </a:rPr>
              <a:t>hostTable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p.</a:t>
            </a:r>
            <a:r>
              <a:rPr lang="en-US" dirty="0" err="1">
                <a:solidFill>
                  <a:prstClr val="black"/>
                </a:solidFill>
                <a:latin typeface="Menlo Bold" charset="0"/>
                <a:ea typeface="ＭＳ Ｐゴシック" charset="0"/>
                <a:cs typeface="Menlo Bold" charset="0"/>
                <a:sym typeface="Menlo Bold" charset="0"/>
              </a:rPr>
              <a:t>ethSrc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Location</a:t>
            </a:r>
            <a:r>
              <a:rPr lang="en-US" dirty="0">
                <a:solidFill>
                  <a:prstClr val="black"/>
                </a:solidFill>
                <a:latin typeface="Menlo Regular" charset="0"/>
                <a:ea typeface="ＭＳ Ｐゴシック" charset="0"/>
                <a:cs typeface="Menlo Regular" charset="0"/>
                <a:sym typeface="Menlo Regular" charset="0"/>
              </a:rPr>
              <a:t> </a:t>
            </a:r>
            <a:r>
              <a:rPr lang="en-US" dirty="0" err="1">
                <a:solidFill>
                  <a:prstClr val="black"/>
                </a:solidFill>
                <a:latin typeface="Menlo Regular" charset="0"/>
                <a:ea typeface="ＭＳ Ｐゴシック" charset="0"/>
                <a:cs typeface="Menlo Regular" charset="0"/>
                <a:sym typeface="Menlo Regular" charset="0"/>
              </a:rPr>
              <a:t>dloc</a:t>
            </a:r>
            <a:r>
              <a:rPr lang="en-US" dirty="0">
                <a:solidFill>
                  <a:prstClr val="black"/>
                </a:solidFill>
                <a:latin typeface="Menlo Regular" charset="0"/>
                <a:ea typeface="ＭＳ Ｐゴシック" charset="0"/>
                <a:cs typeface="Menlo Regular" charset="0"/>
                <a:sym typeface="Menlo Regular" charset="0"/>
              </a:rPr>
              <a:t> = </a:t>
            </a:r>
            <a:r>
              <a:rPr lang="en-US" dirty="0" err="1">
                <a:solidFill>
                  <a:prstClr val="black"/>
                </a:solidFill>
                <a:latin typeface="Menlo Bold" charset="0"/>
                <a:ea typeface="ＭＳ Ｐゴシック" charset="0"/>
                <a:cs typeface="Menlo Bold" charset="0"/>
                <a:sym typeface="Menlo Bold" charset="0"/>
              </a:rPr>
              <a:t>hostTable</a:t>
            </a:r>
            <a:r>
              <a:rPr lang="en-US" dirty="0">
                <a:solidFill>
                  <a:prstClr val="black"/>
                </a:solidFill>
                <a:latin typeface="Menlo Regular" charset="0"/>
                <a:ea typeface="ＭＳ Ｐゴシック" charset="0"/>
                <a:cs typeface="Menlo Regular" charset="0"/>
                <a:sym typeface="Menlo Regular" charset="0"/>
              </a:rPr>
              <a:t>(</a:t>
            </a:r>
            <a:r>
              <a:rPr lang="en-US" dirty="0" err="1">
                <a:solidFill>
                  <a:prstClr val="black"/>
                </a:solidFill>
                <a:latin typeface="Menlo Regular" charset="0"/>
                <a:ea typeface="ＭＳ Ｐゴシック" charset="0"/>
                <a:cs typeface="Menlo Regular" charset="0"/>
                <a:sym typeface="Menlo Regular" charset="0"/>
              </a:rPr>
              <a:t>p.</a:t>
            </a:r>
            <a:r>
              <a:rPr lang="en-US" dirty="0" err="1">
                <a:solidFill>
                  <a:prstClr val="black"/>
                </a:solidFill>
                <a:latin typeface="Menlo Bold" charset="0"/>
                <a:ea typeface="ＭＳ Ｐゴシック" charset="0"/>
                <a:cs typeface="Menlo Bold" charset="0"/>
                <a:sym typeface="Menlo Bold" charset="0"/>
              </a:rPr>
              <a:t>ethDst</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Route </a:t>
            </a:r>
            <a:r>
              <a:rPr lang="en-US" dirty="0">
                <a:solidFill>
                  <a:prstClr val="black"/>
                </a:solidFill>
                <a:latin typeface="Menlo Regular" charset="0"/>
                <a:ea typeface="ＭＳ Ｐゴシック" charset="0"/>
                <a:cs typeface="Menlo Regular" charset="0"/>
                <a:sym typeface="Menlo Regular" charset="0"/>
              </a:rPr>
              <a:t>path = </a:t>
            </a:r>
            <a:r>
              <a:rPr lang="en-US" dirty="0" err="1">
                <a:solidFill>
                  <a:prstClr val="black"/>
                </a:solidFill>
                <a:latin typeface="Menlo Regular" charset="0"/>
                <a:ea typeface="ＭＳ Ｐゴシック" charset="0"/>
                <a:cs typeface="Menlo Regular" charset="0"/>
                <a:sym typeface="Menlo Regular" charset="0"/>
              </a:rPr>
              <a:t>myRoutingAlg</a:t>
            </a:r>
            <a:r>
              <a:rPr lang="en-US" dirty="0">
                <a:solidFill>
                  <a:prstClr val="black"/>
                </a:solidFill>
                <a:latin typeface="Menlo Regular" charset="0"/>
                <a:ea typeface="ＭＳ Ｐゴシック" charset="0"/>
                <a:cs typeface="Menlo Regular" charset="0"/>
                <a:sym typeface="Menlo Regular" charset="0"/>
              </a:rPr>
              <a:t>(topology(),</a:t>
            </a:r>
            <a:r>
              <a:rPr lang="en-US" dirty="0" err="1">
                <a:solidFill>
                  <a:prstClr val="black"/>
                </a:solidFill>
                <a:latin typeface="Menlo Regular" charset="0"/>
                <a:ea typeface="ＭＳ Ｐゴシック" charset="0"/>
                <a:cs typeface="Menlo Regular" charset="0"/>
                <a:sym typeface="Menlo Regular" charset="0"/>
              </a:rPr>
              <a:t>sloc,dloc</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srgbClr val="FFFFFF"/>
                </a:solidFill>
                <a:latin typeface="Menlo Regular" charset="0"/>
                <a:ea typeface="ＭＳ Ｐゴシック" charset="0"/>
                <a:cs typeface="Menlo Regular" charset="0"/>
                <a:sym typeface="Menlo Regular" charset="0"/>
              </a:rPr>
              <a:t>  </a:t>
            </a:r>
            <a:r>
              <a:rPr lang="en-US" dirty="0">
                <a:solidFill>
                  <a:srgbClr val="B21889"/>
                </a:solidFill>
                <a:latin typeface="Menlo Regular" charset="0"/>
                <a:ea typeface="ＭＳ Ｐゴシック" charset="0"/>
                <a:cs typeface="Menlo Regular" charset="0"/>
                <a:sym typeface="Menlo Regular" charset="0"/>
              </a:rPr>
              <a:t>return</a:t>
            </a:r>
            <a:r>
              <a:rPr lang="en-US" dirty="0">
                <a:solidFill>
                  <a:prstClr val="black"/>
                </a:solidFill>
                <a:latin typeface="Menlo Regular" charset="0"/>
                <a:ea typeface="ＭＳ Ｐゴシック" charset="0"/>
                <a:cs typeface="Menlo Regular" charset="0"/>
                <a:sym typeface="Menlo Regular" charset="0"/>
              </a:rPr>
              <a:t> </a:t>
            </a:r>
            <a:r>
              <a:rPr lang="en-US" dirty="0">
                <a:solidFill>
                  <a:prstClr val="black"/>
                </a:solidFill>
                <a:latin typeface="Menlo Bold" charset="0"/>
                <a:ea typeface="ＭＳ Ｐゴシック" charset="0"/>
                <a:cs typeface="Menlo Bold" charset="0"/>
                <a:sym typeface="Menlo Bold" charset="0"/>
              </a:rPr>
              <a:t>path</a:t>
            </a:r>
            <a:r>
              <a:rPr lang="en-US"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dirty="0">
                <a:solidFill>
                  <a:prstClr val="black"/>
                </a:solidFill>
                <a:latin typeface="Menlo Regular" charset="0"/>
                <a:ea typeface="ＭＳ Ｐゴシック"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err="1">
                <a:solidFill>
                  <a:prstClr val="black"/>
                </a:solidFill>
                <a:latin typeface="Menlo Bold" charset="0"/>
                <a:ea typeface="ＭＳ Ｐゴシック" charset="0"/>
                <a:cs typeface="Menlo Bold" charset="0"/>
                <a:sym typeface="Menlo Bold" charset="0"/>
              </a:rPr>
              <a:t>boolean</a:t>
            </a:r>
            <a:r>
              <a:rPr lang="en-US" sz="1600" b="1" dirty="0">
                <a:solidFill>
                  <a:prstClr val="black"/>
                </a:solidFill>
                <a:latin typeface="Menlo Bold" charset="0"/>
                <a:ea typeface="ＭＳ Ｐゴシック" charset="0"/>
                <a:cs typeface="Menlo Bold" charset="0"/>
                <a:sym typeface="Menlo Bold" charset="0"/>
              </a:rPr>
              <a:t> permit(Packet p, </a:t>
            </a:r>
            <a:br>
              <a:rPr lang="en-US" sz="1600" b="1" dirty="0">
                <a:solidFill>
                  <a:prstClr val="black"/>
                </a:solidFill>
                <a:latin typeface="Menlo Bold" charset="0"/>
                <a:ea typeface="ＭＳ Ｐゴシック" charset="0"/>
                <a:cs typeface="Menlo Bold" charset="0"/>
                <a:sym typeface="Menlo Bold" charset="0"/>
              </a:rPr>
            </a:br>
            <a:r>
              <a:rPr lang="en-US" sz="1600" b="1" dirty="0">
                <a:solidFill>
                  <a:prstClr val="black"/>
                </a:solidFill>
                <a:latin typeface="Menlo Bold" charset="0"/>
                <a:ea typeface="ＭＳ Ｐゴシック" charset="0"/>
                <a:cs typeface="Menlo Bold" charset="0"/>
                <a:sym typeface="Menlo Bold" charset="0"/>
              </a:rPr>
              <a:t>               List&lt;</a:t>
            </a:r>
            <a:r>
              <a:rPr lang="en-US" sz="1600" b="1" dirty="0" err="1">
                <a:solidFill>
                  <a:prstClr val="black"/>
                </a:solidFill>
                <a:latin typeface="Menlo Bold" charset="0"/>
                <a:ea typeface="ＭＳ Ｐゴシック" charset="0"/>
                <a:cs typeface="Menlo Bold" charset="0"/>
                <a:sym typeface="Menlo Bold" charset="0"/>
              </a:rPr>
              <a:t>ACLItem</a:t>
            </a:r>
            <a:r>
              <a:rPr lang="en-US" sz="1600" b="1" dirty="0">
                <a:solidFill>
                  <a:prstClr val="black"/>
                </a:solidFill>
                <a:latin typeface="Menlo Bold" charset="0"/>
                <a:ea typeface="ＭＳ Ｐゴシック" charset="0"/>
                <a:cs typeface="Menlo Bold" charset="0"/>
                <a:sym typeface="Menlo Bold" charset="0"/>
              </a:rPr>
              <a:t>&gt; </a:t>
            </a:r>
            <a:r>
              <a:rPr lang="en-US" sz="1600" b="1" dirty="0" err="1">
                <a:solidFill>
                  <a:prstClr val="black"/>
                </a:solidFill>
                <a:latin typeface="Menlo Bold" charset="0"/>
                <a:ea typeface="ＭＳ Ｐゴシック" charset="0"/>
                <a:cs typeface="Menlo Bold" charset="0"/>
                <a:sym typeface="Menlo Bold" charset="0"/>
              </a:rPr>
              <a:t>acls</a:t>
            </a:r>
            <a:r>
              <a:rPr lang="en-US" sz="1600" b="1" dirty="0">
                <a:solidFill>
                  <a:prstClr val="black"/>
                </a:solidFill>
                <a:latin typeface="Menlo Bold" charset="0"/>
                <a:ea typeface="ＭＳ Ｐゴシック" charset="0"/>
                <a:cs typeface="Menlo Bold" charset="0"/>
                <a:sym typeface="Menlo Bold"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Bold" charset="0"/>
                <a:ea typeface="ＭＳ Ｐゴシック" charset="0"/>
                <a:cs typeface="Menlo Bold" charset="0"/>
                <a:sym typeface="Menlo Bold" charset="0"/>
              </a:rPr>
              <a:t>  </a:t>
            </a:r>
            <a:r>
              <a:rPr lang="en-US" sz="1600" b="1" dirty="0">
                <a:solidFill>
                  <a:srgbClr val="B21889"/>
                </a:solidFill>
                <a:latin typeface="Menlo Regular" charset="0"/>
                <a:ea typeface="ＭＳ Ｐゴシック" charset="0"/>
                <a:cs typeface="Menlo Regular" charset="0"/>
                <a:sym typeface="Menlo Regular" charset="0"/>
              </a:rPr>
              <a:t>for</a:t>
            </a:r>
            <a:r>
              <a:rPr lang="en-US" sz="1600" b="1" dirty="0">
                <a:solidFill>
                  <a:prstClr val="black"/>
                </a:solidFill>
                <a:latin typeface="Menlo Regular" charset="0"/>
                <a:ea typeface="ＭＳ Ｐゴシック" charset="0"/>
                <a:cs typeface="Menlo Regular" charset="0"/>
                <a:sym typeface="Menlo Regular" charset="0"/>
              </a:rPr>
              <a:t> (</a:t>
            </a:r>
            <a:r>
              <a:rPr lang="en-US" sz="1600" b="1" dirty="0" err="1">
                <a:solidFill>
                  <a:prstClr val="black"/>
                </a:solidFill>
                <a:latin typeface="Menlo Regular" charset="0"/>
                <a:ea typeface="ＭＳ Ｐゴシック" charset="0"/>
                <a:cs typeface="Menlo Regular" charset="0"/>
                <a:sym typeface="Menlo Regular" charset="0"/>
              </a:rPr>
              <a:t>ACLItem</a:t>
            </a:r>
            <a:r>
              <a:rPr lang="en-US" sz="1600" b="1" dirty="0">
                <a:solidFill>
                  <a:prstClr val="black"/>
                </a:solidFill>
                <a:latin typeface="Menlo Regular" charset="0"/>
                <a:ea typeface="ＭＳ Ｐゴシック" charset="0"/>
                <a:cs typeface="Menlo Regular" charset="0"/>
                <a:sym typeface="Menlo Regular" charset="0"/>
              </a:rPr>
              <a:t> item : </a:t>
            </a:r>
            <a:r>
              <a:rPr lang="en-US" sz="1600" b="1" dirty="0" err="1">
                <a:solidFill>
                  <a:prstClr val="black"/>
                </a:solidFill>
                <a:latin typeface="Menlo Bold" charset="0"/>
                <a:ea typeface="ＭＳ Ｐゴシック" charset="0"/>
                <a:cs typeface="Menlo Bold" charset="0"/>
                <a:sym typeface="Menlo Bold" charset="0"/>
              </a:rPr>
              <a:t>acls</a:t>
            </a:r>
            <a:r>
              <a:rPr lang="en-US" sz="1600" b="1" dirty="0">
                <a:solidFill>
                  <a:prstClr val="black"/>
                </a:solidFill>
                <a:latin typeface="Menlo Bold" charset="0"/>
                <a:ea typeface="ＭＳ Ｐゴシック" charset="0"/>
                <a:cs typeface="Menlo Bold" charset="0"/>
                <a:sym typeface="Menlo Bold"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Bold" charset="0"/>
                <a:ea typeface="ＭＳ Ｐゴシック" charset="0"/>
                <a:cs typeface="Menlo Bold" charset="0"/>
                <a:sym typeface="Menlo Bold" charset="0"/>
              </a:rPr>
              <a:t>    </a:t>
            </a:r>
            <a:r>
              <a:rPr lang="en-US" sz="1600" b="1" dirty="0">
                <a:solidFill>
                  <a:srgbClr val="B21889"/>
                </a:solidFill>
                <a:latin typeface="Menlo Regular" charset="0"/>
                <a:ea typeface="ＭＳ Ｐゴシック" charset="0"/>
                <a:cs typeface="Menlo Regular" charset="0"/>
                <a:sym typeface="Menlo Regular" charset="0"/>
              </a:rPr>
              <a:t>if</a:t>
            </a:r>
            <a:r>
              <a:rPr lang="en-US" sz="1600" b="1" dirty="0">
                <a:solidFill>
                  <a:prstClr val="black"/>
                </a:solidFill>
                <a:latin typeface="Menlo Bold" charset="0"/>
                <a:ea typeface="ＭＳ Ｐゴシック" charset="0"/>
                <a:cs typeface="Menlo Bold" charset="0"/>
                <a:sym typeface="Menlo Bold" charset="0"/>
              </a:rPr>
              <a:t> ( match(</a:t>
            </a:r>
            <a:r>
              <a:rPr lang="en-US" sz="1600" b="1" dirty="0">
                <a:solidFill>
                  <a:srgbClr val="786DC4"/>
                </a:solidFill>
                <a:latin typeface="Menlo Regular" charset="0"/>
                <a:ea typeface="ＭＳ Ｐゴシック" charset="0"/>
                <a:cs typeface="Menlo Regular" charset="0"/>
                <a:sym typeface="Menlo Regular" charset="0"/>
              </a:rPr>
              <a:t>p, item</a:t>
            </a:r>
            <a:r>
              <a:rPr lang="en-US" sz="1600" b="1" dirty="0">
                <a:solidFill>
                  <a:prstClr val="black"/>
                </a:solidFill>
                <a:latin typeface="Menlo Regular" charset="0"/>
                <a:ea typeface="ＭＳ Ｐゴシック" charset="0"/>
                <a:cs typeface="Menlo Regular" charset="0"/>
                <a:sym typeface="Menlo Regular" charset="0"/>
              </a:rPr>
              <a:t>) )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Regular" charset="0"/>
                <a:ea typeface="ＭＳ Ｐゴシック" charset="0"/>
                <a:cs typeface="Menlo Regular" charset="0"/>
                <a:sym typeface="Menlo Regular" charset="0"/>
              </a:rPr>
              <a:t>       </a:t>
            </a:r>
            <a:r>
              <a:rPr lang="en-US" sz="1600" b="1" dirty="0">
                <a:solidFill>
                  <a:srgbClr val="B21889"/>
                </a:solidFill>
                <a:latin typeface="Menlo Regular" charset="0"/>
                <a:ea typeface="ＭＳ Ｐゴシック" charset="0"/>
                <a:cs typeface="Menlo Regular" charset="0"/>
                <a:sym typeface="Menlo Regular" charset="0"/>
              </a:rPr>
              <a:t>return </a:t>
            </a:r>
            <a:r>
              <a:rPr lang="en-US" sz="1600" b="1" dirty="0" err="1">
                <a:solidFill>
                  <a:prstClr val="black"/>
                </a:solidFill>
                <a:latin typeface="Menlo Regular" charset="0"/>
                <a:ea typeface="ＭＳ Ｐゴシック" charset="0"/>
                <a:cs typeface="Menlo Regular" charset="0"/>
                <a:sym typeface="Menlo Regular" charset="0"/>
              </a:rPr>
              <a:t>item.action</a:t>
            </a:r>
            <a:r>
              <a:rPr lang="en-US" sz="1600" b="1" dirty="0">
                <a:solidFill>
                  <a:prstClr val="black"/>
                </a:solidFill>
                <a:latin typeface="Menlo Regular" charset="0"/>
                <a:ea typeface="ＭＳ Ｐゴシック" charset="0"/>
                <a:cs typeface="Menlo Regular" charset="0"/>
                <a:sym typeface="Menlo Regular" charset="0"/>
              </a:rPr>
              <a:t> == PERMIT;</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Regular" charset="0"/>
                <a:ea typeface="ＭＳ Ｐゴシック" charset="0"/>
                <a:cs typeface="Menlo Regular" charset="0"/>
                <a:sym typeface="Menlo Regular" charset="0"/>
              </a:rPr>
              <a:t>    }</a:t>
            </a:r>
            <a:br>
              <a:rPr lang="en-US" sz="1600" b="1" dirty="0">
                <a:solidFill>
                  <a:prstClr val="black"/>
                </a:solidFill>
                <a:latin typeface="Menlo Regular" charset="0"/>
                <a:ea typeface="ＭＳ Ｐゴシック" charset="0"/>
                <a:cs typeface="Menlo Regular" charset="0"/>
                <a:sym typeface="Menlo Regular" charset="0"/>
              </a:rPr>
            </a:br>
            <a:r>
              <a:rPr lang="en-US" sz="1600" b="1"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b="1" dirty="0">
                <a:solidFill>
                  <a:prstClr val="black"/>
                </a:solidFill>
                <a:latin typeface="Menlo Regular" charset="0"/>
                <a:ea typeface="ＭＳ Ｐゴシック" charset="0"/>
                <a:cs typeface="Menlo Regular" charset="0"/>
                <a:sym typeface="Menlo Regular" charset="0"/>
              </a:rPr>
              <a:t>  </a:t>
            </a:r>
            <a:r>
              <a:rPr lang="en-US" sz="1600" b="1" dirty="0">
                <a:solidFill>
                  <a:srgbClr val="B21889"/>
                </a:solidFill>
                <a:latin typeface="Menlo Regular" charset="0"/>
                <a:ea typeface="ＭＳ Ｐゴシック" charset="0"/>
                <a:cs typeface="Menlo Regular" charset="0"/>
                <a:sym typeface="Menlo Regular" charset="0"/>
              </a:rPr>
              <a:t>return false</a:t>
            </a:r>
            <a:r>
              <a:rPr lang="en-US" sz="1600" b="1" dirty="0">
                <a:solidFill>
                  <a:prstClr val="black"/>
                </a:solidFill>
                <a:latin typeface="Menlo Regular" charset="0"/>
                <a:ea typeface="ＭＳ Ｐゴシック" charset="0"/>
                <a:cs typeface="Menlo Regular" charset="0"/>
                <a:sym typeface="Menlo Regular" charset="0"/>
              </a:rPr>
              <a:t>;</a:t>
            </a:r>
            <a:endParaRPr lang="en-US" sz="1600" b="1" dirty="0">
              <a:solidFill>
                <a:prstClr val="black"/>
              </a:solidFill>
              <a:latin typeface="Menlo Bold" charset="0"/>
              <a:ea typeface="ＭＳ Ｐゴシック" charset="0"/>
              <a:cs typeface="Menlo Bold" charset="0"/>
              <a:sym typeface="Menlo Bold" charset="0"/>
            </a:endParaRPr>
          </a:p>
          <a:p>
            <a:pPr eaLnBrk="1" hangingPunct="1">
              <a:tabLst>
                <a:tab pos="211027" algn="l"/>
                <a:tab pos="211027" algn="l"/>
                <a:tab pos="211027" algn="l"/>
                <a:tab pos="211027" algn="l"/>
                <a:tab pos="211027" algn="l"/>
                <a:tab pos="211027" algn="l"/>
                <a:tab pos="211027" algn="l"/>
                <a:tab pos="211027" algn="l"/>
                <a:tab pos="211027" algn="l"/>
                <a:tab pos="211027" algn="l"/>
              </a:tabLst>
            </a:pPr>
            <a:r>
              <a:rPr lang="en-US" sz="1600" dirty="0">
                <a:solidFill>
                  <a:prstClr val="black"/>
                </a:solidFill>
                <a:latin typeface="Menlo Bold" charset="0"/>
                <a:ea typeface="ＭＳ Ｐゴシック" charset="0"/>
                <a:cs typeface="Menlo Bold" charset="0"/>
                <a:sym typeface="Menlo Bold" charset="0"/>
              </a:rPr>
              <a:t>}</a:t>
            </a:r>
          </a:p>
        </p:txBody>
      </p:sp>
    </p:spTree>
    <p:extLst>
      <p:ext uri="{BB962C8B-B14F-4D97-AF65-F5344CB8AC3E}">
        <p14:creationId xmlns:p14="http://schemas.microsoft.com/office/powerpoint/2010/main" val="66484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to derive </a:t>
            </a:r>
            <a:r>
              <a:rPr lang="en-US" sz="2800" dirty="0" err="1" smtClean="0"/>
              <a:t>datapath</a:t>
            </a:r>
            <a:r>
              <a:rPr lang="en-US" sz="2800" dirty="0" smtClean="0"/>
              <a:t> (flow-tables) from a </a:t>
            </a:r>
            <a:r>
              <a:rPr lang="en-US" sz="2800" dirty="0" err="1" smtClean="0"/>
              <a:t>datapath</a:t>
            </a:r>
            <a:r>
              <a:rPr lang="en-US" sz="2800" dirty="0" smtClean="0"/>
              <a:t>-oblivious SDN controller function f?</a:t>
            </a:r>
          </a:p>
          <a:p>
            <a:endParaRPr lang="en-US" sz="2800" dirty="0"/>
          </a:p>
          <a:p>
            <a:r>
              <a:rPr lang="en-US" sz="2800" dirty="0" smtClean="0"/>
              <a:t>Basic idea of handling the challenge w/o a compiler: </a:t>
            </a:r>
          </a:p>
          <a:p>
            <a:pPr lvl="1"/>
            <a:r>
              <a:rPr lang="en-US" sz="2400" dirty="0" smtClean="0"/>
              <a:t>There are two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one know the dependency of the decision, one can construct the flow tables (aka, memorization tables).</a:t>
            </a:r>
            <a:endParaRPr lang="en-US" sz="2400" dirty="0"/>
          </a:p>
        </p:txBody>
      </p:sp>
      <p:sp>
        <p:nvSpPr>
          <p:cNvPr id="10"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48</a:t>
            </a:fld>
            <a:endParaRPr lang="en-US" dirty="0">
              <a:solidFill>
                <a:srgbClr val="EEECE1"/>
              </a:solidFill>
            </a:endParaRPr>
          </a:p>
        </p:txBody>
      </p:sp>
    </p:spTree>
    <p:extLst>
      <p:ext uri="{BB962C8B-B14F-4D97-AF65-F5344CB8AC3E}">
        <p14:creationId xmlns:p14="http://schemas.microsoft.com/office/powerpoint/2010/main" val="6718438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Basic Idea</a:t>
            </a:r>
            <a:endParaRPr lang="en-US" sz="3600" dirty="0"/>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smtClean="0"/>
              <a:t>Only requirement: Program f uses a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49</a:t>
            </a:fld>
            <a:endParaRPr lang="en-US" dirty="0">
              <a:solidFill>
                <a:srgbClr val="EEECE1"/>
              </a:solidFill>
            </a:endParaRPr>
          </a:p>
        </p:txBody>
      </p:sp>
    </p:spTree>
    <p:extLst>
      <p:ext uri="{BB962C8B-B14F-4D97-AF65-F5344CB8AC3E}">
        <p14:creationId xmlns:p14="http://schemas.microsoft.com/office/powerpoint/2010/main" val="1709001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Pipeline </a:t>
            </a:r>
            <a:r>
              <a:rPr lang="en-US" smtClean="0"/>
              <a:t>vs parallelism slide from router </a:t>
            </a:r>
            <a:endParaRPr lang="en-US" dirty="0"/>
          </a:p>
        </p:txBody>
      </p:sp>
      <p:sp>
        <p:nvSpPr>
          <p:cNvPr id="4" name="Slide Number Placeholder 3"/>
          <p:cNvSpPr>
            <a:spLocks noGrp="1"/>
          </p:cNvSpPr>
          <p:nvPr>
            <p:ph type="sldNum" sz="quarter" idx="10"/>
          </p:nvPr>
        </p:nvSpPr>
        <p:spPr/>
        <p:txBody>
          <a:bodyPr/>
          <a:lstStyle/>
          <a:p>
            <a:pPr>
              <a:defRPr/>
            </a:pPr>
            <a:fld id="{1CD4C07F-7797-F44B-8518-A4F2836BCAC6}" type="slidenum">
              <a:rPr lang="en-US" altLang="en-US" smtClean="0"/>
              <a:pPr>
                <a:defRPr/>
              </a:pPr>
              <a:t>5</a:t>
            </a:fld>
            <a:endParaRPr lang="en-US" altLang="en-US"/>
          </a:p>
        </p:txBody>
      </p:sp>
    </p:spTree>
    <p:extLst>
      <p:ext uri="{BB962C8B-B14F-4D97-AF65-F5344CB8AC3E}">
        <p14:creationId xmlns:p14="http://schemas.microsoft.com/office/powerpoint/2010/main" val="14421954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eaLnBrk="1" hangingPunct="1">
              <a:spcBef>
                <a:spcPts val="2835"/>
              </a:spcBef>
            </a:pPr>
            <a:r>
              <a:rPr lang="en-US" sz="1900" b="1" dirty="0">
                <a:solidFill>
                  <a:srgbClr val="606060"/>
                </a:solidFill>
                <a:latin typeface="Helvetica Neue" charset="0"/>
                <a:ea typeface="ＭＳ Ｐゴシック" charset="0"/>
                <a:cs typeface="Helvetica Neue" charset="0"/>
                <a:sym typeface="Helvetica Neue" charset="0"/>
              </a:rPr>
              <a:t>1</a:t>
            </a:r>
            <a:r>
              <a:rPr lang="en-US" sz="1900" dirty="0">
                <a:solidFill>
                  <a:srgbClr val="606060"/>
                </a:solidFill>
                <a:latin typeface="Helvetica Neue" charset="0"/>
                <a:ea typeface="ＭＳ Ｐゴシック" charset="0"/>
                <a:cs typeface="Helvetica Neue" charset="0"/>
                <a:sym typeface="Helvetica Neue" charset="0"/>
              </a:rPr>
              <a:t>. </a:t>
            </a:r>
            <a:r>
              <a:rPr lang="en-US" sz="1900" b="1" dirty="0">
                <a:solidFill>
                  <a:srgbClr val="FF0000"/>
                </a:solidFill>
                <a:latin typeface="Helvetica Neue" charset="0"/>
                <a:ea typeface="ＭＳ Ｐゴシック" charset="0"/>
                <a:cs typeface="Helvetica Neue" charset="0"/>
                <a:sym typeface="Helvetica Neue" charset="0"/>
              </a:rPr>
              <a:t>Observes decision dependency</a:t>
            </a:r>
            <a:r>
              <a:rPr lang="en-US" sz="1900" dirty="0">
                <a:solidFill>
                  <a:srgbClr val="606060"/>
                </a:solidFill>
                <a:latin typeface="Helvetica Neue" charset="0"/>
                <a:ea typeface="ＭＳ Ｐゴシック" charset="0"/>
                <a:cs typeface="Helvetica Neue" charset="0"/>
                <a:sym typeface="Helvetica Neue" charset="0"/>
              </a:rPr>
              <a:t> of f on </a:t>
            </a:r>
            <a:r>
              <a:rPr lang="en-US" sz="1900" dirty="0" err="1">
                <a:solidFill>
                  <a:srgbClr val="606060"/>
                </a:solidFill>
                <a:latin typeface="Helvetica Neue" charset="0"/>
                <a:ea typeface="ＭＳ Ｐゴシック" charset="0"/>
                <a:cs typeface="Helvetica Neue" charset="0"/>
                <a:sym typeface="Helvetica Neue" charset="0"/>
              </a:rPr>
              <a:t>pkt</a:t>
            </a:r>
            <a:r>
              <a:rPr lang="en-US" sz="1900" dirty="0">
                <a:solidFill>
                  <a:srgbClr val="606060"/>
                </a:solidFill>
                <a:latin typeface="Helvetica Neue" charset="0"/>
                <a:ea typeface="ＭＳ Ｐゴシック" charset="0"/>
                <a:cs typeface="Helvetica Neue" charset="0"/>
                <a:sym typeface="Helvetica Neue" charset="0"/>
              </a:rPr>
              <a:t> attributes.</a:t>
            </a: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eaLnBrk="1" hangingPunct="1">
                <a:spcBef>
                  <a:spcPts val="2835"/>
                </a:spcBef>
              </a:pPr>
              <a:r>
                <a:rPr lang="en-US" sz="1900" b="1" dirty="0">
                  <a:solidFill>
                    <a:srgbClr val="606060"/>
                  </a:solidFill>
                  <a:latin typeface="Helvetica Neue" charset="0"/>
                  <a:ea typeface="ＭＳ Ｐゴシック" charset="0"/>
                  <a:cs typeface="Helvetica Neue" charset="0"/>
                  <a:sym typeface="Helvetica Neue" charset="0"/>
                </a:rPr>
                <a:t>2</a:t>
              </a:r>
              <a:r>
                <a:rPr lang="en-US" sz="1900" dirty="0">
                  <a:solidFill>
                    <a:srgbClr val="606060"/>
                  </a:solidFill>
                  <a:latin typeface="Helvetica Neue" charset="0"/>
                  <a:ea typeface="ＭＳ Ｐゴシック" charset="0"/>
                  <a:cs typeface="Helvetica Neue" charset="0"/>
                  <a:sym typeface="Helvetica Neue" charset="0"/>
                </a:rPr>
                <a:t>. Builds a </a:t>
              </a:r>
              <a:r>
                <a:rPr lang="en-US" sz="1900" b="1" dirty="0">
                  <a:solidFill>
                    <a:srgbClr val="FF0000"/>
                  </a:solidFill>
                  <a:latin typeface="Helvetica Neue" charset="0"/>
                  <a:ea typeface="ＭＳ Ｐゴシック" charset="0"/>
                  <a:cs typeface="Helvetica Neue" charset="0"/>
                  <a:sym typeface="Helvetica Neue" charset="0"/>
                </a:rPr>
                <a:t>trace tree (TT)</a:t>
              </a:r>
              <a:r>
                <a:rPr lang="en-US" sz="1900" dirty="0">
                  <a:solidFill>
                    <a:srgbClr val="606060"/>
                  </a:solidFill>
                  <a:latin typeface="Helvetica Neue" charset="0"/>
                  <a:ea typeface="ＭＳ Ｐゴシック" charset="0"/>
                  <a:cs typeface="Helvetica Neue" charset="0"/>
                  <a:sym typeface="Helvetica Neue" charset="0"/>
                </a:rPr>
                <a:t>, a </a:t>
              </a:r>
              <a:r>
                <a:rPr lang="en-US" sz="1900" dirty="0">
                  <a:solidFill>
                    <a:srgbClr val="E46C0A"/>
                  </a:solidFill>
                  <a:latin typeface="Helvetica Neue" charset="0"/>
                  <a:ea typeface="ＭＳ Ｐゴシック" charset="0"/>
                  <a:cs typeface="Helvetica Neue" charset="0"/>
                  <a:sym typeface="Helvetica Neue" charset="0"/>
                </a:rPr>
                <a:t>universal</a:t>
              </a:r>
              <a:r>
                <a:rPr lang="en-US" sz="1900" dirty="0">
                  <a:solidFill>
                    <a:srgbClr val="606060"/>
                  </a:solidFill>
                  <a:latin typeface="Helvetica Neue" charset="0"/>
                  <a:ea typeface="ＭＳ Ｐゴシック" charset="0"/>
                  <a:cs typeface="Helvetica Neue" charset="0"/>
                  <a:sym typeface="Helvetica Neue" charset="0"/>
                </a:rPr>
                <a:t> (general), partial decision tree representation of any f.</a:t>
              </a: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eaLnBrk="1" hangingPunct="1">
                <a:spcBef>
                  <a:spcPts val="2835"/>
                </a:spcBef>
              </a:pPr>
              <a:r>
                <a:rPr lang="en-US" sz="1900" b="1" dirty="0">
                  <a:solidFill>
                    <a:srgbClr val="606060"/>
                  </a:solidFill>
                  <a:latin typeface="Helvetica Neue" charset="0"/>
                  <a:ea typeface="ＭＳ Ｐゴシック" charset="0"/>
                  <a:cs typeface="Helvetica Neue" charset="0"/>
                  <a:sym typeface="Helvetica Neue" charset="0"/>
                </a:rPr>
                <a:t>3</a:t>
              </a:r>
              <a:r>
                <a:rPr lang="en-US" sz="1900" dirty="0">
                  <a:solidFill>
                    <a:srgbClr val="606060"/>
                  </a:solidFill>
                  <a:latin typeface="Helvetica Neue" charset="0"/>
                  <a:ea typeface="ＭＳ Ｐゴシック" charset="0"/>
                  <a:cs typeface="Helvetica Neue" charset="0"/>
                  <a:sym typeface="Helvetica Neue" charset="0"/>
                </a:rPr>
                <a:t>. </a:t>
              </a:r>
              <a:r>
                <a:rPr lang="en-US" sz="1900" b="1" dirty="0">
                  <a:solidFill>
                    <a:srgbClr val="FF0000"/>
                  </a:solidFill>
                  <a:latin typeface="Helvetica Neue" charset="0"/>
                  <a:ea typeface="ＭＳ Ｐゴシック" charset="0"/>
                  <a:cs typeface="Helvetica Neue" charset="0"/>
                  <a:sym typeface="Helvetica Neue" charset="0"/>
                </a:rPr>
                <a:t>Compile</a:t>
              </a:r>
              <a:r>
                <a:rPr lang="en-US" sz="1900" dirty="0">
                  <a:solidFill>
                    <a:srgbClr val="606060"/>
                  </a:solidFill>
                  <a:latin typeface="Helvetica Neue" charset="0"/>
                  <a:ea typeface="ＭＳ Ｐゴシック"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50</a:t>
            </a:fld>
            <a:endParaRPr lang="en-US" dirty="0">
              <a:solidFill>
                <a:srgbClr val="EEECE1"/>
              </a:solidFill>
            </a:endParaRPr>
          </a:p>
        </p:txBody>
      </p:sp>
    </p:spTree>
    <p:extLst>
      <p:ext uri="{BB962C8B-B14F-4D97-AF65-F5344CB8AC3E}">
        <p14:creationId xmlns:p14="http://schemas.microsoft.com/office/powerpoint/2010/main" val="400202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Bold" charset="0"/>
                <a:ea typeface="ＭＳ Ｐゴシック" charset="0"/>
                <a:cs typeface="Menlo Bold" charset="0"/>
                <a:sym typeface="Menlo Bold" charset="0"/>
              </a:rPr>
              <a:t>Route</a:t>
            </a:r>
            <a:r>
              <a:rPr lang="en-US" sz="1400" dirty="0">
                <a:solidFill>
                  <a:prstClr val="black"/>
                </a:solidFill>
                <a:latin typeface="Menlo Regular" charset="0"/>
                <a:ea typeface="ＭＳ Ｐゴシック" charset="0"/>
                <a:cs typeface="Menlo Regular" charset="0"/>
                <a:sym typeface="Menlo Regular" charset="0"/>
              </a:rPr>
              <a:t> f(</a:t>
            </a:r>
            <a:r>
              <a:rPr lang="en-US" sz="1400" dirty="0">
                <a:solidFill>
                  <a:prstClr val="black"/>
                </a:solidFill>
                <a:latin typeface="Menlo Bold" charset="0"/>
                <a:ea typeface="ＭＳ Ｐゴシック" charset="0"/>
                <a:cs typeface="Menlo Bold" charset="0"/>
                <a:sym typeface="Menlo Bold" charset="0"/>
              </a:rPr>
              <a:t>Packet</a:t>
            </a:r>
            <a:r>
              <a:rPr lang="en-US" sz="1400" dirty="0">
                <a:solidFill>
                  <a:prstClr val="black"/>
                </a:solidFill>
                <a:latin typeface="Menlo Regular" charset="0"/>
                <a:ea typeface="ＭＳ Ｐゴシック" charset="0"/>
                <a:cs typeface="Menlo Regular" charset="0"/>
                <a:sym typeface="Menlo Regular" charset="0"/>
              </a:rPr>
              <a:t> p)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if</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tcpDstIs</a:t>
            </a:r>
            <a:r>
              <a:rPr lang="en-US" sz="1400" dirty="0">
                <a:solidFill>
                  <a:prstClr val="black"/>
                </a:solidFill>
                <a:latin typeface="Menlo Regular" charset="0"/>
                <a:ea typeface="ＭＳ Ｐゴシック" charset="0"/>
                <a:cs typeface="Menlo Regular" charset="0"/>
                <a:sym typeface="Menlo Regular" charset="0"/>
              </a:rPr>
              <a:t>(22))</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null</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else</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sloc</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ethSrc</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dloc</a:t>
            </a:r>
            <a:r>
              <a:rPr lang="en-US" sz="1400" dirty="0">
                <a:solidFill>
                  <a:prstClr val="black"/>
                </a:solidFill>
                <a:latin typeface="Menlo Regular" charset="0"/>
                <a:ea typeface="ＭＳ Ｐゴシック" charset="0"/>
                <a:cs typeface="Menlo Regular" charset="0"/>
                <a:sym typeface="Menlo Regular" charset="0"/>
              </a:rPr>
              <a:t>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ethDst</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Route </a:t>
            </a:r>
            <a:r>
              <a:rPr lang="en-US" sz="1400" dirty="0">
                <a:solidFill>
                  <a:prstClr val="black"/>
                </a:solidFill>
                <a:latin typeface="Menlo Regular" charset="0"/>
                <a:ea typeface="ＭＳ Ｐゴシック" charset="0"/>
                <a:cs typeface="Menlo Regular" charset="0"/>
                <a:sym typeface="Menlo Regular" charset="0"/>
              </a:rPr>
              <a:t>path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myRoutingAlg</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topology(),</a:t>
            </a:r>
            <a:r>
              <a:rPr lang="en-US" sz="1400" dirty="0" err="1">
                <a:solidFill>
                  <a:prstClr val="black"/>
                </a:solidFill>
                <a:latin typeface="Menlo Regular" charset="0"/>
                <a:ea typeface="ＭＳ Ｐゴシック" charset="0"/>
                <a:cs typeface="Menlo Regular" charset="0"/>
                <a:sym typeface="Menlo Regular" charset="0"/>
              </a:rPr>
              <a:t>sloc,dloc</a:t>
            </a:r>
            <a:r>
              <a:rPr lang="en-US" sz="1400" dirty="0">
                <a:solidFill>
                  <a:prstClr val="black"/>
                </a:solidFill>
                <a:latin typeface="Menlo Regular" charset="0"/>
                <a:ea typeface="ＭＳ Ｐゴシック" charset="0"/>
                <a:cs typeface="Menlo Regular" charset="0"/>
                <a:sym typeface="Menlo Regular" charset="0"/>
              </a:rPr>
              <a:t>);</a:t>
            </a:r>
            <a:endParaRPr lang="en-US" sz="1400" dirty="0">
              <a:solidFill>
                <a:srgbClr val="FFFFFF"/>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path;</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eaLnBrk="1" hangingPunct="1"/>
            <a:r>
              <a:rPr lang="en-US" sz="1500" dirty="0">
                <a:solidFill>
                  <a:prstClr val="black"/>
                </a:solidFill>
                <a:latin typeface="Menlo Regular" charset="0"/>
                <a:ea typeface="ＭＳ Ｐゴシック" charset="0"/>
                <a:cs typeface="Menlo Regular" charset="0"/>
                <a:sym typeface="Menlo Regular" charset="0"/>
              </a:rPr>
              <a:t>EthSrc:1,</a:t>
            </a:r>
          </a:p>
          <a:p>
            <a:pPr eaLnBrk="1" hangingPunct="1"/>
            <a:r>
              <a:rPr lang="en-US" sz="1500" dirty="0">
                <a:solidFill>
                  <a:prstClr val="black"/>
                </a:solidFill>
                <a:latin typeface="Menlo Regular" charset="0"/>
                <a:ea typeface="ＭＳ Ｐゴシック" charset="0"/>
                <a:cs typeface="Menlo Regular" charset="0"/>
                <a:sym typeface="Menlo Regular" charset="0"/>
              </a:rPr>
              <a:t>EthDst:2,</a:t>
            </a:r>
          </a:p>
          <a:p>
            <a:pPr eaLnBrk="1" hangingPunct="1"/>
            <a:r>
              <a:rPr lang="en-US" sz="1500" dirty="0">
                <a:solidFill>
                  <a:prstClr val="black"/>
                </a:solidFill>
                <a:latin typeface="Menlo Regular" charset="0"/>
                <a:ea typeface="ＭＳ Ｐゴシック"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3200">
              <a:solidFill>
                <a:prstClr val="black"/>
              </a:solidFill>
              <a:latin typeface="Arial" charset="0"/>
              <a:ea typeface="ＭＳ Ｐゴシック" charset="0"/>
              <a:cs typeface="ＭＳ Ｐゴシック" charset="0"/>
            </a:endParaRPr>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EthSrc</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EthDst</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3200">
              <a:solidFill>
                <a:prstClr val="black"/>
              </a:solidFill>
              <a:latin typeface="Arial" charset="0"/>
              <a:ea typeface="ＭＳ Ｐゴシック" charset="0"/>
              <a:cs typeface="ＭＳ Ｐゴシック" charset="0"/>
            </a:endParaRPr>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3200">
              <a:solidFill>
                <a:prstClr val="black"/>
              </a:solidFill>
              <a:latin typeface="Arial" charset="0"/>
              <a:ea typeface="ＭＳ Ｐゴシック" charset="0"/>
              <a:cs typeface="ＭＳ Ｐゴシック" charset="0"/>
            </a:endParaRPr>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r>
              <a:rPr lang="en-US" sz="2300" dirty="0">
                <a:solidFill>
                  <a:prstClr val="black"/>
                </a:solidFill>
                <a:latin typeface="Arial" charset="0"/>
                <a:ea typeface="ＭＳ Ｐゴシック" charset="0"/>
                <a:cs typeface="Helvetica Neue Light" charset="0"/>
              </a:rPr>
              <a:t>Policy</a:t>
            </a:r>
          </a:p>
        </p:txBody>
      </p:sp>
      <p:sp>
        <p:nvSpPr>
          <p:cNvPr id="1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51</a:t>
            </a:fld>
            <a:endParaRPr lang="en-US" dirty="0">
              <a:solidFill>
                <a:srgbClr val="EEECE1"/>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path1</a:t>
            </a:r>
          </a:p>
        </p:txBody>
      </p:sp>
    </p:spTree>
    <p:extLst>
      <p:ext uri="{BB962C8B-B14F-4D97-AF65-F5344CB8AC3E}">
        <p14:creationId xmlns:p14="http://schemas.microsoft.com/office/powerpoint/2010/main" val="10584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dirty="0">
              <a:solidFill>
                <a:prstClr val="black"/>
              </a:solidFill>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EthDst:1,</a:t>
            </a:r>
          </a:p>
          <a:p>
            <a:pPr eaLnBrk="1" hangingPunct="1"/>
            <a:r>
              <a:rPr lang="en-US" sz="1500">
                <a:solidFill>
                  <a:prstClr val="black"/>
                </a:solidFill>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r>
              <a:rPr lang="en-US" sz="2300" dirty="0">
                <a:solidFill>
                  <a:prstClr val="black"/>
                </a:solidFill>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r>
              <a:rPr lang="en-US" sz="2300" dirty="0">
                <a:solidFill>
                  <a:prstClr val="black"/>
                </a:solidFill>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EthSrc</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EthDst</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52</a:t>
            </a:fld>
            <a:endParaRPr lang="en-US" dirty="0">
              <a:solidFill>
                <a:srgbClr val="EEECE1"/>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Bold" charset="0"/>
                <a:ea typeface="ＭＳ Ｐゴシック" charset="0"/>
                <a:cs typeface="Menlo Bold" charset="0"/>
                <a:sym typeface="Menlo Bold" charset="0"/>
              </a:rPr>
              <a:t>Route</a:t>
            </a:r>
            <a:r>
              <a:rPr lang="en-US" sz="1400" dirty="0">
                <a:solidFill>
                  <a:prstClr val="black"/>
                </a:solidFill>
                <a:latin typeface="Menlo Regular" charset="0"/>
                <a:ea typeface="ＭＳ Ｐゴシック" charset="0"/>
                <a:cs typeface="Menlo Regular" charset="0"/>
                <a:sym typeface="Menlo Regular" charset="0"/>
              </a:rPr>
              <a:t> f(</a:t>
            </a:r>
            <a:r>
              <a:rPr lang="en-US" sz="1400" dirty="0">
                <a:solidFill>
                  <a:prstClr val="black"/>
                </a:solidFill>
                <a:latin typeface="Menlo Bold" charset="0"/>
                <a:ea typeface="ＭＳ Ｐゴシック" charset="0"/>
                <a:cs typeface="Menlo Bold" charset="0"/>
                <a:sym typeface="Menlo Bold" charset="0"/>
              </a:rPr>
              <a:t>Packet</a:t>
            </a:r>
            <a:r>
              <a:rPr lang="en-US" sz="1400" dirty="0">
                <a:solidFill>
                  <a:prstClr val="black"/>
                </a:solidFill>
                <a:latin typeface="Menlo Regular" charset="0"/>
                <a:ea typeface="ＭＳ Ｐゴシック" charset="0"/>
                <a:cs typeface="Menlo Regular" charset="0"/>
                <a:sym typeface="Menlo Regular" charset="0"/>
              </a:rPr>
              <a:t> p)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if</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tcpDstIs</a:t>
            </a:r>
            <a:r>
              <a:rPr lang="en-US" sz="1400" dirty="0">
                <a:solidFill>
                  <a:prstClr val="black"/>
                </a:solidFill>
                <a:latin typeface="Menlo Regular" charset="0"/>
                <a:ea typeface="ＭＳ Ｐゴシック" charset="0"/>
                <a:cs typeface="Menlo Regular" charset="0"/>
                <a:sym typeface="Menlo Regular" charset="0"/>
              </a:rPr>
              <a:t>(22))</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null</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else</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r>
            <a:br>
              <a:rPr lang="en-US" sz="1400" dirty="0">
                <a:solidFill>
                  <a:prstClr val="black"/>
                </a:solidFill>
                <a:latin typeface="Menlo Regular" charset="0"/>
                <a:ea typeface="ＭＳ Ｐゴシック" charset="0"/>
                <a:cs typeface="Menlo Regular" charset="0"/>
                <a:sym typeface="Menlo Regular" charset="0"/>
              </a:rPr>
            </a:b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sloc</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ethSrc</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dloc</a:t>
            </a:r>
            <a:r>
              <a:rPr lang="en-US" sz="1400" dirty="0">
                <a:solidFill>
                  <a:prstClr val="black"/>
                </a:solidFill>
                <a:latin typeface="Menlo Regular" charset="0"/>
                <a:ea typeface="ＭＳ Ｐゴシック" charset="0"/>
                <a:cs typeface="Menlo Regular" charset="0"/>
                <a:sym typeface="Menlo Regular" charset="0"/>
              </a:rPr>
              <a:t>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ethDst</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Route </a:t>
            </a:r>
            <a:r>
              <a:rPr lang="en-US" sz="1400" dirty="0">
                <a:solidFill>
                  <a:prstClr val="black"/>
                </a:solidFill>
                <a:latin typeface="Menlo Regular" charset="0"/>
                <a:ea typeface="ＭＳ Ｐゴシック" charset="0"/>
                <a:cs typeface="Menlo Regular" charset="0"/>
                <a:sym typeface="Menlo Regular" charset="0"/>
              </a:rPr>
              <a:t>path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myRoutingAlg</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topology(),</a:t>
            </a:r>
            <a:r>
              <a:rPr lang="en-US" sz="1400" dirty="0" err="1">
                <a:solidFill>
                  <a:prstClr val="black"/>
                </a:solidFill>
                <a:latin typeface="Menlo Regular" charset="0"/>
                <a:ea typeface="ＭＳ Ｐゴシック" charset="0"/>
                <a:cs typeface="Menlo Regular" charset="0"/>
                <a:sym typeface="Menlo Regular" charset="0"/>
              </a:rPr>
              <a:t>sloc,dloc</a:t>
            </a:r>
            <a:r>
              <a:rPr lang="en-US" sz="1400" dirty="0">
                <a:solidFill>
                  <a:prstClr val="black"/>
                </a:solidFill>
                <a:latin typeface="Menlo Regular" charset="0"/>
                <a:ea typeface="ＭＳ Ｐゴシック" charset="0"/>
                <a:cs typeface="Menlo Regular" charset="0"/>
                <a:sym typeface="Menlo Regular" charset="0"/>
              </a:rPr>
              <a:t>);</a:t>
            </a:r>
            <a:endParaRPr lang="en-US" sz="1400" dirty="0">
              <a:solidFill>
                <a:srgbClr val="FFFFFF"/>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path;</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178583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baseline="-25000">
              <a:solidFill>
                <a:prstClr val="black"/>
              </a:solidFill>
              <a:latin typeface="Arial" charset="0"/>
              <a:ea typeface="ＭＳ Ｐゴシック" charset="0"/>
              <a:cs typeface="ＭＳ Ｐゴシック" charset="0"/>
            </a:endParaRPr>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pPr eaLnBrk="1" hangingPunct="1"/>
            <a:endParaRPr lang="en-US" sz="2400" dirty="0">
              <a:solidFill>
                <a:prstClr val="black"/>
              </a:solidFill>
              <a:latin typeface="Arial" charset="0"/>
              <a:ea typeface="ＭＳ Ｐゴシック" charset="0"/>
              <a:cs typeface="ＭＳ Ｐゴシック" charset="0"/>
            </a:endParaRPr>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EthDst:1,</a:t>
            </a:r>
          </a:p>
          <a:p>
            <a:pPr eaLnBrk="1" hangingPunct="1"/>
            <a:r>
              <a:rPr lang="en-US" sz="1500">
                <a:solidFill>
                  <a:prstClr val="black"/>
                </a:solidFill>
                <a:latin typeface="Menlo Regular" charset="0"/>
                <a:ea typeface="ＭＳ Ｐゴシック"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r>
              <a:rPr lang="en-US" sz="2300" dirty="0">
                <a:solidFill>
                  <a:prstClr val="black"/>
                </a:solidFill>
                <a:latin typeface="Arial" charset="0"/>
                <a:ea typeface="ＭＳ Ｐゴシック" charset="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r>
              <a:rPr lang="en-US" sz="2300" dirty="0">
                <a:solidFill>
                  <a:prstClr val="black"/>
                </a:solidFill>
                <a:latin typeface="Arial" charset="0"/>
                <a:ea typeface="ＭＳ Ｐゴシック" charset="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b="1" dirty="0">
                  <a:solidFill>
                    <a:srgbClr val="FF0000"/>
                  </a:solidFill>
                  <a:latin typeface="Menlo Regular" charset="0"/>
                  <a:ea typeface="ＭＳ Ｐゴシック"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EthSrc</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EthDst</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grpSp>
      <p:sp>
        <p:nvSpPr>
          <p:cNvPr id="2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53</a:t>
            </a:fld>
            <a:endParaRPr lang="en-US" dirty="0">
              <a:solidFill>
                <a:srgbClr val="EEECE1"/>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Bold" charset="0"/>
                <a:ea typeface="ＭＳ Ｐゴシック" charset="0"/>
                <a:cs typeface="Menlo Bold" charset="0"/>
                <a:sym typeface="Menlo Bold" charset="0"/>
              </a:rPr>
              <a:t>Route</a:t>
            </a:r>
            <a:r>
              <a:rPr lang="en-US" sz="1400" dirty="0">
                <a:solidFill>
                  <a:prstClr val="black"/>
                </a:solidFill>
                <a:latin typeface="Menlo Regular" charset="0"/>
                <a:ea typeface="ＭＳ Ｐゴシック" charset="0"/>
                <a:cs typeface="Menlo Regular" charset="0"/>
                <a:sym typeface="Menlo Regular" charset="0"/>
              </a:rPr>
              <a:t> f(</a:t>
            </a:r>
            <a:r>
              <a:rPr lang="en-US" sz="1400" dirty="0">
                <a:solidFill>
                  <a:prstClr val="black"/>
                </a:solidFill>
                <a:latin typeface="Menlo Bold" charset="0"/>
                <a:ea typeface="ＭＳ Ｐゴシック" charset="0"/>
                <a:cs typeface="Menlo Bold" charset="0"/>
                <a:sym typeface="Menlo Bold" charset="0"/>
              </a:rPr>
              <a:t>Packet</a:t>
            </a:r>
            <a:r>
              <a:rPr lang="en-US" sz="1400" dirty="0">
                <a:solidFill>
                  <a:prstClr val="black"/>
                </a:solidFill>
                <a:latin typeface="Menlo Regular" charset="0"/>
                <a:ea typeface="ＭＳ Ｐゴシック" charset="0"/>
                <a:cs typeface="Menlo Regular" charset="0"/>
                <a:sym typeface="Menlo Regular" charset="0"/>
              </a:rPr>
              <a:t> p)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if</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tcpDstIs</a:t>
            </a:r>
            <a:r>
              <a:rPr lang="en-US" sz="1400" dirty="0">
                <a:solidFill>
                  <a:prstClr val="black"/>
                </a:solidFill>
                <a:latin typeface="Menlo Regular" charset="0"/>
                <a:ea typeface="ＭＳ Ｐゴシック" charset="0"/>
                <a:cs typeface="Menlo Regular" charset="0"/>
                <a:sym typeface="Menlo Regular" charset="0"/>
              </a:rPr>
              <a:t>(22))</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null</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else</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r>
            <a:br>
              <a:rPr lang="en-US" sz="1400" dirty="0">
                <a:solidFill>
                  <a:prstClr val="black"/>
                </a:solidFill>
                <a:latin typeface="Menlo Regular" charset="0"/>
                <a:ea typeface="ＭＳ Ｐゴシック" charset="0"/>
                <a:cs typeface="Menlo Regular" charset="0"/>
                <a:sym typeface="Menlo Regular" charset="0"/>
              </a:rPr>
            </a:b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sloc</a:t>
            </a: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ethSrc</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Location</a:t>
            </a: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dloc</a:t>
            </a:r>
            <a:r>
              <a:rPr lang="en-US" sz="1400" dirty="0">
                <a:solidFill>
                  <a:prstClr val="black"/>
                </a:solidFill>
                <a:latin typeface="Menlo Regular" charset="0"/>
                <a:ea typeface="ＭＳ Ｐゴシック" charset="0"/>
                <a:cs typeface="Menlo Regular" charset="0"/>
                <a:sym typeface="Menlo Regular" charset="0"/>
              </a:rPr>
              <a:t>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Bold" charset="0"/>
                <a:ea typeface="ＭＳ Ｐゴシック" charset="0"/>
                <a:cs typeface="Menlo Bold" charset="0"/>
                <a:sym typeface="Menlo Bold" charset="0"/>
              </a:rPr>
              <a:t>hostTable</a:t>
            </a:r>
            <a:r>
              <a:rPr lang="en-US" sz="1400" dirty="0">
                <a:solidFill>
                  <a:prstClr val="black"/>
                </a:solidFill>
                <a:latin typeface="Menlo Regular" charset="0"/>
                <a:ea typeface="ＭＳ Ｐゴシック" charset="0"/>
                <a:cs typeface="Menlo Regular" charset="0"/>
                <a:sym typeface="Menlo Regular" charset="0"/>
              </a:rPr>
              <a:t>(</a:t>
            </a:r>
            <a:r>
              <a:rPr lang="en-US" sz="1400" dirty="0" err="1">
                <a:solidFill>
                  <a:prstClr val="black"/>
                </a:solidFill>
                <a:latin typeface="Menlo Regular" charset="0"/>
                <a:ea typeface="ＭＳ Ｐゴシック" charset="0"/>
                <a:cs typeface="Menlo Regular" charset="0"/>
                <a:sym typeface="Menlo Regular" charset="0"/>
              </a:rPr>
              <a:t>p.</a:t>
            </a:r>
            <a:r>
              <a:rPr lang="en-US" sz="1400" dirty="0" err="1">
                <a:solidFill>
                  <a:prstClr val="black"/>
                </a:solidFill>
                <a:latin typeface="Menlo Bold" charset="0"/>
                <a:ea typeface="ＭＳ Ｐゴシック" charset="0"/>
                <a:cs typeface="Menlo Bold" charset="0"/>
                <a:sym typeface="Menlo Bold" charset="0"/>
              </a:rPr>
              <a:t>ethDst</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dirty="0">
              <a:solidFill>
                <a:prstClr val="black"/>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a:solidFill>
                  <a:prstClr val="black"/>
                </a:solidFill>
                <a:latin typeface="Menlo Bold" charset="0"/>
                <a:ea typeface="ＭＳ Ｐゴシック" charset="0"/>
                <a:cs typeface="Menlo Bold" charset="0"/>
                <a:sym typeface="Menlo Bold" charset="0"/>
              </a:rPr>
              <a:t>Route </a:t>
            </a:r>
            <a:r>
              <a:rPr lang="en-US" sz="1400" dirty="0">
                <a:solidFill>
                  <a:prstClr val="black"/>
                </a:solidFill>
                <a:latin typeface="Menlo Regular" charset="0"/>
                <a:ea typeface="ＭＳ Ｐゴシック" charset="0"/>
                <a:cs typeface="Menlo Regular" charset="0"/>
                <a:sym typeface="Menlo Regular" charset="0"/>
              </a:rPr>
              <a:t>path    =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r>
              <a:rPr lang="en-US" sz="1400" dirty="0" err="1">
                <a:solidFill>
                  <a:prstClr val="black"/>
                </a:solidFill>
                <a:latin typeface="Menlo Regular" charset="0"/>
                <a:ea typeface="ＭＳ Ｐゴシック" charset="0"/>
                <a:cs typeface="Menlo Regular" charset="0"/>
                <a:sym typeface="Menlo Regular" charset="0"/>
              </a:rPr>
              <a:t>myRoutingAlg</a:t>
            </a:r>
            <a:r>
              <a:rPr lang="en-US" sz="1400" dirty="0">
                <a:solidFill>
                  <a:prstClr val="black"/>
                </a:solidFill>
                <a:latin typeface="Menlo Regular" charset="0"/>
                <a:ea typeface="ＭＳ Ｐゴシック" charset="0"/>
                <a:cs typeface="Menlo Regular" charset="0"/>
                <a:sym typeface="Menlo Regular" charset="0"/>
              </a:rPr>
              <a:t>(</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topology(),</a:t>
            </a:r>
            <a:r>
              <a:rPr lang="en-US" sz="1400" dirty="0" err="1">
                <a:solidFill>
                  <a:prstClr val="black"/>
                </a:solidFill>
                <a:latin typeface="Menlo Regular" charset="0"/>
                <a:ea typeface="ＭＳ Ｐゴシック" charset="0"/>
                <a:cs typeface="Menlo Regular" charset="0"/>
                <a:sym typeface="Menlo Regular" charset="0"/>
              </a:rPr>
              <a:t>sloc,dloc</a:t>
            </a:r>
            <a:r>
              <a:rPr lang="en-US" sz="1400" dirty="0">
                <a:solidFill>
                  <a:prstClr val="black"/>
                </a:solidFill>
                <a:latin typeface="Menlo Regular" charset="0"/>
                <a:ea typeface="ＭＳ Ｐゴシック" charset="0"/>
                <a:cs typeface="Menlo Regular" charset="0"/>
                <a:sym typeface="Menlo Regular" charset="0"/>
              </a:rPr>
              <a:t>);</a:t>
            </a:r>
            <a:endParaRPr lang="en-US" sz="1400" dirty="0">
              <a:solidFill>
                <a:srgbClr val="FFFFFF"/>
              </a:solidFill>
              <a:latin typeface="Menlo Regular" charset="0"/>
              <a:ea typeface="ＭＳ Ｐゴシック" charset="0"/>
              <a:cs typeface="Menlo Regular" charset="0"/>
              <a:sym typeface="Menlo Regular" charset="0"/>
            </a:endParaRP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srgbClr val="FFFFFF"/>
                </a:solidFill>
                <a:latin typeface="Menlo Regular" charset="0"/>
                <a:ea typeface="ＭＳ Ｐゴシック" charset="0"/>
                <a:cs typeface="Menlo Regular" charset="0"/>
                <a:sym typeface="Menlo Regular" charset="0"/>
              </a:rPr>
              <a:t>    </a:t>
            </a:r>
            <a:r>
              <a:rPr lang="en-US" sz="1400" dirty="0">
                <a:solidFill>
                  <a:srgbClr val="B21889"/>
                </a:solidFill>
                <a:latin typeface="Menlo Regular" charset="0"/>
                <a:ea typeface="ＭＳ Ｐゴシック" charset="0"/>
                <a:cs typeface="Menlo Regular" charset="0"/>
                <a:sym typeface="Menlo Regular" charset="0"/>
              </a:rPr>
              <a:t>return</a:t>
            </a:r>
            <a:r>
              <a:rPr lang="en-US" sz="1400" dirty="0">
                <a:solidFill>
                  <a:prstClr val="black"/>
                </a:solidFill>
                <a:latin typeface="Menlo Regular" charset="0"/>
                <a:ea typeface="ＭＳ Ｐゴシック" charset="0"/>
                <a:cs typeface="Menlo Regular" charset="0"/>
                <a:sym typeface="Menlo Regular" charset="0"/>
              </a:rPr>
              <a:t> path;</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  }</a:t>
            </a:r>
          </a:p>
          <a:p>
            <a:pPr eaLnBrk="1" hangingPunct="1">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dirty="0">
                <a:solidFill>
                  <a:prstClr val="black"/>
                </a:solidFill>
                <a:latin typeface="Menlo Regular" charset="0"/>
                <a:ea typeface="ＭＳ Ｐゴシック" charset="0"/>
                <a:cs typeface="Menlo Regular" charset="0"/>
                <a:sym typeface="Menlo Regular" charset="0"/>
              </a:rPr>
              <a:t>}</a:t>
            </a:r>
          </a:p>
        </p:txBody>
      </p:sp>
    </p:spTree>
    <p:extLst>
      <p:ext uri="{BB962C8B-B14F-4D97-AF65-F5344CB8AC3E}">
        <p14:creationId xmlns:p14="http://schemas.microsoft.com/office/powerpoint/2010/main" val="8261205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1400">
                <a:solidFill>
                  <a:prstClr val="black"/>
                </a:solidFill>
                <a:latin typeface="Arial" charset="0"/>
                <a:ea typeface="ＭＳ Ｐゴシック" charset="0"/>
                <a:cs typeface="ＭＳ Ｐゴシック" charset="0"/>
              </a:endParaRPr>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EthSrc</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Read:</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EthDst</a:t>
              </a:r>
              <a:endParaRPr lang="en-US" sz="1400" dirty="0">
                <a:solidFill>
                  <a:prstClr val="black"/>
                </a:solidFill>
                <a:latin typeface="Menlo Regular" charset="0"/>
                <a:ea typeface="ＭＳ Ｐゴシック"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a:solidFill>
                    <a:prstClr val="black"/>
                  </a:solidFill>
                  <a:latin typeface="Menlo Regular" charset="0"/>
                  <a:ea typeface="ＭＳ Ｐゴシック"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eaLnBrk="1" hangingPunct="1">
                <a:tabLst>
                  <a:tab pos="211027" algn="l"/>
                </a:tabLst>
              </a:pPr>
              <a:r>
                <a:rPr lang="en-US" sz="1400" dirty="0">
                  <a:solidFill>
                    <a:prstClr val="black"/>
                  </a:solidFill>
                  <a:latin typeface="Menlo Regular" charset="0"/>
                  <a:ea typeface="ＭＳ Ｐゴシック" charset="0"/>
                  <a:cs typeface="Menlo Regular" charset="0"/>
                  <a:sym typeface="Menlo Regular" charset="0"/>
                </a:rPr>
                <a:t>Assert:</a:t>
              </a:r>
              <a:br>
                <a:rPr lang="en-US" sz="1400" dirty="0">
                  <a:solidFill>
                    <a:prstClr val="black"/>
                  </a:solidFill>
                  <a:latin typeface="Menlo Regular" charset="0"/>
                  <a:ea typeface="ＭＳ Ｐゴシック" charset="0"/>
                  <a:cs typeface="Menlo Regular" charset="0"/>
                  <a:sym typeface="Menlo Regular" charset="0"/>
                </a:rPr>
              </a:b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grpSp>
      <p:sp>
        <p:nvSpPr>
          <p:cNvPr id="20"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54</a:t>
            </a:fld>
            <a:endParaRPr lang="en-US" dirty="0">
              <a:solidFill>
                <a:srgbClr val="EEECE1"/>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endParaRPr lang="en-US" sz="2400" baseline="-25000">
              <a:solidFill>
                <a:prstClr val="black"/>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0057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eaLnBrk="1" hangingPunct="1">
              <a:tabLst>
                <a:tab pos="198025" algn="l"/>
              </a:tabLst>
            </a:pPr>
            <a:r>
              <a:rPr lang="en-US" sz="1500" dirty="0" err="1">
                <a:solidFill>
                  <a:prstClr val="black"/>
                </a:solidFill>
                <a:latin typeface="Menlo Regular" charset="0"/>
                <a:ea typeface="ＭＳ Ｐゴシック" charset="0"/>
                <a:cs typeface="Menlo Regular" charset="0"/>
                <a:sym typeface="Menlo Regular" charset="0"/>
              </a:rPr>
              <a:t>tcpDst</a:t>
            </a:r>
            <a:r>
              <a:rPr lang="en-US" sz="1500" dirty="0">
                <a:solidFill>
                  <a:prstClr val="black"/>
                </a:solidFill>
                <a:latin typeface="Menlo Regular" charset="0"/>
                <a:ea typeface="ＭＳ Ｐゴシック" charset="0"/>
                <a:cs typeface="Menlo Regular" charset="0"/>
                <a:sym typeface="Menlo Regular" charset="0"/>
              </a:rPr>
              <a:t/>
            </a:r>
            <a:br>
              <a:rPr lang="en-US" sz="1500" dirty="0">
                <a:solidFill>
                  <a:prstClr val="black"/>
                </a:solidFill>
                <a:latin typeface="Menlo Regular" charset="0"/>
                <a:ea typeface="ＭＳ Ｐゴシック" charset="0"/>
                <a:cs typeface="Menlo Regular" charset="0"/>
                <a:sym typeface="Menlo Regular" charset="0"/>
              </a:rPr>
            </a:br>
            <a:r>
              <a:rPr lang="en-US" sz="1500" dirty="0">
                <a:solidFill>
                  <a:prstClr val="black"/>
                </a:solidFill>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ethDst:2}</a:t>
            </a: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26"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55</a:t>
            </a:fld>
            <a:endParaRPr lang="en-US" dirty="0">
              <a:solidFill>
                <a:srgbClr val="EEECE1"/>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05621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eaLnBrk="1" hangingPunct="1">
              <a:tabLst>
                <a:tab pos="198025" algn="l"/>
              </a:tabLst>
            </a:pPr>
            <a:r>
              <a:rPr lang="en-US" sz="1500" dirty="0" err="1">
                <a:solidFill>
                  <a:prstClr val="black"/>
                </a:solidFill>
                <a:latin typeface="Menlo Regular" charset="0"/>
                <a:ea typeface="ＭＳ Ｐゴシック" charset="0"/>
                <a:cs typeface="Menlo Regular" charset="0"/>
                <a:sym typeface="Menlo Regular" charset="0"/>
              </a:rPr>
              <a:t>tcpDst</a:t>
            </a:r>
            <a:r>
              <a:rPr lang="en-US" sz="1500" dirty="0">
                <a:solidFill>
                  <a:prstClr val="black"/>
                </a:solidFill>
                <a:latin typeface="Menlo Regular" charset="0"/>
                <a:ea typeface="ＭＳ Ｐゴシック" charset="0"/>
                <a:cs typeface="Menlo Regular" charset="0"/>
                <a:sym typeface="Menlo Regular" charset="0"/>
              </a:rPr>
              <a:t/>
            </a:r>
            <a:br>
              <a:rPr lang="en-US" sz="1500" dirty="0">
                <a:solidFill>
                  <a:prstClr val="black"/>
                </a:solidFill>
                <a:latin typeface="Menlo Regular" charset="0"/>
                <a:ea typeface="ＭＳ Ｐゴシック" charset="0"/>
                <a:cs typeface="Menlo Regular" charset="0"/>
                <a:sym typeface="Menlo Regular" charset="0"/>
              </a:rPr>
            </a:br>
            <a:r>
              <a:rPr lang="en-US" sz="1500" dirty="0">
                <a:solidFill>
                  <a:prstClr val="black"/>
                </a:solidFill>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2300" baseline="-25000" dirty="0">
                  <a:solidFill>
                    <a:prstClr val="black"/>
                  </a:solidFill>
                  <a:latin typeface="Arial" charset="0"/>
                  <a:ea typeface="ＭＳ Ｐゴシック" charset="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300">
                  <a:solidFill>
                    <a:srgbClr val="D90B00"/>
                  </a:solidFill>
                  <a:latin typeface="Menlo Bold" charset="0"/>
                  <a:ea typeface="ＭＳ Ｐゴシック"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ethDst:2}</a:t>
            </a: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a:solidFill>
                <a:prstClr val="black"/>
              </a:solidFill>
              <a:latin typeface="Arial" charset="0"/>
              <a:ea typeface="ＭＳ Ｐゴシック" charset="0"/>
              <a:cs typeface="ＭＳ Ｐゴシック" charset="0"/>
            </a:endParaRPr>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a:solidFill>
                <a:prstClr val="black"/>
              </a:solidFill>
              <a:latin typeface="Arial" charset="0"/>
              <a:ea typeface="ＭＳ Ｐゴシック" charset="0"/>
              <a:cs typeface="ＭＳ Ｐゴシック"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32"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56</a:t>
            </a:fld>
            <a:endParaRPr lang="en-US" dirty="0">
              <a:solidFill>
                <a:srgbClr val="EEECE1"/>
              </a:solidFill>
            </a:endParaRPr>
          </a:p>
        </p:txBody>
      </p:sp>
    </p:spTree>
    <p:extLst>
      <p:ext uri="{BB962C8B-B14F-4D97-AF65-F5344CB8AC3E}">
        <p14:creationId xmlns:p14="http://schemas.microsoft.com/office/powerpoint/2010/main" val="8895760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eaLnBrk="1" hangingPunct="1">
              <a:tabLst>
                <a:tab pos="198025" algn="l"/>
              </a:tabLst>
            </a:pPr>
            <a:r>
              <a:rPr lang="en-US" sz="1500" dirty="0" err="1">
                <a:solidFill>
                  <a:prstClr val="black"/>
                </a:solidFill>
                <a:latin typeface="Menlo Regular" charset="0"/>
                <a:ea typeface="ＭＳ Ｐゴシック" charset="0"/>
                <a:cs typeface="Menlo Regular" charset="0"/>
                <a:sym typeface="Menlo Regular" charset="0"/>
              </a:rPr>
              <a:t>tcpDst</a:t>
            </a:r>
            <a:r>
              <a:rPr lang="en-US" sz="1500" dirty="0">
                <a:solidFill>
                  <a:prstClr val="black"/>
                </a:solidFill>
                <a:latin typeface="Menlo Regular" charset="0"/>
                <a:ea typeface="ＭＳ Ｐゴシック" charset="0"/>
                <a:cs typeface="Menlo Regular" charset="0"/>
                <a:sym typeface="Menlo Regular" charset="0"/>
              </a:rPr>
              <a:t/>
            </a:r>
            <a:br>
              <a:rPr lang="en-US" sz="1500" dirty="0">
                <a:solidFill>
                  <a:prstClr val="black"/>
                </a:solidFill>
                <a:latin typeface="Menlo Regular" charset="0"/>
                <a:ea typeface="ＭＳ Ｐゴシック" charset="0"/>
                <a:cs typeface="Menlo Regular" charset="0"/>
                <a:sym typeface="Menlo Regular" charset="0"/>
              </a:rPr>
            </a:br>
            <a:r>
              <a:rPr lang="en-US" sz="1500" dirty="0">
                <a:solidFill>
                  <a:prstClr val="black"/>
                </a:solidFill>
                <a:latin typeface="Menlo Regular" charset="0"/>
                <a:ea typeface="ＭＳ Ｐゴシック"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1500">
                <a:solidFill>
                  <a:prstClr val="black"/>
                </a:solidFill>
                <a:latin typeface="Menlo Regular" charset="0"/>
                <a:ea typeface="ＭＳ Ｐゴシック"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dirty="0">
                <a:solidFill>
                  <a:prstClr val="black"/>
                </a:solidFill>
                <a:latin typeface="Menlo Regular" charset="0"/>
                <a:ea typeface="ＭＳ Ｐゴシック" charset="0"/>
                <a:cs typeface="Menlo Regular" charset="0"/>
                <a:sym typeface="Menlo Regular" charset="0"/>
              </a:rPr>
              <a:t>match:{</a:t>
            </a:r>
            <a:r>
              <a:rPr lang="en-US" sz="1500" dirty="0" err="1">
                <a:solidFill>
                  <a:prstClr val="black"/>
                </a:solidFill>
                <a:latin typeface="Menlo Regular" charset="0"/>
                <a:ea typeface="ＭＳ Ｐゴシック" charset="0"/>
                <a:cs typeface="Menlo Regular" charset="0"/>
                <a:sym typeface="Menlo Regular" charset="0"/>
              </a:rPr>
              <a:t>tcpDst</a:t>
            </a:r>
            <a:r>
              <a:rPr lang="en-US" sz="1500" dirty="0">
                <a:solidFill>
                  <a:prstClr val="black"/>
                </a:solidFill>
                <a:latin typeface="Menlo Regular" charset="0"/>
                <a:ea typeface="ＭＳ Ｐゴシック"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500">
                <a:solidFill>
                  <a:prstClr val="black"/>
                </a:solidFill>
                <a:latin typeface="Menlo Regular" charset="0"/>
                <a:ea typeface="ＭＳ Ｐゴシック"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1300">
                <a:solidFill>
                  <a:srgbClr val="D90B00"/>
                </a:solidFill>
                <a:latin typeface="Menlo Bold" charset="0"/>
                <a:ea typeface="ＭＳ Ｐゴシック"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2300" b="1">
                  <a:solidFill>
                    <a:prstClr val="black"/>
                  </a:solidFill>
                  <a:latin typeface="Helvetica Neue" charset="0"/>
                  <a:ea typeface="ＭＳ Ｐゴシック"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2300" b="1">
                <a:solidFill>
                  <a:prstClr val="black"/>
                </a:solidFill>
                <a:latin typeface="Helvetica Neue" charset="0"/>
                <a:ea typeface="ＭＳ Ｐゴシック"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pPr eaLnBrk="1" hangingPunct="1"/>
              <a:endParaRPr lang="en-US" sz="2400">
                <a:solidFill>
                  <a:prstClr val="black"/>
                </a:solidFill>
                <a:latin typeface="Arial" charset="0"/>
                <a:ea typeface="ＭＳ Ｐゴシック" charset="0"/>
                <a:cs typeface="ＭＳ Ｐゴシック" charset="0"/>
              </a:endParaRPr>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eaLnBrk="1" hangingPunct="1"/>
              <a:r>
                <a:rPr lang="en-US" sz="2300" b="1">
                  <a:solidFill>
                    <a:prstClr val="black"/>
                  </a:solidFill>
                  <a:latin typeface="Helvetica Neue" charset="0"/>
                  <a:ea typeface="ＭＳ Ｐゴシック"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br>
              <a:rPr lang="en-US" sz="1400" dirty="0">
                <a:solidFill>
                  <a:prstClr val="black"/>
                </a:solidFill>
                <a:latin typeface="Menlo Regular" charset="0"/>
                <a:ea typeface="ＭＳ Ｐゴシック" charset="0"/>
                <a:cs typeface="Menlo Regular" charset="0"/>
                <a:sym typeface="Menlo Regular" charset="0"/>
              </a:rPr>
            </a:br>
            <a:r>
              <a:rPr lang="en-US" sz="1400" dirty="0">
                <a:solidFill>
                  <a:prstClr val="black"/>
                </a:solidFill>
                <a:latin typeface="Menlo Regular" charset="0"/>
                <a:ea typeface="ＭＳ Ｐゴシック" charset="0"/>
                <a:cs typeface="Menlo Regular" charset="0"/>
                <a:sym typeface="Menlo Regular" charset="0"/>
              </a:rPr>
              <a:t>ethDst:2}</a:t>
            </a: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400" dirty="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lang="en-US" sz="2400" kern="0" dirty="0">
              <a:solidFill>
                <a:srgbClr val="000090"/>
              </a:solidFill>
              <a:latin typeface="Calibri"/>
              <a:ea typeface=""/>
            </a:endParaRPr>
          </a:p>
        </p:txBody>
      </p:sp>
      <p:sp>
        <p:nvSpPr>
          <p:cNvPr id="38" name="Slide Number Placeholder 6"/>
          <p:cNvSpPr>
            <a:spLocks noGrp="1"/>
          </p:cNvSpPr>
          <p:nvPr>
            <p:ph type="sldNum" sz="quarter" idx="4294967295"/>
          </p:nvPr>
        </p:nvSpPr>
        <p:spPr>
          <a:xfrm>
            <a:off x="7239000" y="6553200"/>
            <a:ext cx="1905000" cy="304800"/>
          </a:xfrm>
        </p:spPr>
        <p:txBody>
          <a:bodyPr/>
          <a:lstStyle/>
          <a:p>
            <a:pPr>
              <a:defRPr/>
            </a:pPr>
            <a:fld id="{164B0F64-89EF-7A42-892D-484BAB952423}" type="slidenum">
              <a:rPr lang="en-US" smtClean="0">
                <a:solidFill>
                  <a:prstClr val="black"/>
                </a:solidFill>
              </a:rPr>
              <a:pPr>
                <a:defRPr/>
              </a:pPr>
              <a:t>57</a:t>
            </a:fld>
            <a:endParaRPr lang="en-US" dirty="0">
              <a:solidFill>
                <a:srgbClr val="EEECE1"/>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a:solidFill>
                <a:prstClr val="black"/>
              </a:solidFill>
              <a:latin typeface="Arial" charset="0"/>
              <a:ea typeface="ＭＳ Ｐゴシック" charset="0"/>
              <a:cs typeface="ＭＳ Ｐゴシック" charset="0"/>
            </a:endParaRPr>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eaLnBrk="1" hangingPunct="1"/>
            <a:endParaRPr lang="en-US">
              <a:solidFill>
                <a:prstClr val="black"/>
              </a:solidFill>
              <a:latin typeface="Arial" charset="0"/>
              <a:ea typeface="ＭＳ Ｐゴシック" charset="0"/>
              <a:cs typeface="ＭＳ Ｐゴシック" charset="0"/>
            </a:endParaRPr>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eaLnBrk="1" hangingPunct="1"/>
            <a:r>
              <a:rPr lang="en-US" sz="1400" dirty="0">
                <a:solidFill>
                  <a:prstClr val="black"/>
                </a:solidFill>
                <a:latin typeface="Menlo Regular" charset="0"/>
                <a:ea typeface="ＭＳ Ｐゴシック" charset="0"/>
                <a:cs typeface="Menlo Regular" charset="0"/>
                <a:sym typeface="Menlo Regular" charset="0"/>
              </a:rPr>
              <a:t>match:{</a:t>
            </a:r>
            <a:r>
              <a:rPr lang="en-US" sz="1400" dirty="0" err="1">
                <a:solidFill>
                  <a:prstClr val="black"/>
                </a:solidFill>
                <a:latin typeface="Menlo Regular" charset="0"/>
                <a:ea typeface="ＭＳ Ｐゴシック" charset="0"/>
                <a:cs typeface="Menlo Regular" charset="0"/>
                <a:sym typeface="Menlo Regular" charset="0"/>
              </a:rPr>
              <a:t>tcpDst</a:t>
            </a:r>
            <a:r>
              <a:rPr lang="en-US" sz="1400" dirty="0">
                <a:solidFill>
                  <a:prstClr val="black"/>
                </a:solidFill>
                <a:latin typeface="Menlo Regular" charset="0"/>
                <a:ea typeface="ＭＳ Ｐゴシック" charset="0"/>
                <a:cs typeface="Menlo Regular" charset="0"/>
                <a:sym typeface="Menlo Regular" charset="0"/>
              </a:rPr>
              <a:t>==22}</a:t>
            </a: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eaLnBrk="1" hangingPunct="1"/>
            <a:r>
              <a:rPr lang="en-US" sz="2300" baseline="-25000" dirty="0">
                <a:solidFill>
                  <a:prstClr val="black"/>
                </a:solidFill>
                <a:latin typeface="Arial" charset="0"/>
                <a:ea typeface="ＭＳ Ｐゴシック" charset="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325796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a:ea typeface="ＭＳ Ｐゴシック" charset="-128"/>
              </a:rPr>
              <a:t>Admin</a:t>
            </a:r>
          </a:p>
        </p:txBody>
      </p:sp>
      <p:sp>
        <p:nvSpPr>
          <p:cNvPr id="44034" name="Content Placeholder 2"/>
          <p:cNvSpPr>
            <a:spLocks noGrp="1"/>
          </p:cNvSpPr>
          <p:nvPr>
            <p:ph idx="1"/>
          </p:nvPr>
        </p:nvSpPr>
        <p:spPr/>
        <p:txBody>
          <a:bodyPr/>
          <a:lstStyle/>
          <a:p>
            <a:r>
              <a:rPr lang="en-US" altLang="en-US">
                <a:ea typeface="ＭＳ Ｐゴシック" charset="-128"/>
              </a:rPr>
              <a:t>Mini-projects</a:t>
            </a:r>
          </a:p>
          <a:p>
            <a:pPr lvl="1"/>
            <a:r>
              <a:rPr lang="en-US" altLang="en-US">
                <a:ea typeface="ＭＳ Ｐゴシック" charset="-128"/>
              </a:rPr>
              <a:t>Please limit the scope</a:t>
            </a:r>
          </a:p>
          <a:p>
            <a:pPr lvl="1"/>
            <a:r>
              <a:rPr lang="en-US" altLang="en-US">
                <a:ea typeface="ＭＳ Ｐゴシック" charset="-128"/>
              </a:rPr>
              <a:t>Open office hours: </a:t>
            </a:r>
          </a:p>
          <a:p>
            <a:pPr lvl="2"/>
            <a:r>
              <a:rPr lang="en-US" altLang="en-US">
                <a:ea typeface="ＭＳ Ｐゴシック" charset="-128"/>
              </a:rPr>
              <a:t>Thursday 2:30 – 3:30 pm</a:t>
            </a:r>
          </a:p>
          <a:p>
            <a:pPr lvl="2"/>
            <a:r>
              <a:rPr lang="en-US" altLang="en-US">
                <a:ea typeface="ＭＳ Ｐゴシック" charset="-128"/>
              </a:rPr>
              <a:t>Friday: 1:00 – 3:00 pm</a:t>
            </a:r>
          </a:p>
          <a:p>
            <a:pPr lvl="2"/>
            <a:r>
              <a:rPr lang="en-US" altLang="en-US">
                <a:ea typeface="ＭＳ Ｐゴシック" charset="-128"/>
              </a:rPr>
              <a:t>Monday: 10:00 – 1:00 pm</a:t>
            </a:r>
          </a:p>
          <a:p>
            <a:endParaRPr lang="en-US" altLang="en-US">
              <a:ea typeface="ＭＳ Ｐゴシック" charset="-128"/>
            </a:endParaRPr>
          </a:p>
          <a:p>
            <a:r>
              <a:rPr lang="en-US" altLang="en-US">
                <a:ea typeface="ＭＳ Ｐゴシック" charset="-128"/>
              </a:rPr>
              <a:t>Any feedback/suggestions on the course will be appreciated.</a:t>
            </a:r>
          </a:p>
        </p:txBody>
      </p:sp>
      <p:sp>
        <p:nvSpPr>
          <p:cNvPr id="4403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9562907-2568-2643-AB47-A9793FD4118E}" type="slidenum">
              <a:rPr lang="en-US" altLang="en-US" sz="1400">
                <a:latin typeface="Times New Roman" charset="0"/>
              </a:rPr>
              <a:pPr>
                <a:spcBef>
                  <a:spcPct val="0"/>
                </a:spcBef>
                <a:buClrTx/>
                <a:buSzTx/>
                <a:buFontTx/>
                <a:buNone/>
              </a:pPr>
              <a:t>58</a:t>
            </a:fld>
            <a:endParaRPr lang="en-US" altLang="en-US" sz="1400">
              <a:latin typeface="Times New Roman"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en-US">
                <a:ea typeface="ＭＳ Ｐゴシック" charset="-128"/>
              </a:rPr>
              <a:t>Course Topics Summary</a:t>
            </a:r>
          </a:p>
        </p:txBody>
      </p:sp>
      <p:sp>
        <p:nvSpPr>
          <p:cNvPr id="90115" name="Rectangle 3"/>
          <p:cNvSpPr>
            <a:spLocks noGrp="1" noChangeArrowheads="1"/>
          </p:cNvSpPr>
          <p:nvPr>
            <p:ph type="body" idx="1"/>
          </p:nvPr>
        </p:nvSpPr>
        <p:spPr>
          <a:xfrm>
            <a:off x="533400" y="1600200"/>
            <a:ext cx="8310563" cy="4856163"/>
          </a:xfrm>
        </p:spPr>
        <p:txBody>
          <a:bodyPr/>
          <a:lstStyle/>
          <a:p>
            <a:pPr>
              <a:lnSpc>
                <a:spcPct val="90000"/>
              </a:lnSpc>
            </a:pPr>
            <a:r>
              <a:rPr lang="en-US" altLang="en-US" sz="2400">
                <a:ea typeface="ＭＳ Ｐゴシック" charset="-128"/>
              </a:rPr>
              <a:t>The Internet is a general-purpose, large-scale, distributed computer network</a:t>
            </a:r>
          </a:p>
          <a:p>
            <a:pPr>
              <a:lnSpc>
                <a:spcPct val="90000"/>
              </a:lnSpc>
            </a:pPr>
            <a:r>
              <a:rPr lang="en-US" altLang="en-US" sz="2400">
                <a:ea typeface="ＭＳ Ｐゴシック" charset="-128"/>
              </a:rPr>
              <a:t>Major design features/principles</a:t>
            </a:r>
          </a:p>
          <a:p>
            <a:pPr lvl="1">
              <a:lnSpc>
                <a:spcPct val="90000"/>
              </a:lnSpc>
            </a:pPr>
            <a:r>
              <a:rPr lang="en-US" altLang="en-US" sz="2000">
                <a:ea typeface="ＭＳ Ｐゴシック" charset="-128"/>
              </a:rPr>
              <a:t>packet switching/statistical multiplexing</a:t>
            </a:r>
          </a:p>
          <a:p>
            <a:pPr lvl="2">
              <a:lnSpc>
                <a:spcPct val="90000"/>
              </a:lnSpc>
            </a:pPr>
            <a:r>
              <a:rPr lang="en-US" altLang="en-US" sz="1600">
                <a:ea typeface="ＭＳ Ｐゴシック" charset="-128"/>
              </a:rPr>
              <a:t>time-reversibility, queueing theory and performance analysis</a:t>
            </a:r>
          </a:p>
          <a:p>
            <a:pPr lvl="1">
              <a:lnSpc>
                <a:spcPct val="90000"/>
              </a:lnSpc>
            </a:pPr>
            <a:r>
              <a:rPr lang="en-US" altLang="en-US" sz="2000">
                <a:ea typeface="ＭＳ Ｐゴシック" charset="-128"/>
              </a:rPr>
              <a:t>layered architecture, hour-glass architecture</a:t>
            </a:r>
          </a:p>
          <a:p>
            <a:pPr lvl="2">
              <a:lnSpc>
                <a:spcPct val="90000"/>
              </a:lnSpc>
            </a:pPr>
            <a:r>
              <a:rPr lang="en-US" altLang="en-US" sz="1600">
                <a:ea typeface="ＭＳ Ｐゴシック" charset="-128"/>
              </a:rPr>
              <a:t>end-to-end principle</a:t>
            </a:r>
          </a:p>
          <a:p>
            <a:pPr lvl="1">
              <a:lnSpc>
                <a:spcPct val="90000"/>
              </a:lnSpc>
            </a:pPr>
            <a:r>
              <a:rPr lang="en-US" altLang="en-US" sz="2000">
                <a:ea typeface="ＭＳ Ｐゴシック" charset="-128"/>
              </a:rPr>
              <a:t>decentralized (social-technocal) architecture</a:t>
            </a:r>
          </a:p>
          <a:p>
            <a:pPr lvl="2">
              <a:lnSpc>
                <a:spcPct val="90000"/>
              </a:lnSpc>
            </a:pPr>
            <a:r>
              <a:rPr lang="en-US" altLang="en-US" sz="1600">
                <a:ea typeface="ＭＳ Ｐゴシック" charset="-128"/>
              </a:rPr>
              <a:t>e.g., DNS (hierarchy delegation), interdomain routing (peer-to-peer)</a:t>
            </a:r>
          </a:p>
          <a:p>
            <a:pPr lvl="1">
              <a:lnSpc>
                <a:spcPct val="90000"/>
              </a:lnSpc>
            </a:pPr>
            <a:r>
              <a:rPr lang="en-US" altLang="en-US" sz="2000">
                <a:ea typeface="ＭＳ Ｐゴシック" charset="-128"/>
              </a:rPr>
              <a:t>resource allocation framework</a:t>
            </a:r>
          </a:p>
          <a:p>
            <a:pPr lvl="2">
              <a:lnSpc>
                <a:spcPct val="90000"/>
              </a:lnSpc>
            </a:pPr>
            <a:r>
              <a:rPr lang="en-US" altLang="en-US" sz="1600">
                <a:ea typeface="ＭＳ Ｐゴシック" charset="-128"/>
              </a:rPr>
              <a:t>axiom-based design (NBS); optimization decomposition through duality</a:t>
            </a:r>
          </a:p>
          <a:p>
            <a:pPr lvl="1">
              <a:lnSpc>
                <a:spcPct val="90000"/>
              </a:lnSpc>
            </a:pPr>
            <a:r>
              <a:rPr lang="en-US" altLang="en-US" sz="2000">
                <a:ea typeface="ＭＳ Ｐゴシック" charset="-128"/>
              </a:rPr>
              <a:t>adaptive control</a:t>
            </a:r>
          </a:p>
          <a:p>
            <a:pPr lvl="2">
              <a:lnSpc>
                <a:spcPct val="90000"/>
              </a:lnSpc>
            </a:pPr>
            <a:r>
              <a:rPr lang="en-US" altLang="en-US" sz="1600">
                <a:ea typeface="ＭＳ Ｐゴシック" charset="-128"/>
              </a:rPr>
              <a:t>e.g., sliding window self clocking, AIMD adaptation, Ethernet exp backoff</a:t>
            </a:r>
          </a:p>
          <a:p>
            <a:pPr lvl="1">
              <a:lnSpc>
                <a:spcPct val="90000"/>
              </a:lnSpc>
            </a:pPr>
            <a:r>
              <a:rPr lang="en-US" altLang="en-US" sz="2000">
                <a:ea typeface="ＭＳ Ｐゴシック" charset="-128"/>
              </a:rPr>
              <a:t>tradeoff between theoretical impossibility and practice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0115">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01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Beyond Forwarding</a:t>
            </a:r>
            <a:endParaRPr lang="en-US" dirty="0"/>
          </a:p>
        </p:txBody>
      </p:sp>
      <p:sp>
        <p:nvSpPr>
          <p:cNvPr id="4" name="Content Placeholder 3"/>
          <p:cNvSpPr>
            <a:spLocks noGrp="1"/>
          </p:cNvSpPr>
          <p:nvPr>
            <p:ph idx="1"/>
          </p:nvPr>
        </p:nvSpPr>
        <p:spPr/>
        <p:txBody>
          <a:bodyPr/>
          <a:lstStyle/>
          <a:p>
            <a:r>
              <a:rPr lang="en-US" dirty="0" smtClean="0"/>
              <a:t>Security (FW, IDS/IPS)</a:t>
            </a:r>
          </a:p>
          <a:p>
            <a:r>
              <a:rPr lang="en-US" dirty="0" smtClean="0"/>
              <a:t>Performance (caches, WAN opt.)</a:t>
            </a:r>
          </a:p>
          <a:p>
            <a:r>
              <a:rPr lang="en-US" dirty="0" smtClean="0"/>
              <a:t>New protocols (e., proxies)</a:t>
            </a:r>
          </a:p>
          <a:p>
            <a:r>
              <a:rPr lang="en-US" dirty="0" smtClean="0"/>
              <a:t>NAT</a:t>
            </a:r>
          </a:p>
          <a:p>
            <a:r>
              <a:rPr lang="en-US" dirty="0" smtClean="0"/>
              <a:t>Deep packet inspection</a:t>
            </a:r>
          </a:p>
          <a:p>
            <a:r>
              <a:rPr lang="en-US" dirty="0" smtClean="0"/>
              <a:t>Parental control</a:t>
            </a:r>
          </a:p>
          <a:p>
            <a:r>
              <a:rPr lang="en-US" dirty="0" smtClean="0"/>
              <a:t>WAN and application optimization</a:t>
            </a:r>
          </a:p>
          <a:p>
            <a:r>
              <a:rPr lang="en-US" dirty="0" smtClean="0"/>
              <a:t>Traffic scrubbing for DDoS prevention</a:t>
            </a:r>
          </a:p>
          <a:p>
            <a:r>
              <a:rPr lang="en-US" dirty="0" smtClean="0"/>
              <a:t>VPN</a:t>
            </a:r>
          </a:p>
          <a:p>
            <a:r>
              <a:rPr lang="en-US" dirty="0" smtClean="0"/>
              <a:t>DHCP, </a:t>
            </a:r>
            <a:r>
              <a:rPr lang="en-US" dirty="0" err="1" smtClean="0"/>
              <a:t>QoS</a:t>
            </a:r>
            <a:endParaRPr lang="en-US" dirty="0"/>
          </a:p>
        </p:txBody>
      </p:sp>
      <p:sp>
        <p:nvSpPr>
          <p:cNvPr id="2" name="Slide Number Placeholder 1"/>
          <p:cNvSpPr>
            <a:spLocks noGrp="1"/>
          </p:cNvSpPr>
          <p:nvPr>
            <p:ph type="sldNum" sz="quarter" idx="10"/>
          </p:nvPr>
        </p:nvSpPr>
        <p:spPr/>
        <p:txBody>
          <a:bodyPr/>
          <a:lstStyle/>
          <a:p>
            <a:pPr>
              <a:defRPr/>
            </a:pPr>
            <a:fld id="{5F117195-A16C-8140-8E42-D17C3E0DB249}" type="slidenum">
              <a:rPr lang="en-US" altLang="en-US" smtClean="0"/>
              <a:pPr>
                <a:defRPr/>
              </a:pPr>
              <a:t>6</a:t>
            </a:fld>
            <a:endParaRPr lang="en-US" altLang="en-US"/>
          </a:p>
        </p:txBody>
      </p:sp>
    </p:spTree>
    <p:extLst>
      <p:ext uri="{BB962C8B-B14F-4D97-AF65-F5344CB8AC3E}">
        <p14:creationId xmlns:p14="http://schemas.microsoft.com/office/powerpoint/2010/main" val="1959615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C39E5697-ECDE-0B46-A033-F9B9C28FF2E1}" type="slidenum">
              <a:rPr lang="en-US" altLang="en-US" sz="1198" smtClean="0">
                <a:latin typeface="Tahoma" charset="0"/>
              </a:rPr>
              <a:pPr>
                <a:defRPr/>
              </a:pPr>
              <a:t>60</a:t>
            </a:fld>
            <a:endParaRPr lang="en-US" altLang="en-US" sz="1198" dirty="0" smtClean="0">
              <a:latin typeface="Tahoma" charset="0"/>
            </a:endParaRPr>
          </a:p>
        </p:txBody>
      </p:sp>
      <p:sp>
        <p:nvSpPr>
          <p:cNvPr id="48130" name="Rectangle 2"/>
          <p:cNvSpPr>
            <a:spLocks noGrp="1" noChangeArrowheads="1"/>
          </p:cNvSpPr>
          <p:nvPr>
            <p:ph type="title"/>
          </p:nvPr>
        </p:nvSpPr>
        <p:spPr>
          <a:xfrm>
            <a:off x="171450" y="0"/>
            <a:ext cx="8413750" cy="1143000"/>
          </a:xfrm>
        </p:spPr>
        <p:txBody>
          <a:bodyPr/>
          <a:lstStyle/>
          <a:p>
            <a:r>
              <a:rPr lang="en-US" altLang="en-US" sz="3600">
                <a:ea typeface="ＭＳ Ｐゴシック" charset="-128"/>
              </a:rPr>
              <a:t>First-Day Class: What is a</a:t>
            </a:r>
            <a:br>
              <a:rPr lang="en-US" altLang="en-US" sz="3600">
                <a:ea typeface="ＭＳ Ｐゴシック" charset="-128"/>
              </a:rPr>
            </a:br>
            <a:r>
              <a:rPr lang="en-US" altLang="en-US" sz="3600">
                <a:ea typeface="ＭＳ Ｐゴシック" charset="-128"/>
              </a:rPr>
              <a:t>Network Protocol?</a:t>
            </a:r>
          </a:p>
        </p:txBody>
      </p:sp>
      <p:sp>
        <p:nvSpPr>
          <p:cNvPr id="48131" name="Rectangle 3"/>
          <p:cNvSpPr>
            <a:spLocks noGrp="1" noChangeArrowheads="1"/>
          </p:cNvSpPr>
          <p:nvPr>
            <p:ph type="body" idx="1"/>
          </p:nvPr>
        </p:nvSpPr>
        <p:spPr/>
        <p:txBody>
          <a:bodyPr/>
          <a:lstStyle/>
          <a:p>
            <a:r>
              <a:rPr lang="en-US" altLang="en-US">
                <a:ea typeface="ＭＳ Ｐゴシック" charset="-128"/>
              </a:rPr>
              <a:t>A </a:t>
            </a:r>
            <a:r>
              <a:rPr lang="en-US" altLang="en-US" b="1">
                <a:solidFill>
                  <a:schemeClr val="accent2"/>
                </a:solidFill>
                <a:ea typeface="ＭＳ Ｐゴシック" charset="-128"/>
              </a:rPr>
              <a:t>network protocol</a:t>
            </a:r>
            <a:r>
              <a:rPr lang="en-US" altLang="en-US">
                <a:ea typeface="ＭＳ Ｐゴシック" charset="-128"/>
              </a:rPr>
              <a:t> defines the </a:t>
            </a:r>
            <a:r>
              <a:rPr lang="en-US" altLang="en-US">
                <a:solidFill>
                  <a:srgbClr val="FF0000"/>
                </a:solidFill>
                <a:ea typeface="ＭＳ Ｐゴシック" charset="-128"/>
              </a:rPr>
              <a:t>format</a:t>
            </a:r>
            <a:r>
              <a:rPr lang="en-US" altLang="en-US">
                <a:ea typeface="ＭＳ Ｐゴシック" charset="-128"/>
              </a:rPr>
              <a:t> and the </a:t>
            </a:r>
            <a:r>
              <a:rPr lang="en-US" altLang="en-US">
                <a:solidFill>
                  <a:srgbClr val="FF0000"/>
                </a:solidFill>
                <a:ea typeface="ＭＳ Ｐゴシック" charset="-128"/>
              </a:rPr>
              <a:t>order</a:t>
            </a:r>
            <a:r>
              <a:rPr lang="en-US" altLang="en-US">
                <a:ea typeface="ＭＳ Ｐゴシック" charset="-128"/>
              </a:rPr>
              <a:t> of messages exchanged between two or more communicating entities, as well as the </a:t>
            </a:r>
            <a:r>
              <a:rPr lang="en-US" altLang="en-US">
                <a:solidFill>
                  <a:srgbClr val="FF0000"/>
                </a:solidFill>
                <a:ea typeface="ＭＳ Ｐゴシック" charset="-128"/>
              </a:rPr>
              <a:t>actions</a:t>
            </a:r>
            <a:r>
              <a:rPr lang="en-US" altLang="en-US">
                <a:ea typeface="ＭＳ Ｐゴシック" charset="-128"/>
              </a:rPr>
              <a:t> taken on the transmission and/or receipt of a message or other </a:t>
            </a:r>
            <a:r>
              <a:rPr lang="en-US" altLang="en-US">
                <a:solidFill>
                  <a:srgbClr val="FF0000"/>
                </a:solidFill>
                <a:ea typeface="ＭＳ Ｐゴシック" charset="-128"/>
              </a:rPr>
              <a:t>event</a:t>
            </a:r>
            <a:r>
              <a:rPr lang="en-US" altLang="zh-CN">
                <a:solidFill>
                  <a:srgbClr val="FF0000"/>
                </a:solidFill>
                <a:ea typeface="宋体" charset="-122"/>
              </a:rPr>
              <a:t>s</a:t>
            </a:r>
            <a:r>
              <a:rPr lang="en-US" altLang="en-US">
                <a:ea typeface="ＭＳ Ｐゴシック" charset="-128"/>
              </a:rPr>
              <a:t>.</a:t>
            </a:r>
          </a:p>
        </p:txBody>
      </p:sp>
      <p:pic>
        <p:nvPicPr>
          <p:cNvPr id="481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30275" y="5580063"/>
            <a:ext cx="6121400" cy="522287"/>
          </a:xfrm>
          <a:prstGeom prst="rect">
            <a:avLst/>
          </a:prstGeom>
        </p:spPr>
        <p:txBody>
          <a:bodyPr wrap="none">
            <a:spAutoFit/>
          </a:bodyPr>
          <a:lstStyle/>
          <a:p>
            <a:pPr>
              <a:defRPr/>
            </a:pPr>
            <a:r>
              <a:rPr lang="en-US" altLang="en-US" sz="2800" kern="0">
                <a:solidFill>
                  <a:srgbClr val="000000"/>
                </a:solidFill>
                <a:latin typeface="Comic Sans MS"/>
                <a:cs typeface="ＭＳ Ｐゴシック" charset="0"/>
              </a:rPr>
              <a:t>Protocols that we have touched 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7"/>
          <p:cNvGrpSpPr>
            <a:grpSpLocks/>
          </p:cNvGrpSpPr>
          <p:nvPr/>
        </p:nvGrpSpPr>
        <p:grpSpPr bwMode="auto">
          <a:xfrm>
            <a:off x="7389813" y="4265613"/>
            <a:ext cx="1749425" cy="1217612"/>
            <a:chOff x="7245350" y="4273550"/>
            <a:chExt cx="1181100" cy="806450"/>
          </a:xfrm>
        </p:grpSpPr>
        <p:grpSp>
          <p:nvGrpSpPr>
            <p:cNvPr id="50491"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29" name="Oval 6"/>
              <p:cNvSpPr>
                <a:spLocks noChangeArrowheads="1"/>
              </p:cNvSpPr>
              <p:nvPr/>
            </p:nvSpPr>
            <p:spPr bwMode="auto">
              <a:xfrm>
                <a:off x="713" y="1932"/>
                <a:ext cx="278" cy="20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1" name="Oval 8"/>
              <p:cNvSpPr>
                <a:spLocks noChangeArrowheads="1"/>
              </p:cNvSpPr>
              <p:nvPr/>
            </p:nvSpPr>
            <p:spPr bwMode="auto">
              <a:xfrm>
                <a:off x="685" y="2131"/>
                <a:ext cx="282" cy="18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2" name="Oval 9"/>
              <p:cNvSpPr>
                <a:spLocks noChangeArrowheads="1"/>
              </p:cNvSpPr>
              <p:nvPr/>
            </p:nvSpPr>
            <p:spPr bwMode="auto">
              <a:xfrm>
                <a:off x="884" y="2161"/>
                <a:ext cx="423"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492" name="Group 14"/>
            <p:cNvGrpSpPr>
              <a:grpSpLocks/>
            </p:cNvGrpSpPr>
            <p:nvPr/>
          </p:nvGrpSpPr>
          <p:grpSpPr bwMode="auto">
            <a:xfrm>
              <a:off x="7245350" y="4341121"/>
              <a:ext cx="1181100" cy="738879"/>
              <a:chOff x="628" y="1876"/>
              <a:chExt cx="836" cy="503"/>
            </a:xfrm>
          </p:grpSpPr>
          <p:sp>
            <p:nvSpPr>
              <p:cNvPr id="50493"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4"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95"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6"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97"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98"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99"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0"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501"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2"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503"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4"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505"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6"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507"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08"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50178" name="Title 1"/>
          <p:cNvSpPr>
            <a:spLocks noGrp="1"/>
          </p:cNvSpPr>
          <p:nvPr>
            <p:ph type="title"/>
          </p:nvPr>
        </p:nvSpPr>
        <p:spPr>
          <a:xfrm>
            <a:off x="474663" y="117475"/>
            <a:ext cx="8024812" cy="1143000"/>
          </a:xfrm>
        </p:spPr>
        <p:txBody>
          <a:bodyPr/>
          <a:lstStyle/>
          <a:p>
            <a:r>
              <a:rPr lang="en-US" altLang="en-US" sz="3200">
                <a:ea typeface="ＭＳ Ｐゴシック" charset="-128"/>
              </a:rPr>
              <a:t>First-Day Class: Internet</a:t>
            </a:r>
            <a:br>
              <a:rPr lang="en-US" altLang="en-US" sz="3200">
                <a:ea typeface="ＭＳ Ｐゴシック" charset="-128"/>
              </a:rPr>
            </a:br>
            <a:r>
              <a:rPr lang="en-US" altLang="en-US" sz="3200">
                <a:ea typeface="ＭＳ Ｐゴシック" charset="-128"/>
              </a:rPr>
              <a:t>Physical Infrastructure</a:t>
            </a:r>
          </a:p>
        </p:txBody>
      </p:sp>
      <p:sp>
        <p:nvSpPr>
          <p:cNvPr id="80898" name="Slide Number Placeholder 5"/>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8338F423-84B5-CA47-B8A9-B870D2E54E96}" type="slidenum">
              <a:rPr lang="en-US" altLang="en-US" sz="1198" smtClean="0">
                <a:latin typeface="Tahoma" charset="0"/>
              </a:rPr>
              <a:pPr>
                <a:defRPr/>
              </a:pPr>
              <a:t>61</a:t>
            </a:fld>
            <a:endParaRPr lang="en-US" altLang="en-US" sz="1198" smtClean="0">
              <a:latin typeface="Tahoma" charset="0"/>
            </a:endParaRPr>
          </a:p>
        </p:txBody>
      </p:sp>
      <p:graphicFrame>
        <p:nvGraphicFramePr>
          <p:cNvPr id="50180" name="Object 498"/>
          <p:cNvGraphicFramePr>
            <a:graphicFrameLocks noChangeAspect="1"/>
          </p:cNvGraphicFramePr>
          <p:nvPr/>
        </p:nvGraphicFramePr>
        <p:xfrm>
          <a:off x="14288" y="3733800"/>
          <a:ext cx="2220912" cy="1563688"/>
        </p:xfrm>
        <a:graphic>
          <a:graphicData uri="http://schemas.openxmlformats.org/presentationml/2006/ole">
            <mc:AlternateContent xmlns:mc="http://schemas.openxmlformats.org/markup-compatibility/2006">
              <mc:Choice xmlns:v="urn:schemas-microsoft-com:vml" Requires="v">
                <p:oleObj spid="_x0000_s50522"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3733800"/>
                        <a:ext cx="222091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0181" name="Object 497"/>
          <p:cNvGraphicFramePr>
            <a:graphicFrameLocks noChangeAspect="1"/>
          </p:cNvGraphicFramePr>
          <p:nvPr/>
        </p:nvGraphicFramePr>
        <p:xfrm>
          <a:off x="388938" y="1984375"/>
          <a:ext cx="1801812" cy="1335088"/>
        </p:xfrm>
        <a:graphic>
          <a:graphicData uri="http://schemas.openxmlformats.org/presentationml/2006/ole">
            <mc:AlternateContent xmlns:mc="http://schemas.openxmlformats.org/markup-compatibility/2006">
              <mc:Choice xmlns:v="urn:schemas-microsoft-com:vml" Requires="v">
                <p:oleObj spid="_x0000_s50523"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38" y="1984375"/>
                        <a:ext cx="1801812"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50182" name="Group 3"/>
          <p:cNvGrpSpPr>
            <a:grpSpLocks/>
          </p:cNvGrpSpPr>
          <p:nvPr/>
        </p:nvGrpSpPr>
        <p:grpSpPr bwMode="auto">
          <a:xfrm>
            <a:off x="7962900" y="2373313"/>
            <a:ext cx="1179513" cy="804862"/>
            <a:chOff x="1372" y="240"/>
            <a:chExt cx="836" cy="549"/>
          </a:xfrm>
        </p:grpSpPr>
        <p:grpSp>
          <p:nvGrpSpPr>
            <p:cNvPr id="50316"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2" name="Oval 6"/>
              <p:cNvSpPr>
                <a:spLocks noChangeArrowheads="1"/>
              </p:cNvSpPr>
              <p:nvPr/>
            </p:nvSpPr>
            <p:spPr bwMode="auto">
              <a:xfrm>
                <a:off x="714" y="1932"/>
                <a:ext cx="277"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3" name="Oval 7"/>
              <p:cNvSpPr>
                <a:spLocks noChangeArrowheads="1"/>
              </p:cNvSpPr>
              <p:nvPr/>
            </p:nvSpPr>
            <p:spPr bwMode="auto">
              <a:xfrm>
                <a:off x="628" y="2056"/>
                <a:ext cx="188" cy="17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4" name="Oval 8"/>
              <p:cNvSpPr>
                <a:spLocks noChangeArrowheads="1"/>
              </p:cNvSpPr>
              <p:nvPr/>
            </p:nvSpPr>
            <p:spPr bwMode="auto">
              <a:xfrm>
                <a:off x="685" y="2131"/>
                <a:ext cx="279"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5" name="Oval 9"/>
              <p:cNvSpPr>
                <a:spLocks noChangeArrowheads="1"/>
              </p:cNvSpPr>
              <p:nvPr/>
            </p:nvSpPr>
            <p:spPr bwMode="auto">
              <a:xfrm>
                <a:off x="883" y="2161"/>
                <a:ext cx="421" cy="2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6" name="Oval 10"/>
              <p:cNvSpPr>
                <a:spLocks noChangeArrowheads="1"/>
              </p:cNvSpPr>
              <p:nvPr/>
            </p:nvSpPr>
            <p:spPr bwMode="auto">
              <a:xfrm>
                <a:off x="1151" y="1938"/>
                <a:ext cx="269"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7" name="Oval 11"/>
              <p:cNvSpPr>
                <a:spLocks noChangeArrowheads="1"/>
              </p:cNvSpPr>
              <p:nvPr/>
            </p:nvSpPr>
            <p:spPr bwMode="auto">
              <a:xfrm>
                <a:off x="1193" y="2043"/>
                <a:ext cx="268"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17" name="Group 14"/>
            <p:cNvGrpSpPr>
              <a:grpSpLocks/>
            </p:cNvGrpSpPr>
            <p:nvPr/>
          </p:nvGrpSpPr>
          <p:grpSpPr bwMode="auto">
            <a:xfrm>
              <a:off x="1372" y="286"/>
              <a:ext cx="836" cy="503"/>
              <a:chOff x="628" y="1876"/>
              <a:chExt cx="836" cy="503"/>
            </a:xfrm>
          </p:grpSpPr>
          <p:sp>
            <p:nvSpPr>
              <p:cNvPr id="5046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5046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5047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5047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5047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5047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5047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7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5048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8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50318"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319" name="Group 32"/>
            <p:cNvGrpSpPr>
              <a:grpSpLocks/>
            </p:cNvGrpSpPr>
            <p:nvPr/>
          </p:nvGrpSpPr>
          <p:grpSpPr bwMode="auto">
            <a:xfrm>
              <a:off x="1927" y="332"/>
              <a:ext cx="171" cy="169"/>
              <a:chOff x="1179" y="1966"/>
              <a:chExt cx="171" cy="169"/>
            </a:xfrm>
          </p:grpSpPr>
          <p:sp>
            <p:nvSpPr>
              <p:cNvPr id="50446"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47"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1" y="2086"/>
                <a:ext cx="128"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8" name="Rectangle 36"/>
              <p:cNvSpPr>
                <a:spLocks noChangeArrowheads="1"/>
              </p:cNvSpPr>
              <p:nvPr/>
            </p:nvSpPr>
            <p:spPr bwMode="auto">
              <a:xfrm>
                <a:off x="1201" y="2087"/>
                <a:ext cx="127"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450"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1"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52"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3"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54"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5"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458"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59"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60"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1"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462"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63"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8"/>
                <a:ext cx="140"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20" name="Group 53"/>
            <p:cNvGrpSpPr>
              <a:grpSpLocks/>
            </p:cNvGrpSpPr>
            <p:nvPr/>
          </p:nvGrpSpPr>
          <p:grpSpPr bwMode="auto">
            <a:xfrm>
              <a:off x="1971" y="370"/>
              <a:ext cx="94" cy="56"/>
              <a:chOff x="1223" y="2004"/>
              <a:chExt cx="94" cy="56"/>
            </a:xfrm>
          </p:grpSpPr>
          <p:grpSp>
            <p:nvGrpSpPr>
              <p:cNvPr id="50419"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58" name="Oval 57"/>
                <p:cNvSpPr>
                  <a:spLocks noChangeArrowheads="1"/>
                </p:cNvSpPr>
                <p:nvPr/>
              </p:nvSpPr>
              <p:spPr bwMode="auto">
                <a:xfrm>
                  <a:off x="1223"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59" name="Oval 58"/>
                <p:cNvSpPr>
                  <a:spLocks noChangeArrowheads="1"/>
                </p:cNvSpPr>
                <p:nvPr/>
              </p:nvSpPr>
              <p:spPr bwMode="auto">
                <a:xfrm>
                  <a:off x="1227"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0" name="Oval 59"/>
                <p:cNvSpPr>
                  <a:spLocks noChangeArrowheads="1"/>
                </p:cNvSpPr>
                <p:nvPr/>
              </p:nvSpPr>
              <p:spPr bwMode="auto">
                <a:xfrm>
                  <a:off x="1251" y="2036"/>
                  <a:ext cx="52"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1" name="Oval 60"/>
                <p:cNvSpPr>
                  <a:spLocks noChangeArrowheads="1"/>
                </p:cNvSpPr>
                <p:nvPr/>
              </p:nvSpPr>
              <p:spPr bwMode="auto">
                <a:xfrm>
                  <a:off x="1281" y="2010"/>
                  <a:ext cx="30"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2" name="Oval 61"/>
                <p:cNvSpPr>
                  <a:spLocks noChangeArrowheads="1"/>
                </p:cNvSpPr>
                <p:nvPr/>
              </p:nvSpPr>
              <p:spPr bwMode="auto">
                <a:xfrm>
                  <a:off x="1283" y="2022"/>
                  <a:ext cx="33"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3" name="Oval 62"/>
                <p:cNvSpPr>
                  <a:spLocks noChangeArrowheads="1"/>
                </p:cNvSpPr>
                <p:nvPr/>
              </p:nvSpPr>
              <p:spPr bwMode="auto">
                <a:xfrm>
                  <a:off x="1283"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64" name="Oval 63"/>
                <p:cNvSpPr>
                  <a:spLocks noChangeArrowheads="1"/>
                </p:cNvSpPr>
                <p:nvPr/>
              </p:nvSpPr>
              <p:spPr bwMode="auto">
                <a:xfrm>
                  <a:off x="1236" y="2018"/>
                  <a:ext cx="64"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420" name="Group 64"/>
              <p:cNvGrpSpPr>
                <a:grpSpLocks/>
              </p:cNvGrpSpPr>
              <p:nvPr/>
            </p:nvGrpSpPr>
            <p:grpSpPr bwMode="auto">
              <a:xfrm>
                <a:off x="1223" y="2004"/>
                <a:ext cx="94" cy="56"/>
                <a:chOff x="1223" y="2004"/>
                <a:chExt cx="94" cy="56"/>
              </a:xfrm>
            </p:grpSpPr>
            <p:sp>
              <p:nvSpPr>
                <p:cNvPr id="50421"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2"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50423"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4"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50425"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6"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427"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28"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50429"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0"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50431"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2"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50433"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4"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50435"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36"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1" name="Group 81"/>
            <p:cNvGrpSpPr>
              <a:grpSpLocks/>
            </p:cNvGrpSpPr>
            <p:nvPr/>
          </p:nvGrpSpPr>
          <p:grpSpPr bwMode="auto">
            <a:xfrm>
              <a:off x="1709" y="533"/>
              <a:ext cx="169" cy="168"/>
              <a:chOff x="961" y="2167"/>
              <a:chExt cx="169" cy="168"/>
            </a:xfrm>
          </p:grpSpPr>
          <p:sp>
            <p:nvSpPr>
              <p:cNvPr id="50399"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0"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90"/>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21" name="Rectangle 85"/>
              <p:cNvSpPr>
                <a:spLocks noChangeArrowheads="1"/>
              </p:cNvSpPr>
              <p:nvPr/>
            </p:nvSpPr>
            <p:spPr bwMode="auto">
              <a:xfrm>
                <a:off x="986" y="2290"/>
                <a:ext cx="127" cy="1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403"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4"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405"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6"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407"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08"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91" y="2185"/>
                <a:ext cx="126"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29" name="Rectangle 93"/>
              <p:cNvSpPr>
                <a:spLocks noChangeArrowheads="1"/>
              </p:cNvSpPr>
              <p:nvPr/>
            </p:nvSpPr>
            <p:spPr bwMode="auto">
              <a:xfrm>
                <a:off x="1001" y="2197"/>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411"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2"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413"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4"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50415"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16"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4" y="2329"/>
                <a:ext cx="136"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37" name="Rectangle 101"/>
              <p:cNvSpPr>
                <a:spLocks noChangeArrowheads="1"/>
              </p:cNvSpPr>
              <p:nvPr/>
            </p:nvSpPr>
            <p:spPr bwMode="auto">
              <a:xfrm>
                <a:off x="965" y="2330"/>
                <a:ext cx="134"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22" name="Group 102"/>
            <p:cNvGrpSpPr>
              <a:grpSpLocks/>
            </p:cNvGrpSpPr>
            <p:nvPr/>
          </p:nvGrpSpPr>
          <p:grpSpPr bwMode="auto">
            <a:xfrm>
              <a:off x="1753" y="571"/>
              <a:ext cx="93" cy="56"/>
              <a:chOff x="1005" y="2205"/>
              <a:chExt cx="93" cy="56"/>
            </a:xfrm>
          </p:grpSpPr>
          <p:grpSp>
            <p:nvGrpSpPr>
              <p:cNvPr id="50372"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0" name="Oval 105"/>
                <p:cNvSpPr>
                  <a:spLocks noChangeArrowheads="1"/>
                </p:cNvSpPr>
                <p:nvPr/>
              </p:nvSpPr>
              <p:spPr bwMode="auto">
                <a:xfrm>
                  <a:off x="1018" y="2211"/>
                  <a:ext cx="2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2" name="Oval 107"/>
                <p:cNvSpPr>
                  <a:spLocks noChangeArrowheads="1"/>
                </p:cNvSpPr>
                <p:nvPr/>
              </p:nvSpPr>
              <p:spPr bwMode="auto">
                <a:xfrm>
                  <a:off x="1011" y="2234"/>
                  <a:ext cx="33" cy="1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3" name="Oval 108"/>
                <p:cNvSpPr>
                  <a:spLocks noChangeArrowheads="1"/>
                </p:cNvSpPr>
                <p:nvPr/>
              </p:nvSpPr>
              <p:spPr bwMode="auto">
                <a:xfrm>
                  <a:off x="1035" y="2237"/>
                  <a:ext cx="4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4" name="Oval 109"/>
                <p:cNvSpPr>
                  <a:spLocks noChangeArrowheads="1"/>
                </p:cNvSpPr>
                <p:nvPr/>
              </p:nvSpPr>
              <p:spPr bwMode="auto">
                <a:xfrm>
                  <a:off x="1064" y="2211"/>
                  <a:ext cx="29"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5" name="Oval 110"/>
                <p:cNvSpPr>
                  <a:spLocks noChangeArrowheads="1"/>
                </p:cNvSpPr>
                <p:nvPr/>
              </p:nvSpPr>
              <p:spPr bwMode="auto">
                <a:xfrm>
                  <a:off x="1068" y="2223"/>
                  <a:ext cx="27"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6" name="Oval 111"/>
                <p:cNvSpPr>
                  <a:spLocks noChangeArrowheads="1"/>
                </p:cNvSpPr>
                <p:nvPr/>
              </p:nvSpPr>
              <p:spPr bwMode="auto">
                <a:xfrm>
                  <a:off x="1066" y="2227"/>
                  <a:ext cx="27" cy="2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117" name="Oval 112"/>
                <p:cNvSpPr>
                  <a:spLocks noChangeArrowheads="1"/>
                </p:cNvSpPr>
                <p:nvPr/>
              </p:nvSpPr>
              <p:spPr bwMode="auto">
                <a:xfrm>
                  <a:off x="1021" y="2219"/>
                  <a:ext cx="61" cy="2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73" name="Group 113"/>
              <p:cNvGrpSpPr>
                <a:grpSpLocks/>
              </p:cNvGrpSpPr>
              <p:nvPr/>
            </p:nvGrpSpPr>
            <p:grpSpPr bwMode="auto">
              <a:xfrm>
                <a:off x="1005" y="2205"/>
                <a:ext cx="93" cy="56"/>
                <a:chOff x="1005" y="2205"/>
                <a:chExt cx="93" cy="56"/>
              </a:xfrm>
            </p:grpSpPr>
            <p:sp>
              <p:nvSpPr>
                <p:cNvPr id="50374"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5"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50376"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7"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50378"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79"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50380"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1"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50382"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3"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50384"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5"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50386"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7"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50388"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89"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50323" name="Group 130"/>
            <p:cNvGrpSpPr>
              <a:grpSpLocks/>
            </p:cNvGrpSpPr>
            <p:nvPr/>
          </p:nvGrpSpPr>
          <p:grpSpPr bwMode="auto">
            <a:xfrm>
              <a:off x="1523" y="332"/>
              <a:ext cx="170" cy="169"/>
              <a:chOff x="775" y="1966"/>
              <a:chExt cx="170" cy="169"/>
            </a:xfrm>
          </p:grpSpPr>
          <p:sp>
            <p:nvSpPr>
              <p:cNvPr id="50352"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3"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7" y="2086"/>
                <a:ext cx="132"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74" name="Rectangle 134"/>
              <p:cNvSpPr>
                <a:spLocks noChangeArrowheads="1"/>
              </p:cNvSpPr>
              <p:nvPr/>
            </p:nvSpPr>
            <p:spPr bwMode="auto">
              <a:xfrm>
                <a:off x="800" y="2087"/>
                <a:ext cx="128" cy="17"/>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356"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7"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50358"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59"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50360"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1"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5"/>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50364"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5"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50366"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7"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50368"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69"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8"/>
                <a:ext cx="138" cy="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24" name="Group 151"/>
            <p:cNvGrpSpPr>
              <a:grpSpLocks/>
            </p:cNvGrpSpPr>
            <p:nvPr/>
          </p:nvGrpSpPr>
          <p:grpSpPr bwMode="auto">
            <a:xfrm>
              <a:off x="1568" y="370"/>
              <a:ext cx="92" cy="56"/>
              <a:chOff x="820" y="2004"/>
              <a:chExt cx="92" cy="56"/>
            </a:xfrm>
          </p:grpSpPr>
          <p:grpSp>
            <p:nvGrpSpPr>
              <p:cNvPr id="50325"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37"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4" name="Oval 155"/>
                <p:cNvSpPr>
                  <a:spLocks noChangeArrowheads="1"/>
                </p:cNvSpPr>
                <p:nvPr/>
              </p:nvSpPr>
              <p:spPr bwMode="auto">
                <a:xfrm>
                  <a:off x="820" y="2026"/>
                  <a:ext cx="20" cy="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5" name="Oval 156"/>
                <p:cNvSpPr>
                  <a:spLocks noChangeArrowheads="1"/>
                </p:cNvSpPr>
                <p:nvPr/>
              </p:nvSpPr>
              <p:spPr bwMode="auto">
                <a:xfrm>
                  <a:off x="824" y="2032"/>
                  <a:ext cx="34" cy="2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7" name="Oval 158"/>
                <p:cNvSpPr>
                  <a:spLocks noChangeArrowheads="1"/>
                </p:cNvSpPr>
                <p:nvPr/>
              </p:nvSpPr>
              <p:spPr bwMode="auto">
                <a:xfrm>
                  <a:off x="878" y="2010"/>
                  <a:ext cx="29" cy="15"/>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8" name="Oval 159"/>
                <p:cNvSpPr>
                  <a:spLocks noChangeArrowheads="1"/>
                </p:cNvSpPr>
                <p:nvPr/>
              </p:nvSpPr>
              <p:spPr bwMode="auto">
                <a:xfrm>
                  <a:off x="882" y="2022"/>
                  <a:ext cx="30" cy="1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69" name="Oval 160"/>
                <p:cNvSpPr>
                  <a:spLocks noChangeArrowheads="1"/>
                </p:cNvSpPr>
                <p:nvPr/>
              </p:nvSpPr>
              <p:spPr bwMode="auto">
                <a:xfrm>
                  <a:off x="879" y="2026"/>
                  <a:ext cx="28"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70" name="Oval 161"/>
                <p:cNvSpPr>
                  <a:spLocks noChangeArrowheads="1"/>
                </p:cNvSpPr>
                <p:nvPr/>
              </p:nvSpPr>
              <p:spPr bwMode="auto">
                <a:xfrm>
                  <a:off x="836" y="2018"/>
                  <a:ext cx="63"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326" name="Group 162"/>
              <p:cNvGrpSpPr>
                <a:grpSpLocks/>
              </p:cNvGrpSpPr>
              <p:nvPr/>
            </p:nvGrpSpPr>
            <p:grpSpPr bwMode="auto">
              <a:xfrm>
                <a:off x="820" y="2004"/>
                <a:ext cx="92" cy="56"/>
                <a:chOff x="820" y="2004"/>
                <a:chExt cx="92" cy="56"/>
              </a:xfrm>
            </p:grpSpPr>
            <p:sp>
              <p:nvSpPr>
                <p:cNvPr id="50327"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28"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50329"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0"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50331"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2"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50333"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4"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50335"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6"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50337"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38"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50339"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0"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50341"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42"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50183" name="Group 356"/>
          <p:cNvGrpSpPr>
            <a:grpSpLocks/>
          </p:cNvGrpSpPr>
          <p:nvPr/>
        </p:nvGrpSpPr>
        <p:grpSpPr bwMode="auto">
          <a:xfrm>
            <a:off x="2136775" y="2632075"/>
            <a:ext cx="1800225" cy="1622425"/>
            <a:chOff x="1358" y="1894"/>
            <a:chExt cx="2981" cy="1793"/>
          </a:xfrm>
        </p:grpSpPr>
        <p:sp>
          <p:nvSpPr>
            <p:cNvPr id="81026" name="Oval 357"/>
            <p:cNvSpPr>
              <a:spLocks noChangeArrowheads="1"/>
            </p:cNvSpPr>
            <p:nvPr/>
          </p:nvSpPr>
          <p:spPr bwMode="auto">
            <a:xfrm>
              <a:off x="2375"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7" name="Oval 358"/>
            <p:cNvSpPr>
              <a:spLocks noChangeArrowheads="1"/>
            </p:cNvSpPr>
            <p:nvPr/>
          </p:nvSpPr>
          <p:spPr bwMode="auto">
            <a:xfrm>
              <a:off x="1663" y="2089"/>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8" name="Oval 359"/>
            <p:cNvSpPr>
              <a:spLocks noChangeArrowheads="1"/>
            </p:cNvSpPr>
            <p:nvPr/>
          </p:nvSpPr>
          <p:spPr bwMode="auto">
            <a:xfrm>
              <a:off x="1358" y="2534"/>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9" name="Oval 360"/>
            <p:cNvSpPr>
              <a:spLocks noChangeArrowheads="1"/>
            </p:cNvSpPr>
            <p:nvPr/>
          </p:nvSpPr>
          <p:spPr bwMode="auto">
            <a:xfrm>
              <a:off x="1560" y="2801"/>
              <a:ext cx="1009"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30" name="Oval 361"/>
            <p:cNvSpPr>
              <a:spLocks noChangeArrowheads="1"/>
            </p:cNvSpPr>
            <p:nvPr/>
          </p:nvSpPr>
          <p:spPr bwMode="auto">
            <a:xfrm>
              <a:off x="2275" y="2910"/>
              <a:ext cx="1509" cy="77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31" name="Oval 362"/>
            <p:cNvSpPr>
              <a:spLocks noChangeArrowheads="1"/>
            </p:cNvSpPr>
            <p:nvPr/>
          </p:nvSpPr>
          <p:spPr bwMode="auto">
            <a:xfrm>
              <a:off x="3235" y="2110"/>
              <a:ext cx="967" cy="58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32" name="Oval 363"/>
            <p:cNvSpPr>
              <a:spLocks noChangeArrowheads="1"/>
            </p:cNvSpPr>
            <p:nvPr/>
          </p:nvSpPr>
          <p:spPr bwMode="auto">
            <a:xfrm>
              <a:off x="3380" y="2483"/>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33" name="Oval 364"/>
            <p:cNvSpPr>
              <a:spLocks noChangeArrowheads="1"/>
            </p:cNvSpPr>
            <p:nvPr/>
          </p:nvSpPr>
          <p:spPr bwMode="auto">
            <a:xfrm>
              <a:off x="3293" y="2606"/>
              <a:ext cx="95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34" name="Oval 365"/>
            <p:cNvSpPr>
              <a:spLocks noChangeArrowheads="1"/>
            </p:cNvSpPr>
            <p:nvPr/>
          </p:nvSpPr>
          <p:spPr bwMode="auto">
            <a:xfrm>
              <a:off x="1900" y="2319"/>
              <a:ext cx="1935"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184" name="Group 366"/>
          <p:cNvGrpSpPr>
            <a:grpSpLocks/>
          </p:cNvGrpSpPr>
          <p:nvPr/>
        </p:nvGrpSpPr>
        <p:grpSpPr bwMode="auto">
          <a:xfrm>
            <a:off x="3863975" y="2725738"/>
            <a:ext cx="2409825" cy="1677987"/>
            <a:chOff x="1358" y="1894"/>
            <a:chExt cx="2981" cy="1793"/>
          </a:xfrm>
        </p:grpSpPr>
        <p:sp>
          <p:nvSpPr>
            <p:cNvPr id="81017" name="Oval 367"/>
            <p:cNvSpPr>
              <a:spLocks noChangeArrowheads="1"/>
            </p:cNvSpPr>
            <p:nvPr/>
          </p:nvSpPr>
          <p:spPr bwMode="auto">
            <a:xfrm>
              <a:off x="2375" y="1894"/>
              <a:ext cx="1300"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18" name="Oval 368"/>
            <p:cNvSpPr>
              <a:spLocks noChangeArrowheads="1"/>
            </p:cNvSpPr>
            <p:nvPr/>
          </p:nvSpPr>
          <p:spPr bwMode="auto">
            <a:xfrm>
              <a:off x="1662" y="2087"/>
              <a:ext cx="996" cy="74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19" name="Oval 369"/>
            <p:cNvSpPr>
              <a:spLocks noChangeArrowheads="1"/>
            </p:cNvSpPr>
            <p:nvPr/>
          </p:nvSpPr>
          <p:spPr bwMode="auto">
            <a:xfrm>
              <a:off x="1358" y="2535"/>
              <a:ext cx="672" cy="60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0" name="Oval 370"/>
            <p:cNvSpPr>
              <a:spLocks noChangeArrowheads="1"/>
            </p:cNvSpPr>
            <p:nvPr/>
          </p:nvSpPr>
          <p:spPr bwMode="auto">
            <a:xfrm>
              <a:off x="1560" y="2802"/>
              <a:ext cx="1011" cy="65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1" name="Oval 371"/>
            <p:cNvSpPr>
              <a:spLocks noChangeArrowheads="1"/>
            </p:cNvSpPr>
            <p:nvPr/>
          </p:nvSpPr>
          <p:spPr bwMode="auto">
            <a:xfrm>
              <a:off x="2275" y="2908"/>
              <a:ext cx="1508" cy="77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2" name="Oval 372"/>
            <p:cNvSpPr>
              <a:spLocks noChangeArrowheads="1"/>
            </p:cNvSpPr>
            <p:nvPr/>
          </p:nvSpPr>
          <p:spPr bwMode="auto">
            <a:xfrm>
              <a:off x="3235" y="2109"/>
              <a:ext cx="966"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4" name="Oval 374"/>
            <p:cNvSpPr>
              <a:spLocks noChangeArrowheads="1"/>
            </p:cNvSpPr>
            <p:nvPr/>
          </p:nvSpPr>
          <p:spPr bwMode="auto">
            <a:xfrm>
              <a:off x="3292" y="2606"/>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1025" name="Oval 375"/>
            <p:cNvSpPr>
              <a:spLocks noChangeArrowheads="1"/>
            </p:cNvSpPr>
            <p:nvPr/>
          </p:nvSpPr>
          <p:spPr bwMode="auto">
            <a:xfrm>
              <a:off x="1900" y="2320"/>
              <a:ext cx="193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185" name="Group 376"/>
          <p:cNvGrpSpPr>
            <a:grpSpLocks/>
          </p:cNvGrpSpPr>
          <p:nvPr/>
        </p:nvGrpSpPr>
        <p:grpSpPr bwMode="auto">
          <a:xfrm>
            <a:off x="3897313" y="2755900"/>
            <a:ext cx="2389187" cy="1706563"/>
            <a:chOff x="1358" y="1886"/>
            <a:chExt cx="2989" cy="1810"/>
          </a:xfrm>
        </p:grpSpPr>
        <p:sp>
          <p:nvSpPr>
            <p:cNvPr id="50282"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3"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84"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5"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86"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7"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88"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9"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90"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1"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92"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3"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94"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5"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96"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97"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50186" name="Group 393"/>
          <p:cNvGrpSpPr>
            <a:grpSpLocks/>
          </p:cNvGrpSpPr>
          <p:nvPr/>
        </p:nvGrpSpPr>
        <p:grpSpPr bwMode="auto">
          <a:xfrm>
            <a:off x="2136775" y="2632075"/>
            <a:ext cx="1800225" cy="1651000"/>
            <a:chOff x="1358" y="1886"/>
            <a:chExt cx="2989" cy="1810"/>
          </a:xfrm>
        </p:grpSpPr>
        <p:sp>
          <p:nvSpPr>
            <p:cNvPr id="50266"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7"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68"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69"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70"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1"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72"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3"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74"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5"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76"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7"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78"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79"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80"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81"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187" name="Line 410"/>
          <p:cNvSpPr>
            <a:spLocks noChangeShapeType="1"/>
          </p:cNvSpPr>
          <p:nvPr/>
        </p:nvSpPr>
        <p:spPr bwMode="auto">
          <a:xfrm>
            <a:off x="2447925" y="2906713"/>
            <a:ext cx="280988" cy="4953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8" name="Line 411"/>
          <p:cNvSpPr>
            <a:spLocks noChangeShapeType="1"/>
          </p:cNvSpPr>
          <p:nvPr/>
        </p:nvSpPr>
        <p:spPr bwMode="auto">
          <a:xfrm flipH="1">
            <a:off x="2774950" y="3181350"/>
            <a:ext cx="608013"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89" name="Line 412"/>
          <p:cNvSpPr>
            <a:spLocks noChangeShapeType="1"/>
          </p:cNvSpPr>
          <p:nvPr/>
        </p:nvSpPr>
        <p:spPr bwMode="auto">
          <a:xfrm flipH="1" flipV="1">
            <a:off x="2728913" y="3457575"/>
            <a:ext cx="420687"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0" name="Line 413"/>
          <p:cNvSpPr>
            <a:spLocks noChangeShapeType="1"/>
          </p:cNvSpPr>
          <p:nvPr/>
        </p:nvSpPr>
        <p:spPr bwMode="auto">
          <a:xfrm flipH="1" flipV="1">
            <a:off x="3429000" y="31813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1" name="Line 414"/>
          <p:cNvSpPr>
            <a:spLocks noChangeShapeType="1"/>
          </p:cNvSpPr>
          <p:nvPr/>
        </p:nvSpPr>
        <p:spPr bwMode="auto">
          <a:xfrm flipH="1">
            <a:off x="3149600" y="3411538"/>
            <a:ext cx="790575"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2" name="Line 415"/>
          <p:cNvSpPr>
            <a:spLocks noChangeShapeType="1"/>
          </p:cNvSpPr>
          <p:nvPr/>
        </p:nvSpPr>
        <p:spPr bwMode="auto">
          <a:xfrm flipH="1">
            <a:off x="4113213" y="3109913"/>
            <a:ext cx="1027112"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3" name="Line 416"/>
          <p:cNvSpPr>
            <a:spLocks noChangeShapeType="1"/>
          </p:cNvSpPr>
          <p:nvPr/>
        </p:nvSpPr>
        <p:spPr bwMode="auto">
          <a:xfrm flipH="1" flipV="1">
            <a:off x="4157663" y="3222625"/>
            <a:ext cx="374650" cy="6604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4" name="Line 417"/>
          <p:cNvSpPr>
            <a:spLocks noChangeShapeType="1"/>
          </p:cNvSpPr>
          <p:nvPr/>
        </p:nvSpPr>
        <p:spPr bwMode="auto">
          <a:xfrm flipH="1" flipV="1">
            <a:off x="4157663" y="31654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5" name="Line 418"/>
          <p:cNvSpPr>
            <a:spLocks noChangeShapeType="1"/>
          </p:cNvSpPr>
          <p:nvPr/>
        </p:nvSpPr>
        <p:spPr bwMode="auto">
          <a:xfrm flipH="1" flipV="1">
            <a:off x="4721225" y="3495675"/>
            <a:ext cx="1122363"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6" name="Line 419"/>
          <p:cNvSpPr>
            <a:spLocks noChangeShapeType="1"/>
          </p:cNvSpPr>
          <p:nvPr/>
        </p:nvSpPr>
        <p:spPr bwMode="auto">
          <a:xfrm flipH="1" flipV="1">
            <a:off x="5186363" y="3109913"/>
            <a:ext cx="515937"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7" name="Line 420"/>
          <p:cNvSpPr>
            <a:spLocks noChangeShapeType="1"/>
          </p:cNvSpPr>
          <p:nvPr/>
        </p:nvSpPr>
        <p:spPr bwMode="auto">
          <a:xfrm flipH="1">
            <a:off x="4532313" y="3937000"/>
            <a:ext cx="1028700"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8" name="Line 421"/>
          <p:cNvSpPr>
            <a:spLocks noChangeShapeType="1"/>
          </p:cNvSpPr>
          <p:nvPr/>
        </p:nvSpPr>
        <p:spPr bwMode="auto">
          <a:xfrm flipV="1">
            <a:off x="5608638" y="3551238"/>
            <a:ext cx="279400" cy="38576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9" name="Line 422"/>
          <p:cNvSpPr>
            <a:spLocks noChangeShapeType="1"/>
          </p:cNvSpPr>
          <p:nvPr/>
        </p:nvSpPr>
        <p:spPr bwMode="auto">
          <a:xfrm flipH="1" flipV="1">
            <a:off x="5748338" y="3276600"/>
            <a:ext cx="139700"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00" name="Line 423"/>
          <p:cNvSpPr>
            <a:spLocks noChangeShapeType="1"/>
          </p:cNvSpPr>
          <p:nvPr/>
        </p:nvSpPr>
        <p:spPr bwMode="auto">
          <a:xfrm flipH="1">
            <a:off x="5692775" y="3792538"/>
            <a:ext cx="455613" cy="2286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1"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88" y="2795588"/>
            <a:ext cx="3635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02" name="Line 425"/>
          <p:cNvSpPr>
            <a:spLocks noChangeShapeType="1"/>
          </p:cNvSpPr>
          <p:nvPr/>
        </p:nvSpPr>
        <p:spPr bwMode="auto">
          <a:xfrm flipV="1">
            <a:off x="2120900" y="3457575"/>
            <a:ext cx="608013"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03"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3175" y="33242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4"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308451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5"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2275" y="38004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6"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38338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7"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6275" y="33861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8"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3013075"/>
            <a:ext cx="390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09"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5925" y="3160713"/>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0"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350" y="3876675"/>
            <a:ext cx="3937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11"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4513" y="3473450"/>
            <a:ext cx="390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0100" y="2168525"/>
            <a:ext cx="1466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smtClean="0">
                <a:latin typeface="Arial" charset="0"/>
              </a:rPr>
              <a:t>Backbone</a:t>
            </a:r>
            <a:r>
              <a:rPr lang="en-US" altLang="zh-CN" sz="1597" smtClean="0">
                <a:latin typeface="Arial" charset="0"/>
                <a:ea typeface="宋体" charset="-122"/>
              </a:rPr>
              <a:t> ISP</a:t>
            </a:r>
            <a:endParaRPr lang="en-US" altLang="en-US" sz="1597" smtClean="0">
              <a:latin typeface="Arial" charset="0"/>
            </a:endParaRPr>
          </a:p>
        </p:txBody>
      </p:sp>
      <p:sp>
        <p:nvSpPr>
          <p:cNvPr id="80932" name="Text Box 436"/>
          <p:cNvSpPr txBox="1">
            <a:spLocks noChangeArrowheads="1"/>
          </p:cNvSpPr>
          <p:nvPr/>
        </p:nvSpPr>
        <p:spPr bwMode="auto">
          <a:xfrm>
            <a:off x="2938463" y="2195513"/>
            <a:ext cx="47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397" smtClean="0">
                <a:latin typeface="Arial" charset="0"/>
              </a:rPr>
              <a:t>ISP</a:t>
            </a:r>
          </a:p>
        </p:txBody>
      </p:sp>
      <p:pic>
        <p:nvPicPr>
          <p:cNvPr id="50214"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5" y="3182938"/>
            <a:ext cx="3635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0215" name="Group 439"/>
          <p:cNvGrpSpPr>
            <a:grpSpLocks/>
          </p:cNvGrpSpPr>
          <p:nvPr/>
        </p:nvGrpSpPr>
        <p:grpSpPr bwMode="auto">
          <a:xfrm>
            <a:off x="6300788" y="2649538"/>
            <a:ext cx="1800225" cy="1624012"/>
            <a:chOff x="1358" y="1894"/>
            <a:chExt cx="2981" cy="1793"/>
          </a:xfrm>
        </p:grpSpPr>
        <p:sp>
          <p:nvSpPr>
            <p:cNvPr id="80976" name="Oval 440"/>
            <p:cNvSpPr>
              <a:spLocks noChangeArrowheads="1"/>
            </p:cNvSpPr>
            <p:nvPr/>
          </p:nvSpPr>
          <p:spPr bwMode="auto">
            <a:xfrm>
              <a:off x="2375" y="1894"/>
              <a:ext cx="1299"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77" name="Oval 441"/>
            <p:cNvSpPr>
              <a:spLocks noChangeArrowheads="1"/>
            </p:cNvSpPr>
            <p:nvPr/>
          </p:nvSpPr>
          <p:spPr bwMode="auto">
            <a:xfrm>
              <a:off x="1663" y="2089"/>
              <a:ext cx="996" cy="741"/>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78" name="Oval 442"/>
            <p:cNvSpPr>
              <a:spLocks noChangeArrowheads="1"/>
            </p:cNvSpPr>
            <p:nvPr/>
          </p:nvSpPr>
          <p:spPr bwMode="auto">
            <a:xfrm>
              <a:off x="1358" y="2535"/>
              <a:ext cx="673"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79" name="Oval 443"/>
            <p:cNvSpPr>
              <a:spLocks noChangeArrowheads="1"/>
            </p:cNvSpPr>
            <p:nvPr/>
          </p:nvSpPr>
          <p:spPr bwMode="auto">
            <a:xfrm>
              <a:off x="1560" y="2800"/>
              <a:ext cx="1009" cy="6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81" name="Oval 445"/>
            <p:cNvSpPr>
              <a:spLocks noChangeArrowheads="1"/>
            </p:cNvSpPr>
            <p:nvPr/>
          </p:nvSpPr>
          <p:spPr bwMode="auto">
            <a:xfrm>
              <a:off x="3235" y="2110"/>
              <a:ext cx="967"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82" name="Oval 446"/>
            <p:cNvSpPr>
              <a:spLocks noChangeArrowheads="1"/>
            </p:cNvSpPr>
            <p:nvPr/>
          </p:nvSpPr>
          <p:spPr bwMode="auto">
            <a:xfrm>
              <a:off x="3380" y="2485"/>
              <a:ext cx="959"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83" name="Oval 447"/>
            <p:cNvSpPr>
              <a:spLocks noChangeArrowheads="1"/>
            </p:cNvSpPr>
            <p:nvPr/>
          </p:nvSpPr>
          <p:spPr bwMode="auto">
            <a:xfrm>
              <a:off x="3293" y="2607"/>
              <a:ext cx="954" cy="957"/>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sp>
          <p:nvSpPr>
            <p:cNvPr id="80984" name="Oval 448"/>
            <p:cNvSpPr>
              <a:spLocks noChangeArrowheads="1"/>
            </p:cNvSpPr>
            <p:nvPr/>
          </p:nvSpPr>
          <p:spPr bwMode="auto">
            <a:xfrm>
              <a:off x="1900" y="2318"/>
              <a:ext cx="1935" cy="959"/>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en-US" altLang="en-US" sz="499" smtClean="0"/>
            </a:p>
          </p:txBody>
        </p:sp>
      </p:grpSp>
      <p:grpSp>
        <p:nvGrpSpPr>
          <p:cNvPr id="50216" name="Group 449"/>
          <p:cNvGrpSpPr>
            <a:grpSpLocks/>
          </p:cNvGrpSpPr>
          <p:nvPr/>
        </p:nvGrpSpPr>
        <p:grpSpPr bwMode="auto">
          <a:xfrm>
            <a:off x="6300788" y="2649538"/>
            <a:ext cx="1800225" cy="1652587"/>
            <a:chOff x="1358" y="1886"/>
            <a:chExt cx="2989" cy="1810"/>
          </a:xfrm>
        </p:grpSpPr>
        <p:sp>
          <p:nvSpPr>
            <p:cNvPr id="50241"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2"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50243"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4"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50245"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6"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50247"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48"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50249"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0"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50251"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2"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50253"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4"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50255"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56"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50217" name="Line 466"/>
          <p:cNvSpPr>
            <a:spLocks noChangeShapeType="1"/>
          </p:cNvSpPr>
          <p:nvPr/>
        </p:nvSpPr>
        <p:spPr bwMode="auto">
          <a:xfrm flipH="1">
            <a:off x="6938963" y="3200400"/>
            <a:ext cx="608012"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8" name="Line 467"/>
          <p:cNvSpPr>
            <a:spLocks noChangeShapeType="1"/>
          </p:cNvSpPr>
          <p:nvPr/>
        </p:nvSpPr>
        <p:spPr bwMode="auto">
          <a:xfrm flipH="1" flipV="1">
            <a:off x="6892925" y="3476625"/>
            <a:ext cx="420688" cy="4397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19" name="Line 468"/>
          <p:cNvSpPr>
            <a:spLocks noChangeShapeType="1"/>
          </p:cNvSpPr>
          <p:nvPr/>
        </p:nvSpPr>
        <p:spPr bwMode="auto">
          <a:xfrm flipH="1" flipV="1">
            <a:off x="7593013" y="3200400"/>
            <a:ext cx="420687" cy="7715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0" name="Line 469"/>
          <p:cNvSpPr>
            <a:spLocks noChangeShapeType="1"/>
          </p:cNvSpPr>
          <p:nvPr/>
        </p:nvSpPr>
        <p:spPr bwMode="auto">
          <a:xfrm flipH="1" flipV="1">
            <a:off x="7313613" y="3862388"/>
            <a:ext cx="700087" cy="10953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221" name="Line 470"/>
          <p:cNvSpPr>
            <a:spLocks noChangeShapeType="1"/>
          </p:cNvSpPr>
          <p:nvPr/>
        </p:nvSpPr>
        <p:spPr bwMode="auto">
          <a:xfrm flipV="1">
            <a:off x="6283325" y="34766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2"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8775" y="3343275"/>
            <a:ext cx="363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3"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2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46925" y="2136775"/>
            <a:ext cx="4746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388" tIns="45696" rIns="91388" bIns="45696">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397" smtClean="0">
                <a:latin typeface="Arial" charset="0"/>
                <a:ea typeface="宋体" charset="-122"/>
              </a:rPr>
              <a:t>ISP</a:t>
            </a:r>
            <a:endParaRPr lang="en-US" altLang="en-US" sz="1397" smtClean="0">
              <a:latin typeface="Arial" charset="0"/>
            </a:endParaRPr>
          </a:p>
        </p:txBody>
      </p:sp>
      <p:pic>
        <p:nvPicPr>
          <p:cNvPr id="50225"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2188" y="35639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6"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9388" y="3819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227" name="Line 476"/>
          <p:cNvSpPr>
            <a:spLocks noChangeShapeType="1"/>
          </p:cNvSpPr>
          <p:nvPr/>
        </p:nvSpPr>
        <p:spPr bwMode="auto">
          <a:xfrm flipH="1">
            <a:off x="7510463" y="2882900"/>
            <a:ext cx="457200" cy="304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0228"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6525" y="2795588"/>
            <a:ext cx="366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29"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9175" y="3103563"/>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230"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3738" y="3565525"/>
            <a:ext cx="3667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2" name="Rectangle 495"/>
          <p:cNvSpPr>
            <a:spLocks noChangeArrowheads="1"/>
          </p:cNvSpPr>
          <p:nvPr/>
        </p:nvSpPr>
        <p:spPr bwMode="auto">
          <a:xfrm>
            <a:off x="388938" y="5407025"/>
            <a:ext cx="220503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defRPr/>
            </a:pPr>
            <a:r>
              <a:rPr lang="en-US" altLang="en-US" sz="1797" smtClean="0">
                <a:latin typeface="Comic Sans MS" charset="0"/>
              </a:rPr>
              <a:t>Campus access, e.g.,</a:t>
            </a:r>
          </a:p>
          <a:p>
            <a:pPr lvl="1">
              <a:lnSpc>
                <a:spcPct val="80000"/>
              </a:lnSpc>
              <a:spcBef>
                <a:spcPct val="20000"/>
              </a:spcBef>
              <a:buClr>
                <a:schemeClr val="accent2"/>
              </a:buClr>
              <a:buSzPct val="75000"/>
              <a:buFont typeface="ZapfDingbats" charset="0"/>
              <a:buChar char="m"/>
              <a:defRPr/>
            </a:pPr>
            <a:r>
              <a:rPr lang="en-US" altLang="en-US" sz="1597" smtClean="0">
                <a:latin typeface="Comic Sans MS" charset="0"/>
              </a:rPr>
              <a:t>Ethernet</a:t>
            </a:r>
          </a:p>
          <a:p>
            <a:pPr lvl="1">
              <a:lnSpc>
                <a:spcPct val="80000"/>
              </a:lnSpc>
              <a:spcBef>
                <a:spcPct val="20000"/>
              </a:spcBef>
              <a:buClr>
                <a:schemeClr val="accent2"/>
              </a:buClr>
              <a:buSzPct val="75000"/>
              <a:buFont typeface="ZapfDingbats" charset="0"/>
              <a:buChar char="m"/>
              <a:defRPr/>
            </a:pPr>
            <a:r>
              <a:rPr lang="en-US" altLang="en-US" sz="1597" smtClean="0">
                <a:latin typeface="Comic Sans MS" charset="0"/>
              </a:rPr>
              <a:t>Wireless</a:t>
            </a:r>
          </a:p>
        </p:txBody>
      </p:sp>
      <p:sp>
        <p:nvSpPr>
          <p:cNvPr id="80953" name="Rectangle 500"/>
          <p:cNvSpPr>
            <a:spLocks noChangeArrowheads="1"/>
          </p:cNvSpPr>
          <p:nvPr/>
        </p:nvSpPr>
        <p:spPr bwMode="auto">
          <a:xfrm>
            <a:off x="3887788" y="4646613"/>
            <a:ext cx="45624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6" rIns="91388" bIns="45696"/>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Char char="r"/>
              <a:defRPr/>
            </a:pPr>
            <a:r>
              <a:rPr lang="en-US" altLang="zh-CN" sz="2396" smtClean="0">
                <a:latin typeface="Comic Sans MS" charset="0"/>
                <a:ea typeface="宋体" charset="-122"/>
              </a:rPr>
              <a:t>The Internet is a </a:t>
            </a:r>
            <a:br>
              <a:rPr lang="en-US" altLang="zh-CN" sz="2396" smtClean="0">
                <a:latin typeface="Comic Sans MS" charset="0"/>
                <a:ea typeface="宋体" charset="-122"/>
              </a:rPr>
            </a:br>
            <a:r>
              <a:rPr lang="en-US" altLang="zh-CN" sz="2396" smtClean="0">
                <a:latin typeface="Comic Sans MS" charset="0"/>
                <a:ea typeface="宋体" charset="-122"/>
              </a:rPr>
              <a:t>network of networks</a:t>
            </a:r>
          </a:p>
          <a:p>
            <a:pPr>
              <a:lnSpc>
                <a:spcPct val="80000"/>
              </a:lnSpc>
              <a:spcBef>
                <a:spcPct val="20000"/>
              </a:spcBef>
              <a:buClr>
                <a:schemeClr val="accent2"/>
              </a:buClr>
              <a:buSzPct val="85000"/>
              <a:buFont typeface="ZapfDingbats" charset="0"/>
              <a:buChar char="r"/>
              <a:defRPr/>
            </a:pPr>
            <a:r>
              <a:rPr lang="en-US" altLang="zh-CN" sz="2396" smtClean="0">
                <a:latin typeface="Comic Sans MS" charset="0"/>
                <a:ea typeface="宋体" charset="-122"/>
              </a:rPr>
              <a:t>Each individually administrated network is called an Autonomous System (AS)</a:t>
            </a:r>
          </a:p>
        </p:txBody>
      </p:sp>
      <p:sp>
        <p:nvSpPr>
          <p:cNvPr id="80954" name="Rectangle 2"/>
          <p:cNvSpPr>
            <a:spLocks noChangeArrowheads="1"/>
          </p:cNvSpPr>
          <p:nvPr/>
        </p:nvSpPr>
        <p:spPr bwMode="auto">
          <a:xfrm>
            <a:off x="312738" y="6519863"/>
            <a:ext cx="308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smtClean="0"/>
              <a:t>https://www.google.com/loon/how/</a:t>
            </a:r>
          </a:p>
        </p:txBody>
      </p:sp>
      <p:pic>
        <p:nvPicPr>
          <p:cNvPr id="50234"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13650" y="4570413"/>
            <a:ext cx="14462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235" name="Straight Connector 2"/>
          <p:cNvCxnSpPr>
            <a:cxnSpLocks noChangeShapeType="1"/>
            <a:endCxn id="50201" idx="0"/>
          </p:cNvCxnSpPr>
          <p:nvPr/>
        </p:nvCxnSpPr>
        <p:spPr bwMode="auto">
          <a:xfrm>
            <a:off x="2214563" y="2516188"/>
            <a:ext cx="19208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6" name="Straight Connector 5"/>
          <p:cNvCxnSpPr>
            <a:cxnSpLocks noChangeShapeType="1"/>
            <a:endCxn id="50230" idx="1"/>
          </p:cNvCxnSpPr>
          <p:nvPr/>
        </p:nvCxnSpPr>
        <p:spPr bwMode="auto">
          <a:xfrm flipV="1">
            <a:off x="1681163" y="36972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237" name="Straight Connector 9"/>
          <p:cNvCxnSpPr>
            <a:cxnSpLocks noChangeShapeType="1"/>
            <a:stCxn id="50226" idx="3"/>
          </p:cNvCxnSpPr>
          <p:nvPr/>
        </p:nvCxnSpPr>
        <p:spPr bwMode="auto">
          <a:xfrm>
            <a:off x="8166100" y="3949700"/>
            <a:ext cx="209550" cy="771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80959" name="Rectangle 10"/>
          <p:cNvSpPr>
            <a:spLocks noChangeArrowheads="1"/>
          </p:cNvSpPr>
          <p:nvPr/>
        </p:nvSpPr>
        <p:spPr bwMode="auto">
          <a:xfrm>
            <a:off x="7866063" y="5102225"/>
            <a:ext cx="965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zh-CN" sz="1198" smtClean="0">
                <a:solidFill>
                  <a:srgbClr val="000000"/>
                </a:solidFill>
                <a:latin typeface="Arial" charset="0"/>
                <a:ea typeface="宋体" charset="-122"/>
              </a:rPr>
              <a:t>data center</a:t>
            </a:r>
            <a:endParaRPr lang="en-US" altLang="en-US" sz="399" smtClean="0"/>
          </a:p>
        </p:txBody>
      </p:sp>
      <p:pic>
        <p:nvPicPr>
          <p:cNvPr id="50239" name="Picture 3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Rectangle 492"/>
          <p:cNvSpPr>
            <a:spLocks noGrp="1" noChangeArrowheads="1"/>
          </p:cNvSpPr>
          <p:nvPr>
            <p:ph idx="1"/>
          </p:nvPr>
        </p:nvSpPr>
        <p:spPr/>
        <p:txBody>
          <a:bodyPr/>
          <a:lstStyle/>
          <a:p>
            <a:pPr>
              <a:lnSpc>
                <a:spcPct val="90000"/>
              </a:lnSpc>
              <a:buFont typeface="ZapfDingbats" charset="0"/>
              <a:buNone/>
              <a:defRPr/>
            </a:pPr>
            <a:r>
              <a:rPr lang="en-US" altLang="en-US" sz="1996" dirty="0">
                <a:ea typeface="ＭＳ Ｐゴシック" charset="-128"/>
              </a:rPr>
              <a:t>Residential </a:t>
            </a:r>
            <a:r>
              <a:rPr lang="en-US" altLang="zh-CN" sz="1996" dirty="0">
                <a:ea typeface="宋体" charset="-122"/>
              </a:rPr>
              <a:t>a</a:t>
            </a:r>
            <a:r>
              <a:rPr lang="en-US" altLang="en-US" sz="1996" dirty="0">
                <a:ea typeface="ＭＳ Ｐゴシック" charset="-128"/>
              </a:rPr>
              <a:t>ccess</a:t>
            </a:r>
          </a:p>
          <a:p>
            <a:pPr lvl="1">
              <a:lnSpc>
                <a:spcPct val="90000"/>
              </a:lnSpc>
              <a:defRPr/>
            </a:pPr>
            <a:r>
              <a:rPr lang="en-US" altLang="en-US" sz="1597" dirty="0">
                <a:ea typeface="ＭＳ Ｐゴシック" charset="-128"/>
              </a:rPr>
              <a:t>Cable, Fiber, DSL</a:t>
            </a:r>
            <a:r>
              <a:rPr lang="en-US" altLang="en-US" sz="1597" dirty="0">
                <a:ea typeface="宋体" charset="-122"/>
              </a:rPr>
              <a:t>, </a:t>
            </a:r>
            <a:r>
              <a:rPr lang="en-US" altLang="zh-CN" sz="1597" dirty="0">
                <a:ea typeface="宋体" charset="-122"/>
              </a:rPr>
              <a:t>Wireless</a:t>
            </a:r>
            <a:endParaRPr lang="en-US" altLang="en-US" sz="1597" dirty="0">
              <a:ea typeface="ＭＳ Ｐゴシック" charset="-128"/>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533400" y="55563"/>
            <a:ext cx="6253163" cy="1143000"/>
          </a:xfrm>
        </p:spPr>
        <p:txBody>
          <a:bodyPr/>
          <a:lstStyle/>
          <a:p>
            <a:r>
              <a:rPr lang="en-US" altLang="en-US" sz="3600">
                <a:ea typeface="ＭＳ Ｐゴシック" charset="-128"/>
              </a:rPr>
              <a:t>First-Day Class: General Complexity</a:t>
            </a:r>
          </a:p>
        </p:txBody>
      </p:sp>
      <p:sp>
        <p:nvSpPr>
          <p:cNvPr id="140290" name="Slide Number Placeholder 3"/>
          <p:cNvSpPr>
            <a:spLocks noGrp="1"/>
          </p:cNvSpPr>
          <p:nvPr>
            <p:ph type="sldNum" sz="quarter" idx="10"/>
          </p:nvPr>
        </p:nvSpPr>
        <p:spPr>
          <a:xfrm>
            <a:off x="7011988" y="6402388"/>
            <a:ext cx="2130425" cy="4556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99">
                <a:solidFill>
                  <a:schemeClr val="tx1"/>
                </a:solidFill>
                <a:latin typeface="Times New Roman" charset="0"/>
                <a:ea typeface="ＭＳ Ｐゴシック" charset="-128"/>
              </a:defRPr>
            </a:lvl1pPr>
            <a:lvl2pPr marL="741613" indent="-285236">
              <a:defRPr sz="499">
                <a:solidFill>
                  <a:schemeClr val="tx1"/>
                </a:solidFill>
                <a:latin typeface="Times New Roman" charset="0"/>
                <a:ea typeface="ＭＳ Ｐゴシック" charset="-128"/>
              </a:defRPr>
            </a:lvl2pPr>
            <a:lvl3pPr marL="1140943" indent="-228189">
              <a:defRPr sz="499">
                <a:solidFill>
                  <a:schemeClr val="tx1"/>
                </a:solidFill>
                <a:latin typeface="Times New Roman" charset="0"/>
                <a:ea typeface="ＭＳ Ｐゴシック" charset="-128"/>
              </a:defRPr>
            </a:lvl3pPr>
            <a:lvl4pPr marL="1597320" indent="-228189">
              <a:defRPr sz="499">
                <a:solidFill>
                  <a:schemeClr val="tx1"/>
                </a:solidFill>
                <a:latin typeface="Times New Roman" charset="0"/>
                <a:ea typeface="ＭＳ Ｐゴシック" charset="-128"/>
              </a:defRPr>
            </a:lvl4pPr>
            <a:lvl5pPr marL="2053697" indent="-228189">
              <a:defRPr sz="499">
                <a:solidFill>
                  <a:schemeClr val="tx1"/>
                </a:solidFill>
                <a:latin typeface="Times New Roman" charset="0"/>
                <a:ea typeface="ＭＳ Ｐゴシック" charset="-128"/>
              </a:defRPr>
            </a:lvl5pPr>
            <a:lvl6pPr marL="2510074" indent="-228189" algn="ctr" eaLnBrk="0" fontAlgn="base" hangingPunct="0">
              <a:spcBef>
                <a:spcPct val="0"/>
              </a:spcBef>
              <a:spcAft>
                <a:spcPct val="0"/>
              </a:spcAft>
              <a:defRPr sz="499">
                <a:solidFill>
                  <a:schemeClr val="tx1"/>
                </a:solidFill>
                <a:latin typeface="Times New Roman" charset="0"/>
                <a:ea typeface="ＭＳ Ｐゴシック" charset="-128"/>
              </a:defRPr>
            </a:lvl6pPr>
            <a:lvl7pPr marL="2966451" indent="-228189" algn="ctr" eaLnBrk="0" fontAlgn="base" hangingPunct="0">
              <a:spcBef>
                <a:spcPct val="0"/>
              </a:spcBef>
              <a:spcAft>
                <a:spcPct val="0"/>
              </a:spcAft>
              <a:defRPr sz="499">
                <a:solidFill>
                  <a:schemeClr val="tx1"/>
                </a:solidFill>
                <a:latin typeface="Times New Roman" charset="0"/>
                <a:ea typeface="ＭＳ Ｐゴシック" charset="-128"/>
              </a:defRPr>
            </a:lvl7pPr>
            <a:lvl8pPr marL="3422828" indent="-228189" algn="ctr" eaLnBrk="0" fontAlgn="base" hangingPunct="0">
              <a:spcBef>
                <a:spcPct val="0"/>
              </a:spcBef>
              <a:spcAft>
                <a:spcPct val="0"/>
              </a:spcAft>
              <a:defRPr sz="499">
                <a:solidFill>
                  <a:schemeClr val="tx1"/>
                </a:solidFill>
                <a:latin typeface="Times New Roman" charset="0"/>
                <a:ea typeface="ＭＳ Ｐゴシック" charset="-128"/>
              </a:defRPr>
            </a:lvl8pPr>
            <a:lvl9pPr marL="3879205" indent="-228189" algn="ctr" eaLnBrk="0" fontAlgn="base" hangingPunct="0">
              <a:spcBef>
                <a:spcPct val="0"/>
              </a:spcBef>
              <a:spcAft>
                <a:spcPct val="0"/>
              </a:spcAft>
              <a:defRPr sz="499">
                <a:solidFill>
                  <a:schemeClr val="tx1"/>
                </a:solidFill>
                <a:latin typeface="Times New Roman" charset="0"/>
                <a:ea typeface="ＭＳ Ｐゴシック" charset="-128"/>
              </a:defRPr>
            </a:lvl9pPr>
          </a:lstStyle>
          <a:p>
            <a:pPr>
              <a:defRPr/>
            </a:pPr>
            <a:fld id="{23500339-16F7-9B4B-B427-39CF86933EEE}" type="slidenum">
              <a:rPr lang="en-US" altLang="en-US" sz="1198" smtClean="0">
                <a:latin typeface="Tahoma" charset="0"/>
              </a:rPr>
              <a:pPr>
                <a:defRPr/>
              </a:pPr>
              <a:t>62</a:t>
            </a:fld>
            <a:endParaRPr lang="en-US" altLang="en-US" sz="1198" smtClean="0">
              <a:latin typeface="Tahoma" charset="0"/>
            </a:endParaRPr>
          </a:p>
        </p:txBody>
      </p:sp>
      <p:sp>
        <p:nvSpPr>
          <p:cNvPr id="140291" name="Content Placeholder 2"/>
          <p:cNvSpPr>
            <a:spLocks noGrp="1"/>
          </p:cNvSpPr>
          <p:nvPr>
            <p:ph idx="1"/>
          </p:nvPr>
        </p:nvSpPr>
        <p:spPr/>
        <p:txBody>
          <a:bodyPr/>
          <a:lstStyle/>
          <a:p>
            <a:pPr>
              <a:defRPr/>
            </a:pPr>
            <a:r>
              <a:rPr lang="en-US" altLang="en-US">
                <a:solidFill>
                  <a:srgbClr val="000090"/>
                </a:solidFill>
                <a:ea typeface="ＭＳ Ｐゴシック" charset="-128"/>
              </a:rPr>
              <a:t>Complexity</a:t>
            </a:r>
            <a:r>
              <a:rPr lang="en-US" altLang="en-US">
                <a:ea typeface="ＭＳ Ｐゴシック" charset="-128"/>
              </a:rPr>
              <a:t> in highly organized systems arises primarily from design strategies intended to create </a:t>
            </a:r>
            <a:r>
              <a:rPr lang="en-US" altLang="en-US">
                <a:solidFill>
                  <a:srgbClr val="000090"/>
                </a:solidFill>
                <a:ea typeface="ＭＳ Ｐゴシック" charset="-128"/>
              </a:rPr>
              <a:t>robustness to uncertainty</a:t>
            </a:r>
            <a:r>
              <a:rPr lang="en-US" altLang="en-US">
                <a:ea typeface="ＭＳ Ｐゴシック" charset="-128"/>
              </a:rPr>
              <a:t> in their environments and component parts.</a:t>
            </a:r>
          </a:p>
          <a:p>
            <a:pPr lvl="1">
              <a:defRPr/>
            </a:pPr>
            <a:r>
              <a:rPr lang="en-US" altLang="en-US" sz="1996">
                <a:solidFill>
                  <a:srgbClr val="000090"/>
                </a:solidFill>
                <a:ea typeface="ＭＳ Ｐゴシック" charset="-128"/>
              </a:rPr>
              <a:t>Scalability</a:t>
            </a:r>
            <a:r>
              <a:rPr lang="en-US" altLang="en-US" sz="1996">
                <a:ea typeface="ＭＳ Ｐゴシック" charset="-128"/>
              </a:rPr>
              <a:t> is robustness to changes to the size and complexity of a system as a whole.</a:t>
            </a:r>
          </a:p>
          <a:p>
            <a:pPr lvl="1">
              <a:defRPr/>
            </a:pPr>
            <a:r>
              <a:rPr lang="en-US" altLang="en-US" sz="1996">
                <a:solidFill>
                  <a:srgbClr val="000090"/>
                </a:solidFill>
                <a:ea typeface="ＭＳ Ｐゴシック" charset="-128"/>
              </a:rPr>
              <a:t>Evolvability</a:t>
            </a:r>
            <a:r>
              <a:rPr lang="en-US" altLang="en-US" sz="1996">
                <a:ea typeface="ＭＳ Ｐゴシック" charset="-128"/>
              </a:rPr>
              <a:t> is robustness of lineages to large changes on various (usually long) time scales.</a:t>
            </a:r>
          </a:p>
          <a:p>
            <a:pPr lvl="1">
              <a:defRPr/>
            </a:pPr>
            <a:r>
              <a:rPr lang="en-US" altLang="en-US" sz="1996">
                <a:solidFill>
                  <a:srgbClr val="000090"/>
                </a:solidFill>
                <a:ea typeface="ＭＳ Ｐゴシック" charset="-128"/>
              </a:rPr>
              <a:t>Reliability</a:t>
            </a:r>
            <a:r>
              <a:rPr lang="en-US" altLang="en-US" sz="1996">
                <a:ea typeface="ＭＳ Ｐゴシック" charset="-128"/>
              </a:rPr>
              <a:t> is robustness to component failures.</a:t>
            </a:r>
          </a:p>
          <a:p>
            <a:pPr lvl="1">
              <a:defRPr/>
            </a:pPr>
            <a:r>
              <a:rPr lang="en-US" altLang="en-US" sz="1996">
                <a:solidFill>
                  <a:srgbClr val="000090"/>
                </a:solidFill>
                <a:ea typeface="ＭＳ Ｐゴシック" charset="-128"/>
              </a:rPr>
              <a:t>Efficiency</a:t>
            </a:r>
            <a:r>
              <a:rPr lang="en-US" altLang="en-US" sz="1996">
                <a:ea typeface="ＭＳ Ｐゴシック" charset="-128"/>
              </a:rPr>
              <a:t> is robustness to resource scarcity.</a:t>
            </a:r>
          </a:p>
          <a:p>
            <a:pPr lvl="1">
              <a:defRPr/>
            </a:pPr>
            <a:r>
              <a:rPr lang="en-US" altLang="en-US" sz="1996">
                <a:solidFill>
                  <a:srgbClr val="000090"/>
                </a:solidFill>
                <a:ea typeface="ＭＳ Ｐゴシック" charset="-128"/>
              </a:rPr>
              <a:t>Modularity</a:t>
            </a:r>
            <a:r>
              <a:rPr lang="en-US" altLang="en-US" sz="1996">
                <a:ea typeface="ＭＳ Ｐゴシック" charset="-128"/>
              </a:rPr>
              <a:t> is robustness to component rearrangements.</a:t>
            </a:r>
          </a:p>
        </p:txBody>
      </p:sp>
      <p:sp>
        <p:nvSpPr>
          <p:cNvPr id="140292" name="Rectangle 4"/>
          <p:cNvSpPr>
            <a:spLocks noChangeArrowheads="1"/>
          </p:cNvSpPr>
          <p:nvPr/>
        </p:nvSpPr>
        <p:spPr bwMode="auto">
          <a:xfrm>
            <a:off x="6311900" y="6396038"/>
            <a:ext cx="1271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r>
              <a:rPr lang="en-US" altLang="en-US" sz="1597" smtClean="0"/>
              <a:t>David Meyer</a:t>
            </a:r>
            <a:endParaRPr lang="en-US" altLang="en-US" sz="3993" smtClean="0"/>
          </a:p>
        </p:txBody>
      </p:sp>
      <p:pic>
        <p:nvPicPr>
          <p:cNvPr id="52229" name="Picture 3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41288"/>
            <a:ext cx="21939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en-US">
                <a:ea typeface="ＭＳ Ｐゴシック" charset="-128"/>
              </a:rPr>
              <a:t>First-Day Class: Evolution</a:t>
            </a:r>
          </a:p>
        </p:txBody>
      </p:sp>
      <p:sp>
        <p:nvSpPr>
          <p:cNvPr id="54274" name="Rectangle 3"/>
          <p:cNvSpPr>
            <a:spLocks noGrp="1" noChangeArrowheads="1"/>
          </p:cNvSpPr>
          <p:nvPr>
            <p:ph type="body" idx="1"/>
          </p:nvPr>
        </p:nvSpPr>
        <p:spPr>
          <a:xfrm>
            <a:off x="517525" y="1341438"/>
            <a:ext cx="8310563" cy="5210175"/>
          </a:xfrm>
        </p:spPr>
        <p:txBody>
          <a:bodyPr/>
          <a:lstStyle/>
          <a:p>
            <a:pPr>
              <a:lnSpc>
                <a:spcPct val="90000"/>
              </a:lnSpc>
            </a:pPr>
            <a:r>
              <a:rPr lang="en-US" altLang="en-US" sz="2400">
                <a:ea typeface="ＭＳ Ｐゴシック" charset="-128"/>
              </a:rPr>
              <a:t>Driven by Technology, Infrastructure, Policy, Applications (usage), and Understanding:</a:t>
            </a:r>
          </a:p>
          <a:p>
            <a:pPr lvl="1">
              <a:lnSpc>
                <a:spcPct val="90000"/>
              </a:lnSpc>
            </a:pPr>
            <a:r>
              <a:rPr lang="en-US" altLang="en-US" sz="2000">
                <a:ea typeface="ＭＳ Ｐゴシック" charset="-128"/>
              </a:rPr>
              <a:t>technology</a:t>
            </a:r>
          </a:p>
          <a:p>
            <a:pPr lvl="2">
              <a:lnSpc>
                <a:spcPct val="90000"/>
              </a:lnSpc>
            </a:pPr>
            <a:r>
              <a:rPr lang="en-US" altLang="en-US" sz="1800">
                <a:ea typeface="ＭＳ Ｐゴシック" charset="-128"/>
              </a:rPr>
              <a:t>e.g., wireless/optical communication technologies and device miniaturization (sensors)</a:t>
            </a:r>
          </a:p>
          <a:p>
            <a:pPr lvl="1">
              <a:lnSpc>
                <a:spcPct val="90000"/>
              </a:lnSpc>
            </a:pPr>
            <a:r>
              <a:rPr lang="en-US" altLang="en-US" sz="2000">
                <a:ea typeface="ＭＳ Ｐゴシック" charset="-128"/>
              </a:rPr>
              <a:t>infrastructure</a:t>
            </a:r>
          </a:p>
          <a:p>
            <a:pPr lvl="2">
              <a:lnSpc>
                <a:spcPct val="90000"/>
              </a:lnSpc>
            </a:pPr>
            <a:r>
              <a:rPr lang="en-US" altLang="en-US" sz="1800">
                <a:ea typeface="ＭＳ Ｐゴシック" charset="-128"/>
              </a:rPr>
              <a:t>e.g., cloud computing vs local computing</a:t>
            </a:r>
          </a:p>
          <a:p>
            <a:pPr lvl="1">
              <a:lnSpc>
                <a:spcPct val="90000"/>
              </a:lnSpc>
            </a:pPr>
            <a:r>
              <a:rPr lang="en-US" altLang="en-US" sz="2000">
                <a:ea typeface="ＭＳ Ｐゴシック" charset="-128"/>
              </a:rPr>
              <a:t>applications (usage)</a:t>
            </a:r>
          </a:p>
          <a:p>
            <a:pPr lvl="2">
              <a:lnSpc>
                <a:spcPct val="90000"/>
              </a:lnSpc>
            </a:pPr>
            <a:r>
              <a:rPr lang="en-US" altLang="en-US" sz="1800">
                <a:ea typeface="ＭＳ Ｐゴシック" charset="-128"/>
              </a:rPr>
              <a:t>e.g., mobile computing, content distribution, game, tele presence, sensing</a:t>
            </a:r>
          </a:p>
          <a:p>
            <a:pPr lvl="1">
              <a:lnSpc>
                <a:spcPct val="90000"/>
              </a:lnSpc>
            </a:pPr>
            <a:r>
              <a:rPr lang="en-US" altLang="en-US" sz="2000">
                <a:ea typeface="ＭＳ Ｐゴシック" charset="-128"/>
              </a:rPr>
              <a:t>understanding</a:t>
            </a:r>
          </a:p>
          <a:p>
            <a:pPr lvl="2">
              <a:lnSpc>
                <a:spcPct val="90000"/>
              </a:lnSpc>
            </a:pPr>
            <a:r>
              <a:rPr lang="en-US" altLang="en-US" sz="1800">
                <a:ea typeface="ＭＳ Ｐゴシック" charset="-128"/>
              </a:rPr>
              <a:t>e.g., resource sharing principle, routing principles, mechanism design, optimal stochastic control (randomized access)</a:t>
            </a:r>
          </a:p>
          <a:p>
            <a:pPr>
              <a:lnSpc>
                <a:spcPct val="90000"/>
              </a:lnSpc>
            </a:pPr>
            <a:r>
              <a:rPr lang="en-US" altLang="en-US" sz="2600">
                <a:ea typeface="ＭＳ Ｐゴシック" charset="-128"/>
              </a:rPr>
              <a:t>Complexity comes from evolution.</a:t>
            </a:r>
          </a:p>
          <a:p>
            <a:pPr>
              <a:lnSpc>
                <a:spcPct val="90000"/>
              </a:lnSpc>
            </a:pPr>
            <a:r>
              <a:rPr lang="en-US" altLang="en-US" sz="2600">
                <a:ea typeface="ＭＳ Ｐゴシック" charset="-128"/>
              </a:rPr>
              <a:t>Don’t be afraid to challenge the foundation and redesign!</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4"/>
          <p:cNvSpPr>
            <a:spLocks noGrp="1"/>
          </p:cNvSpPr>
          <p:nvPr>
            <p:ph type="ctrTitle"/>
          </p:nvPr>
        </p:nvSpPr>
        <p:spPr/>
        <p:txBody>
          <a:bodyPr/>
          <a:lstStyle/>
          <a:p>
            <a:pPr algn="ctr"/>
            <a:r>
              <a:rPr lang="en-US" altLang="en-US">
                <a:ea typeface="ＭＳ Ｐゴシック" charset="-128"/>
              </a:rPr>
              <a:t>Faster</a:t>
            </a:r>
            <a:br>
              <a:rPr lang="en-US" altLang="en-US">
                <a:ea typeface="ＭＳ Ｐゴシック" charset="-128"/>
              </a:rPr>
            </a:br>
            <a:r>
              <a:rPr lang="en-US" altLang="en-US" sz="2800">
                <a:ea typeface="ＭＳ Ｐゴシック" charset="-128"/>
              </a:rPr>
              <a:t>(Higher-BW)</a:t>
            </a:r>
          </a:p>
        </p:txBody>
      </p:sp>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15D73790-51E7-BC4C-A90E-9846BA08EB59}" type="slidenum">
              <a:rPr lang="en-US" altLang="en-US" sz="1400">
                <a:solidFill>
                  <a:srgbClr val="000000"/>
                </a:solidFill>
                <a:latin typeface="Times New Roman" charset="0"/>
              </a:rPr>
              <a:pPr>
                <a:spcBef>
                  <a:spcPct val="0"/>
                </a:spcBef>
                <a:buClrTx/>
                <a:buSzTx/>
                <a:buFontTx/>
                <a:buNone/>
              </a:pPr>
              <a:t>64</a:t>
            </a:fld>
            <a:endParaRPr lang="en-US" altLang="en-US" sz="1400">
              <a:solidFill>
                <a:srgbClr val="000000"/>
              </a:solidFill>
              <a:latin typeface="Times New Roman"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en-US">
                <a:ea typeface="ＭＳ Ｐゴシック" charset="-128"/>
              </a:rPr>
              <a:t>Basic Theory: Channel Capacity</a:t>
            </a:r>
          </a:p>
        </p:txBody>
      </p:sp>
      <p:sp>
        <p:nvSpPr>
          <p:cNvPr id="58370" name="Rectangle 3"/>
          <p:cNvSpPr>
            <a:spLocks noGrp="1" noChangeArrowheads="1"/>
          </p:cNvSpPr>
          <p:nvPr>
            <p:ph type="body" idx="1"/>
          </p:nvPr>
        </p:nvSpPr>
        <p:spPr/>
        <p:txBody>
          <a:bodyPr/>
          <a:lstStyle/>
          <a:p>
            <a:r>
              <a:rPr lang="en-US" altLang="en-US">
                <a:ea typeface="ＭＳ Ｐゴシック" charset="-128"/>
              </a:rPr>
              <a:t>The maximum number of bits that can be transmitted per second (bps) by a physical media is:</a:t>
            </a: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pPr>
              <a:buFont typeface="ZapfDingbats" charset="0"/>
              <a:buNone/>
            </a:pPr>
            <a:r>
              <a:rPr lang="en-US" altLang="en-US">
                <a:ea typeface="ＭＳ Ｐゴシック" charset="-128"/>
              </a:rPr>
              <a:t>where W is the frequency range, S/N is the signal noise ratio. We assume Gaussian noise.</a:t>
            </a:r>
          </a:p>
        </p:txBody>
      </p:sp>
      <p:graphicFrame>
        <p:nvGraphicFramePr>
          <p:cNvPr id="58371" name="Object 4"/>
          <p:cNvGraphicFramePr>
            <a:graphicFrameLocks noChangeAspect="1"/>
          </p:cNvGraphicFramePr>
          <p:nvPr/>
        </p:nvGraphicFramePr>
        <p:xfrm>
          <a:off x="2944813" y="2992438"/>
          <a:ext cx="3005137" cy="795337"/>
        </p:xfrm>
        <a:graphic>
          <a:graphicData uri="http://schemas.openxmlformats.org/presentationml/2006/ole">
            <mc:AlternateContent xmlns:mc="http://schemas.openxmlformats.org/markup-compatibility/2006">
              <mc:Choice xmlns:v="urn:schemas-microsoft-com:vml" Requires="v">
                <p:oleObj spid="_x0000_s58374" name="Equation" r:id="rId4" imgW="863225" imgH="228501" progId="Equation.3">
                  <p:embed/>
                </p:oleObj>
              </mc:Choice>
              <mc:Fallback>
                <p:oleObj name="Equation" r:id="rId4" imgW="863225" imgH="228501"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813" y="2992438"/>
                        <a:ext cx="3005137" cy="795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altLang="en-US">
                <a:ea typeface="ＭＳ Ｐゴシック" charset="-128"/>
              </a:rPr>
              <a:t>The Wire: Fiber </a:t>
            </a:r>
          </a:p>
        </p:txBody>
      </p:sp>
      <p:sp>
        <p:nvSpPr>
          <p:cNvPr id="60418" name="Rectangle 3"/>
          <p:cNvSpPr>
            <a:spLocks noGrp="1" noChangeArrowheads="1"/>
          </p:cNvSpPr>
          <p:nvPr>
            <p:ph type="body" idx="1"/>
          </p:nvPr>
        </p:nvSpPr>
        <p:spPr>
          <a:xfrm>
            <a:off x="520700" y="1462088"/>
            <a:ext cx="7772400" cy="4648200"/>
          </a:xfrm>
        </p:spPr>
        <p:txBody>
          <a:bodyPr/>
          <a:lstStyle/>
          <a:p>
            <a:r>
              <a:rPr lang="en-US" altLang="en-US">
                <a:ea typeface="ＭＳ Ｐゴシック" charset="-128"/>
              </a:rPr>
              <a:t>A look at a fiber</a:t>
            </a: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endParaRPr lang="en-US" altLang="en-US">
              <a:ea typeface="ＭＳ Ｐゴシック" charset="-128"/>
            </a:endParaRPr>
          </a:p>
          <a:p>
            <a:r>
              <a:rPr lang="en-US" altLang="en-US">
                <a:ea typeface="ＭＳ Ｐゴシック" charset="-128"/>
              </a:rPr>
              <a:t>How it works?</a:t>
            </a:r>
          </a:p>
        </p:txBody>
      </p:sp>
      <p:pic>
        <p:nvPicPr>
          <p:cNvPr id="604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227638"/>
            <a:ext cx="57721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213" y="2051050"/>
            <a:ext cx="58197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 Box 6"/>
          <p:cNvSpPr txBox="1">
            <a:spLocks noChangeArrowheads="1"/>
          </p:cNvSpPr>
          <p:nvPr/>
        </p:nvSpPr>
        <p:spPr bwMode="auto">
          <a:xfrm>
            <a:off x="1044575" y="1509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endParaRPr lang="en-US" altLang="en-US" sz="1800"/>
          </a:p>
        </p:txBody>
      </p:sp>
      <p:sp>
        <p:nvSpPr>
          <p:cNvPr id="60422" name="AutoShape 7" descr="0481-01.gif"/>
          <p:cNvSpPr>
            <a:spLocks noChangeAspect="1" noChangeArrowheads="1"/>
          </p:cNvSpPr>
          <p:nvPr/>
        </p:nvSpPr>
        <p:spPr bwMode="auto">
          <a:xfrm>
            <a:off x="2409825" y="3028950"/>
            <a:ext cx="4324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sp>
        <p:nvSpPr>
          <p:cNvPr id="60423" name="AutoShape 8" descr="0481-01.gif"/>
          <p:cNvSpPr>
            <a:spLocks noChangeAspect="1" noChangeArrowheads="1"/>
          </p:cNvSpPr>
          <p:nvPr/>
        </p:nvSpPr>
        <p:spPr bwMode="auto">
          <a:xfrm>
            <a:off x="2409825" y="3028950"/>
            <a:ext cx="4324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sp>
        <p:nvSpPr>
          <p:cNvPr id="60424" name="AutoShape 9" descr="0481-01.gif"/>
          <p:cNvSpPr>
            <a:spLocks noChangeAspect="1" noChangeArrowheads="1"/>
          </p:cNvSpPr>
          <p:nvPr/>
        </p:nvSpPr>
        <p:spPr bwMode="auto">
          <a:xfrm>
            <a:off x="2409825" y="3028950"/>
            <a:ext cx="4324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pic>
        <p:nvPicPr>
          <p:cNvPr id="60425" name="Picture 10" descr="0481-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938" y="3700463"/>
            <a:ext cx="4324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11"/>
          <p:cNvSpPr txBox="1">
            <a:spLocks noChangeArrowheads="1"/>
          </p:cNvSpPr>
          <p:nvPr/>
        </p:nvSpPr>
        <p:spPr bwMode="auto">
          <a:xfrm>
            <a:off x="6475413" y="4108450"/>
            <a:ext cx="217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600"/>
              <a:t>A graded index fiber</a:t>
            </a:r>
          </a:p>
        </p:txBody>
      </p:sp>
      <p:pic>
        <p:nvPicPr>
          <p:cNvPr id="6042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1050" y="76200"/>
            <a:ext cx="309403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r>
              <a:rPr lang="en-US" altLang="en-US">
                <a:ea typeface="ＭＳ Ｐゴシック" charset="-128"/>
              </a:rPr>
              <a:t>The Wire: Fiber </a:t>
            </a:r>
          </a:p>
        </p:txBody>
      </p:sp>
      <p:sp>
        <p:nvSpPr>
          <p:cNvPr id="62466" name="Rectangle 3"/>
          <p:cNvSpPr>
            <a:spLocks noGrp="1" noChangeArrowheads="1"/>
          </p:cNvSpPr>
          <p:nvPr>
            <p:ph type="body" idx="1"/>
          </p:nvPr>
        </p:nvSpPr>
        <p:spPr>
          <a:xfrm>
            <a:off x="533400" y="1323975"/>
            <a:ext cx="4922838" cy="4930775"/>
          </a:xfrm>
        </p:spPr>
        <p:txBody>
          <a:bodyPr/>
          <a:lstStyle/>
          <a:p>
            <a:pPr>
              <a:lnSpc>
                <a:spcPct val="90000"/>
              </a:lnSpc>
            </a:pPr>
            <a:r>
              <a:rPr lang="en-US" altLang="en-US" sz="2400">
                <a:ea typeface="ＭＳ Ｐゴシック" charset="-128"/>
              </a:rPr>
              <a:t>Wide spectrum (large W) at low loss (high S/N): </a:t>
            </a:r>
            <a:br>
              <a:rPr lang="en-US" altLang="en-US" sz="2400">
                <a:ea typeface="ＭＳ Ｐゴシック" charset="-128"/>
              </a:rPr>
            </a:br>
            <a:r>
              <a:rPr lang="en-US" altLang="en-US" sz="2400">
                <a:ea typeface="ＭＳ Ｐゴシック" charset="-128"/>
              </a:rPr>
              <a:t>~0.3db/km </a:t>
            </a:r>
            <a:br>
              <a:rPr lang="en-US" altLang="en-US" sz="2400">
                <a:ea typeface="ＭＳ Ｐゴシック" charset="-128"/>
              </a:rPr>
            </a:br>
            <a:r>
              <a:rPr lang="en-US" altLang="en-US" sz="2400">
                <a:ea typeface="ＭＳ Ｐゴシック" charset="-128"/>
              </a:rPr>
              <a:t>(c.f. copper ~190db/km @100Mhz), </a:t>
            </a:r>
            <a:br>
              <a:rPr lang="en-US" altLang="en-US" sz="2400">
                <a:ea typeface="ＭＳ Ｐゴシック" charset="-128"/>
              </a:rPr>
            </a:br>
            <a:r>
              <a:rPr lang="en-US" altLang="en-US" sz="2400">
                <a:ea typeface="ＭＳ Ｐゴシック" charset="-128"/>
              </a:rPr>
              <a:t>30-100km without repeater</a:t>
            </a:r>
          </a:p>
          <a:p>
            <a:pPr>
              <a:lnSpc>
                <a:spcPct val="90000"/>
              </a:lnSpc>
            </a:pPr>
            <a:endParaRPr lang="en-US" altLang="en-US" sz="2400">
              <a:ea typeface="ＭＳ Ｐゴシック" charset="-128"/>
            </a:endParaRPr>
          </a:p>
          <a:p>
            <a:pPr>
              <a:lnSpc>
                <a:spcPct val="90000"/>
              </a:lnSpc>
            </a:pPr>
            <a:endParaRPr lang="en-US" altLang="en-US" sz="2400">
              <a:ea typeface="ＭＳ Ｐゴシック" charset="-128"/>
            </a:endParaRPr>
          </a:p>
          <a:p>
            <a:pPr>
              <a:lnSpc>
                <a:spcPct val="90000"/>
              </a:lnSpc>
            </a:pPr>
            <a:endParaRPr lang="en-US" altLang="en-US" sz="2400">
              <a:ea typeface="ＭＳ Ｐゴシック" charset="-128"/>
            </a:endParaRPr>
          </a:p>
          <a:p>
            <a:pPr>
              <a:lnSpc>
                <a:spcPct val="90000"/>
              </a:lnSpc>
            </a:pPr>
            <a:endParaRPr lang="en-US" altLang="en-US" sz="2400">
              <a:ea typeface="ＭＳ Ｐゴシック" charset="-128"/>
            </a:endParaRPr>
          </a:p>
          <a:p>
            <a:pPr>
              <a:lnSpc>
                <a:spcPct val="90000"/>
              </a:lnSpc>
            </a:pPr>
            <a:r>
              <a:rPr lang="en-US" altLang="en-US" sz="2400">
                <a:ea typeface="ＭＳ Ｐゴシック" charset="-128"/>
              </a:rPr>
              <a:t>Lightweight: 33 tons of copper to transmit the same amount of information carried by ¼ pound of optical fiber</a:t>
            </a:r>
          </a:p>
        </p:txBody>
      </p:sp>
      <p:pic>
        <p:nvPicPr>
          <p:cNvPr id="62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489325"/>
            <a:ext cx="27368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50" y="5184775"/>
            <a:ext cx="26146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1"/>
          <p:cNvSpPr>
            <a:spLocks noChangeArrowheads="1"/>
          </p:cNvSpPr>
          <p:nvPr/>
        </p:nvSpPr>
        <p:spPr bwMode="auto">
          <a:xfrm>
            <a:off x="533400" y="6335713"/>
            <a:ext cx="890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1200"/>
              <a:t>Capacity Limits of Optical Fiber Networks</a:t>
            </a:r>
          </a:p>
          <a:p>
            <a:pPr>
              <a:spcBef>
                <a:spcPct val="0"/>
              </a:spcBef>
              <a:buClrTx/>
              <a:buSzTx/>
              <a:buFontTx/>
              <a:buNone/>
            </a:pPr>
            <a:r>
              <a:rPr lang="en-US" altLang="x-none" sz="1200"/>
              <a:t>http://ieeexplore.ieee.org/stamp/stamp.jsp?tp=&amp;arnumber=5420239</a:t>
            </a:r>
          </a:p>
        </p:txBody>
      </p:sp>
      <p:pic>
        <p:nvPicPr>
          <p:cNvPr id="6247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4300" y="795338"/>
            <a:ext cx="362585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533400" y="173038"/>
            <a:ext cx="7772400" cy="1143000"/>
          </a:xfrm>
        </p:spPr>
        <p:txBody>
          <a:bodyPr/>
          <a:lstStyle/>
          <a:p>
            <a:r>
              <a:rPr lang="en-US" altLang="en-US" sz="3200">
                <a:ea typeface="ＭＳ Ｐゴシック" charset="-128"/>
              </a:rPr>
              <a:t>Advantages of Fibers</a:t>
            </a:r>
          </a:p>
        </p:txBody>
      </p:sp>
      <p:pic>
        <p:nvPicPr>
          <p:cNvPr id="645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1711325"/>
            <a:ext cx="671512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11138" y="238125"/>
            <a:ext cx="7772400" cy="1143000"/>
          </a:xfrm>
        </p:spPr>
        <p:txBody>
          <a:bodyPr/>
          <a:lstStyle/>
          <a:p>
            <a:r>
              <a:rPr lang="en-US" altLang="en-US">
                <a:ea typeface="ＭＳ Ｐゴシック" charset="-128"/>
              </a:rPr>
              <a:t>How to Do Switching?</a:t>
            </a:r>
          </a:p>
        </p:txBody>
      </p:sp>
      <p:sp>
        <p:nvSpPr>
          <p:cNvPr id="34819" name="Rectangle 3"/>
          <p:cNvSpPr>
            <a:spLocks noGrp="1" noChangeArrowheads="1"/>
          </p:cNvSpPr>
          <p:nvPr>
            <p:ph type="body" sz="half" idx="1"/>
          </p:nvPr>
        </p:nvSpPr>
        <p:spPr>
          <a:xfrm>
            <a:off x="231775" y="1589088"/>
            <a:ext cx="8716963" cy="1157287"/>
          </a:xfrm>
        </p:spPr>
        <p:txBody>
          <a:bodyPr/>
          <a:lstStyle/>
          <a:p>
            <a:r>
              <a:rPr lang="en-US" altLang="en-US" sz="2400">
                <a:ea typeface="ＭＳ Ｐゴシック" charset="-128"/>
              </a:rPr>
              <a:t>Optical-Electrical-Optical</a:t>
            </a:r>
          </a:p>
          <a:p>
            <a:r>
              <a:rPr lang="en-US" altLang="en-US" sz="2400">
                <a:ea typeface="ＭＳ Ｐゴシック" charset="-128"/>
              </a:rPr>
              <a:t>Optical switch: </a:t>
            </a:r>
            <a:r>
              <a:rPr lang="en-US" altLang="en-US" sz="2000">
                <a:ea typeface="ＭＳ Ｐゴシック" charset="-128"/>
              </a:rPr>
              <a:t>optical micro-electro-mechanical systems (MEMS)</a:t>
            </a:r>
          </a:p>
        </p:txBody>
      </p:sp>
      <p:pic>
        <p:nvPicPr>
          <p:cNvPr id="665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63" y="3214688"/>
            <a:ext cx="445135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3214688"/>
            <a:ext cx="41687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7"/>
          <p:cNvSpPr txBox="1">
            <a:spLocks noChangeArrowheads="1"/>
          </p:cNvSpPr>
          <p:nvPr/>
        </p:nvSpPr>
        <p:spPr bwMode="auto">
          <a:xfrm>
            <a:off x="1243013" y="5891213"/>
            <a:ext cx="1504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t>Optical path</a:t>
            </a:r>
          </a:p>
        </p:txBody>
      </p:sp>
      <p:sp>
        <p:nvSpPr>
          <p:cNvPr id="66566" name="Text Box 8"/>
          <p:cNvSpPr txBox="1">
            <a:spLocks noChangeArrowheads="1"/>
          </p:cNvSpPr>
          <p:nvPr/>
        </p:nvSpPr>
        <p:spPr bwMode="auto">
          <a:xfrm>
            <a:off x="5648325" y="5910263"/>
            <a:ext cx="2147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t>One optical switch</a:t>
            </a:r>
          </a:p>
        </p:txBody>
      </p:sp>
      <p:sp>
        <p:nvSpPr>
          <p:cNvPr id="66567" name="Rectangle 7"/>
          <p:cNvSpPr>
            <a:spLocks noChangeArrowheads="1"/>
          </p:cNvSpPr>
          <p:nvPr/>
        </p:nvSpPr>
        <p:spPr bwMode="auto">
          <a:xfrm>
            <a:off x="263525" y="6421438"/>
            <a:ext cx="8583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t>http://www.qwest.com/largebusiness/enterprisesolutions/networkMaps/preloader.swf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Overhead</a:t>
            </a:r>
            <a:endParaRPr lang="en-US" dirty="0"/>
          </a:p>
        </p:txBody>
      </p:sp>
      <p:sp>
        <p:nvSpPr>
          <p:cNvPr id="7" name="Content Placeholder 6"/>
          <p:cNvSpPr>
            <a:spLocks noGrp="1"/>
          </p:cNvSpPr>
          <p:nvPr>
            <p:ph idx="1"/>
          </p:nvPr>
        </p:nvSpPr>
        <p:spPr/>
        <p:txBody>
          <a:bodyPr/>
          <a:lstStyle/>
          <a:p>
            <a:endParaRPr lang="en-US"/>
          </a:p>
        </p:txBody>
      </p:sp>
      <p:sp>
        <p:nvSpPr>
          <p:cNvPr id="5" name="Slide Number Placeholder 4"/>
          <p:cNvSpPr>
            <a:spLocks noGrp="1"/>
          </p:cNvSpPr>
          <p:nvPr>
            <p:ph type="sldNum" sz="quarter" idx="10"/>
          </p:nvPr>
        </p:nvSpPr>
        <p:spPr/>
        <p:txBody>
          <a:bodyPr/>
          <a:lstStyle/>
          <a:p>
            <a:fld id="{9BD5DA67-4185-AE44-8FA3-7DC56551373B}" type="slidenum">
              <a:rPr lang="en-US" altLang="en-US" smtClean="0"/>
              <a:pPr/>
              <a:t>7</a:t>
            </a:fld>
            <a:endParaRPr lang="en-US" altLang="en-US"/>
          </a:p>
        </p:txBody>
      </p:sp>
      <p:pic>
        <p:nvPicPr>
          <p:cNvPr id="8" name="Picture 7"/>
          <p:cNvPicPr>
            <a:picLocks noChangeAspect="1"/>
          </p:cNvPicPr>
          <p:nvPr/>
        </p:nvPicPr>
        <p:blipFill>
          <a:blip r:embed="rId2"/>
          <a:stretch>
            <a:fillRect/>
          </a:stretch>
        </p:blipFill>
        <p:spPr>
          <a:xfrm>
            <a:off x="3658371" y="0"/>
            <a:ext cx="5674046" cy="6858000"/>
          </a:xfrm>
          <a:prstGeom prst="rect">
            <a:avLst/>
          </a:prstGeom>
        </p:spPr>
      </p:pic>
      <p:sp>
        <p:nvSpPr>
          <p:cNvPr id="9" name="Rectangle 8"/>
          <p:cNvSpPr/>
          <p:nvPr/>
        </p:nvSpPr>
        <p:spPr>
          <a:xfrm>
            <a:off x="236483" y="5880953"/>
            <a:ext cx="4572000" cy="830997"/>
          </a:xfrm>
          <a:prstGeom prst="rect">
            <a:avLst/>
          </a:prstGeom>
        </p:spPr>
        <p:txBody>
          <a:bodyPr>
            <a:spAutoFit/>
          </a:bodyPr>
          <a:lstStyle/>
          <a:p>
            <a:r>
              <a:rPr lang="en-US" dirty="0"/>
              <a:t>http://</a:t>
            </a:r>
            <a:r>
              <a:rPr lang="en-US" dirty="0" err="1"/>
              <a:t>info.iet.unipi.it</a:t>
            </a:r>
            <a:r>
              <a:rPr lang="en-US" dirty="0"/>
              <a:t>/~</a:t>
            </a:r>
            <a:r>
              <a:rPr lang="en-US" dirty="0" err="1"/>
              <a:t>luigi</a:t>
            </a:r>
            <a:r>
              <a:rPr lang="en-US" dirty="0"/>
              <a:t>/papers/20120503-netmap-atc12.pdf</a:t>
            </a:r>
          </a:p>
        </p:txBody>
      </p:sp>
      <p:pic>
        <p:nvPicPr>
          <p:cNvPr id="10" name="Picture 9"/>
          <p:cNvPicPr>
            <a:picLocks noChangeAspect="1"/>
          </p:cNvPicPr>
          <p:nvPr/>
        </p:nvPicPr>
        <p:blipFill>
          <a:blip r:embed="rId3"/>
          <a:stretch>
            <a:fillRect/>
          </a:stretch>
        </p:blipFill>
        <p:spPr>
          <a:xfrm>
            <a:off x="236483" y="2237582"/>
            <a:ext cx="5473700" cy="2946400"/>
          </a:xfrm>
          <a:prstGeom prst="rect">
            <a:avLst/>
          </a:prstGeom>
        </p:spPr>
      </p:pic>
    </p:spTree>
    <p:extLst>
      <p:ext uri="{BB962C8B-B14F-4D97-AF65-F5344CB8AC3E}">
        <p14:creationId xmlns:p14="http://schemas.microsoft.com/office/powerpoint/2010/main" val="18092214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altLang="en-US">
                <a:ea typeface="ＭＳ Ｐゴシック" charset="-128"/>
              </a:rPr>
              <a:t>Example: MEMS Optical Switch</a:t>
            </a:r>
          </a:p>
        </p:txBody>
      </p:sp>
      <p:sp>
        <p:nvSpPr>
          <p:cNvPr id="68610" name="Rectangle 3"/>
          <p:cNvSpPr>
            <a:spLocks noGrp="1" noChangeArrowheads="1"/>
          </p:cNvSpPr>
          <p:nvPr>
            <p:ph type="body" sz="half" idx="1"/>
          </p:nvPr>
        </p:nvSpPr>
        <p:spPr>
          <a:xfrm>
            <a:off x="533400" y="1373188"/>
            <a:ext cx="8232775" cy="5484812"/>
          </a:xfrm>
        </p:spPr>
        <p:txBody>
          <a:bodyPr/>
          <a:lstStyle/>
          <a:p>
            <a:r>
              <a:rPr lang="en-US" altLang="en-US" sz="2400">
                <a:ea typeface="ＭＳ Ｐゴシック" charset="-128"/>
              </a:rPr>
              <a:t>Using mirrors, e.g. Lambda Router</a:t>
            </a:r>
          </a:p>
        </p:txBody>
      </p:sp>
      <p:pic>
        <p:nvPicPr>
          <p:cNvPr id="68611" name="Picture 5" descr="transpix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306763"/>
            <a:ext cx="1714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2" name="Group 6"/>
          <p:cNvGrpSpPr>
            <a:grpSpLocks/>
          </p:cNvGrpSpPr>
          <p:nvPr/>
        </p:nvGrpSpPr>
        <p:grpSpPr bwMode="auto">
          <a:xfrm>
            <a:off x="4759325" y="3625850"/>
            <a:ext cx="3887788" cy="3176588"/>
            <a:chOff x="3216" y="1590"/>
            <a:chExt cx="2544" cy="2055"/>
          </a:xfrm>
        </p:grpSpPr>
        <p:pic>
          <p:nvPicPr>
            <p:cNvPr id="686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590"/>
              <a:ext cx="2544"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angle 8"/>
            <p:cNvSpPr>
              <a:spLocks noChangeArrowheads="1"/>
            </p:cNvSpPr>
            <p:nvPr/>
          </p:nvSpPr>
          <p:spPr bwMode="auto">
            <a:xfrm>
              <a:off x="3226" y="3308"/>
              <a:ext cx="429" cy="74"/>
            </a:xfrm>
            <a:prstGeom prst="rect">
              <a:avLst/>
            </a:prstGeom>
            <a:solidFill>
              <a:schemeClr val="bg1"/>
            </a:solidFill>
            <a:ln w="9525">
              <a:solidFill>
                <a:schemeClr val="bg1"/>
              </a:solidFill>
              <a:miter lim="800000"/>
              <a:headEnd/>
              <a:tailEnd/>
            </a:ln>
          </p:spPr>
          <p:txBody>
            <a:bodyPr anchor="ct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grpSp>
      <p:pic>
        <p:nvPicPr>
          <p:cNvPr id="686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6675" y="1760538"/>
            <a:ext cx="30861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2622550"/>
            <a:ext cx="2895600" cy="2832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tLang="en-US">
                <a:ea typeface="ＭＳ Ｐゴシック" charset="-128"/>
              </a:rPr>
              <a:t>Implications</a:t>
            </a:r>
          </a:p>
        </p:txBody>
      </p:sp>
      <p:sp>
        <p:nvSpPr>
          <p:cNvPr id="36867" name="Rectangle 3"/>
          <p:cNvSpPr>
            <a:spLocks noGrp="1" noChangeArrowheads="1"/>
          </p:cNvSpPr>
          <p:nvPr>
            <p:ph type="body" idx="1"/>
          </p:nvPr>
        </p:nvSpPr>
        <p:spPr/>
        <p:txBody>
          <a:bodyPr/>
          <a:lstStyle/>
          <a:p>
            <a:pPr>
              <a:buFont typeface="Wingdings" charset="2"/>
              <a:buChar char="q"/>
            </a:pPr>
            <a:r>
              <a:rPr lang="en-US" altLang="en-US">
                <a:ea typeface="ＭＳ Ｐゴシック" charset="-128"/>
              </a:rPr>
              <a:t>Fine-grained switching may not be feasible</a:t>
            </a:r>
          </a:p>
          <a:p>
            <a:pPr>
              <a:buFont typeface="Wingdings" charset="2"/>
              <a:buChar char="q"/>
            </a:pPr>
            <a:endParaRPr lang="en-US" altLang="en-US">
              <a:ea typeface="ＭＳ Ｐゴシック" charset="-128"/>
            </a:endParaRPr>
          </a:p>
          <a:p>
            <a:pPr>
              <a:buFont typeface="Wingdings" charset="2"/>
              <a:buChar char="q"/>
            </a:pPr>
            <a:r>
              <a:rPr lang="en-US" altLang="en-US">
                <a:ea typeface="ＭＳ Ｐゴシック" charset="-128"/>
              </a:rPr>
              <a:t>What is the architecture of optical networks: packet switching, circuit switching, or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ctrTitle"/>
          </p:nvPr>
        </p:nvSpPr>
        <p:spPr/>
        <p:txBody>
          <a:bodyPr/>
          <a:lstStyle/>
          <a:p>
            <a:pPr algn="ctr"/>
            <a:r>
              <a:rPr lang="en-US" altLang="en-US">
                <a:ea typeface="ＭＳ Ｐゴシック" charset="-128"/>
              </a:rPr>
              <a:t>More Reliable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533400" y="138113"/>
            <a:ext cx="8129588" cy="1143000"/>
          </a:xfrm>
        </p:spPr>
        <p:txBody>
          <a:bodyPr/>
          <a:lstStyle/>
          <a:p>
            <a:pPr eaLnBrk="1" hangingPunct="1"/>
            <a:r>
              <a:rPr lang="en-US" altLang="en-US" sz="3200">
                <a:ea typeface="ＭＳ Ｐゴシック" charset="-128"/>
              </a:rPr>
              <a:t>Is the Internet Reliable?</a:t>
            </a:r>
            <a:endParaRPr lang="en-US" altLang="en-US" sz="2800">
              <a:ea typeface="ＭＳ Ｐゴシック" charset="-128"/>
            </a:endParaRPr>
          </a:p>
        </p:txBody>
      </p:sp>
      <p:sp>
        <p:nvSpPr>
          <p:cNvPr id="74754" name="Content Placeholder 2"/>
          <p:cNvSpPr>
            <a:spLocks noGrp="1"/>
          </p:cNvSpPr>
          <p:nvPr>
            <p:ph idx="1"/>
          </p:nvPr>
        </p:nvSpPr>
        <p:spPr>
          <a:xfrm>
            <a:off x="444500" y="1535113"/>
            <a:ext cx="4540250" cy="5032375"/>
          </a:xfrm>
        </p:spPr>
        <p:txBody>
          <a:bodyPr/>
          <a:lstStyle/>
          <a:p>
            <a:pPr eaLnBrk="1" hangingPunct="1"/>
            <a:r>
              <a:rPr lang="en-US" altLang="en-US">
                <a:ea typeface="ＭＳ Ｐゴシック" charset="-128"/>
              </a:rPr>
              <a:t>A key design objective of the </a:t>
            </a:r>
            <a:r>
              <a:rPr lang="ja-JP" altLang="en-US">
                <a:ea typeface="ＭＳ Ｐゴシック" charset="-128"/>
              </a:rPr>
              <a:t>“</a:t>
            </a:r>
            <a:r>
              <a:rPr lang="en-US" altLang="ja-JP">
                <a:ea typeface="ＭＳ Ｐゴシック" charset="-128"/>
              </a:rPr>
              <a:t>Internet</a:t>
            </a:r>
            <a:r>
              <a:rPr lang="ja-JP" altLang="en-US">
                <a:ea typeface="ＭＳ Ｐゴシック" charset="-128"/>
              </a:rPr>
              <a:t>”</a:t>
            </a:r>
            <a:r>
              <a:rPr lang="en-US" altLang="ja-JP">
                <a:ea typeface="ＭＳ Ｐゴシック" charset="-128"/>
              </a:rPr>
              <a:t> (i.e., packet-switched networks) is robustness</a:t>
            </a:r>
          </a:p>
          <a:p>
            <a:pPr eaLnBrk="1" hangingPunct="1"/>
            <a:endParaRPr lang="en-US" altLang="en-US">
              <a:ea typeface="ＭＳ Ｐゴシック" charset="-128"/>
            </a:endParaRPr>
          </a:p>
          <a:p>
            <a:pPr eaLnBrk="1" hangingPunct="1"/>
            <a:r>
              <a:rPr lang="en-US" altLang="en-US">
                <a:ea typeface="ＭＳ Ｐゴシック" charset="-128"/>
              </a:rPr>
              <a:t>Does the Internet infrastructure achieve the target reliability objective of  a highly reliable system (99.999%)?</a:t>
            </a:r>
            <a:endParaRPr lang="en-US" altLang="en-US" sz="2400">
              <a:ea typeface="ＭＳ Ｐゴシック" charset="-128"/>
            </a:endParaRPr>
          </a:p>
        </p:txBody>
      </p:sp>
      <p:pic>
        <p:nvPicPr>
          <p:cNvPr id="747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1938338"/>
            <a:ext cx="3238500" cy="40624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tLang="en-US">
                <a:ea typeface="ＭＳ Ｐゴシック" charset="-128"/>
              </a:rPr>
              <a:t>Perspective</a:t>
            </a:r>
          </a:p>
        </p:txBody>
      </p:sp>
      <p:sp>
        <p:nvSpPr>
          <p:cNvPr id="3" name="Content Placeholder 2"/>
          <p:cNvSpPr>
            <a:spLocks noGrp="1"/>
          </p:cNvSpPr>
          <p:nvPr>
            <p:ph idx="1"/>
          </p:nvPr>
        </p:nvSpPr>
        <p:spPr/>
        <p:txBody>
          <a:bodyPr/>
          <a:lstStyle/>
          <a:p>
            <a:pPr eaLnBrk="1" hangingPunct="1"/>
            <a:r>
              <a:rPr lang="en-US" altLang="en-US">
                <a:ea typeface="ＭＳ Ｐゴシック" charset="-128"/>
              </a:rPr>
              <a:t>911 Phone service (1993 NRIC report +)</a:t>
            </a:r>
          </a:p>
          <a:p>
            <a:pPr lvl="1" eaLnBrk="1" hangingPunct="1"/>
            <a:r>
              <a:rPr lang="en-US" altLang="en-US">
                <a:ea typeface="ＭＳ Ｐゴシック" charset="-128"/>
              </a:rPr>
              <a:t>29 minutes per year per line</a:t>
            </a:r>
          </a:p>
          <a:p>
            <a:pPr lvl="1" eaLnBrk="1" hangingPunct="1"/>
            <a:r>
              <a:rPr lang="en-US" altLang="en-US">
                <a:ea typeface="ＭＳ Ｐゴシック" charset="-128"/>
              </a:rPr>
              <a:t>99.994% availability</a:t>
            </a:r>
          </a:p>
          <a:p>
            <a:pPr eaLnBrk="1" hangingPunct="1"/>
            <a:r>
              <a:rPr lang="en-US" altLang="en-US">
                <a:ea typeface="ＭＳ Ｐゴシック" charset="-128"/>
              </a:rPr>
              <a:t> Std. Phone service (various sources)</a:t>
            </a:r>
          </a:p>
          <a:p>
            <a:pPr lvl="1" eaLnBrk="1" hangingPunct="1"/>
            <a:r>
              <a:rPr lang="en-US" altLang="en-US">
                <a:ea typeface="ＭＳ Ｐゴシック" charset="-128"/>
              </a:rPr>
              <a:t>53+ minutes per line per year</a:t>
            </a:r>
          </a:p>
          <a:p>
            <a:pPr lvl="1" eaLnBrk="1" hangingPunct="1"/>
            <a:r>
              <a:rPr lang="en-US" altLang="en-US">
                <a:ea typeface="ＭＳ Ｐゴシック" charset="-128"/>
              </a:rPr>
              <a:t>99.99+% availability</a:t>
            </a:r>
          </a:p>
          <a:p>
            <a:pPr eaLnBrk="1" hangingPunct="1"/>
            <a:r>
              <a:rPr lang="en-US" altLang="en-US" i="1">
                <a:solidFill>
                  <a:srgbClr val="2D2DB9"/>
                </a:solidFill>
                <a:ea typeface="ＭＳ Ｐゴシック" charset="-128"/>
              </a:rPr>
              <a:t>…what about the Internet?</a:t>
            </a:r>
          </a:p>
          <a:p>
            <a:pPr lvl="1" eaLnBrk="1" hangingPunct="1"/>
            <a:r>
              <a:rPr lang="en-US" altLang="en-US" i="1">
                <a:solidFill>
                  <a:srgbClr val="2D2DB9"/>
                </a:solidFill>
                <a:ea typeface="ＭＳ Ｐゴシック" charset="-128"/>
              </a:rPr>
              <a:t>Various studies: about 99.5%</a:t>
            </a:r>
          </a:p>
          <a:p>
            <a:pPr lvl="1" eaLnBrk="1" hangingPunct="1"/>
            <a:r>
              <a:rPr lang="en-US" altLang="en-US" i="1">
                <a:solidFill>
                  <a:srgbClr val="2D2DB9"/>
                </a:solidFill>
                <a:ea typeface="ＭＳ Ｐゴシック" charset="-128"/>
              </a:rPr>
              <a:t>Need to reduce down time by </a:t>
            </a:r>
            <a:r>
              <a:rPr lang="en-US" altLang="en-US" i="1">
                <a:solidFill>
                  <a:srgbClr val="FF0000"/>
                </a:solidFill>
                <a:ea typeface="ＭＳ Ｐゴシック" charset="-128"/>
              </a:rPr>
              <a:t>500 times </a:t>
            </a:r>
            <a:r>
              <a:rPr lang="en-US" altLang="en-US" i="1">
                <a:solidFill>
                  <a:srgbClr val="2D2DB9"/>
                </a:solidFill>
                <a:ea typeface="ＭＳ Ｐゴシック" charset="-128"/>
              </a:rPr>
              <a:t>to achieve five nines; </a:t>
            </a:r>
            <a:r>
              <a:rPr lang="en-US" altLang="en-US" i="1">
                <a:solidFill>
                  <a:srgbClr val="FF0000"/>
                </a:solidFill>
                <a:ea typeface="ＭＳ Ｐゴシック" charset="-128"/>
              </a:rPr>
              <a:t>50 times  </a:t>
            </a:r>
            <a:r>
              <a:rPr lang="en-US" altLang="en-US" i="1">
                <a:solidFill>
                  <a:srgbClr val="2D2DB9"/>
                </a:solidFill>
                <a:ea typeface="ＭＳ Ｐゴシック" charset="-128"/>
              </a:rPr>
              <a:t>to match phone service</a:t>
            </a:r>
            <a:endParaRPr lang="en-US" altLang="en-US">
              <a:solidFill>
                <a:srgbClr val="2D2DB9"/>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altLang="en-US">
                <a:ea typeface="ＭＳ Ｐゴシック" charset="-128"/>
              </a:rPr>
              <a:t>Unreachable Networks: 10 days</a:t>
            </a:r>
          </a:p>
        </p:txBody>
      </p:sp>
      <p:pic>
        <p:nvPicPr>
          <p:cNvPr id="2355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8" y="1446213"/>
            <a:ext cx="7251700" cy="5059362"/>
          </a:xfrm>
          <a:prstGeom prst="rect">
            <a:avLst/>
          </a:prstGeom>
          <a:noFill/>
          <a:ln>
            <a:noFill/>
          </a:ln>
          <a:effectLst>
            <a:outerShdw blurRad="63500" dist="17961" dir="2700000" algn="ctr" rotWithShape="0">
              <a:srgbClr val="007A5C"/>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tLang="en-US" sz="3200">
                <a:ea typeface="ＭＳ Ｐゴシック" charset="-128"/>
              </a:rPr>
              <a:t>Internet Disaster Recovery Response</a:t>
            </a:r>
          </a:p>
        </p:txBody>
      </p:sp>
      <p:sp>
        <p:nvSpPr>
          <p:cNvPr id="3" name="Content Placeholder 2"/>
          <p:cNvSpPr>
            <a:spLocks noGrp="1"/>
          </p:cNvSpPr>
          <p:nvPr>
            <p:ph idx="1"/>
          </p:nvPr>
        </p:nvSpPr>
        <p:spPr/>
        <p:txBody>
          <a:bodyPr/>
          <a:lstStyle/>
          <a:p>
            <a:pPr marL="469900" indent="-469900"/>
            <a:r>
              <a:rPr lang="en-US" altLang="zh-CN">
                <a:ea typeface="宋体" charset="-122"/>
              </a:rPr>
              <a:t>Why slow response?</a:t>
            </a:r>
          </a:p>
          <a:p>
            <a:pPr marL="908050" lvl="1" indent="-436563"/>
            <a:r>
              <a:rPr lang="en-US" altLang="zh-CN">
                <a:ea typeface="宋体" charset="-122"/>
              </a:rPr>
              <a:t>the cable repairing is slow: not until 21 days after quake</a:t>
            </a:r>
          </a:p>
          <a:p>
            <a:pPr marL="908050" lvl="1" indent="-436563"/>
            <a:r>
              <a:rPr lang="en-US" altLang="zh-CN">
                <a:ea typeface="宋体" charset="-122"/>
              </a:rPr>
              <a:t>BGP is not designed to create business relationship</a:t>
            </a:r>
          </a:p>
          <a:p>
            <a:pPr marL="908050" lvl="1" indent="-436563"/>
            <a:endParaRPr lang="en-US" altLang="zh-CN">
              <a:ea typeface="宋体" charset="-122"/>
            </a:endParaRPr>
          </a:p>
          <a:p>
            <a:pPr marL="469900" indent="-469900"/>
            <a:r>
              <a:rPr lang="en-US" altLang="zh-CN">
                <a:ea typeface="宋体" charset="-122"/>
              </a:rPr>
              <a:t>Possibility</a:t>
            </a:r>
          </a:p>
          <a:p>
            <a:pPr marL="908050" lvl="1" indent="-436563"/>
            <a:r>
              <a:rPr lang="en-US" altLang="zh-CN">
                <a:ea typeface="宋体" charset="-122"/>
              </a:rPr>
              <a:t>a meta-BGP to facilitate discovery and creation of BGP business relationship</a:t>
            </a:r>
          </a:p>
          <a:p>
            <a:pPr marL="908050" lvl="1" indent="-436563"/>
            <a:endParaRPr lang="en-US" altLang="zh-CN">
              <a:ea typeface="宋体" charset="-122"/>
            </a:endParaRPr>
          </a:p>
          <a:p>
            <a:pPr marL="469900" indent="-469900"/>
            <a:endParaRPr lang="en-US" altLang="en-US">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ctrTitle"/>
          </p:nvPr>
        </p:nvSpPr>
        <p:spPr/>
        <p:txBody>
          <a:bodyPr/>
          <a:lstStyle/>
          <a:p>
            <a:pPr algn="ctr"/>
            <a:r>
              <a:rPr lang="en-US" altLang="en-US">
                <a:ea typeface="ＭＳ Ｐゴシック" charset="-128"/>
              </a:rPr>
              <a:t>Virtualized (Cloud)</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en-US" sz="3200">
                <a:ea typeface="ＭＳ Ｐゴシック" charset="-128"/>
              </a:rPr>
              <a:t>Example: OpenStack</a:t>
            </a:r>
          </a:p>
        </p:txBody>
      </p:sp>
      <p:sp>
        <p:nvSpPr>
          <p:cNvPr id="3" name="Content Placeholder 2"/>
          <p:cNvSpPr>
            <a:spLocks noGrp="1"/>
          </p:cNvSpPr>
          <p:nvPr>
            <p:ph idx="1"/>
          </p:nvPr>
        </p:nvSpPr>
        <p:spPr/>
        <p:txBody>
          <a:bodyPr/>
          <a:lstStyle/>
          <a:p>
            <a:pPr marL="469900" indent="-469900"/>
            <a:r>
              <a:rPr lang="en-US" altLang="en-US" sz="2000">
                <a:ea typeface="宋体" charset="-122"/>
              </a:rPr>
              <a:t>Network API (http://developer.openstack.org/api-ref-networking-v2.html)</a:t>
            </a:r>
          </a:p>
          <a:p>
            <a:pPr marL="1270000" lvl="2" indent="-469900"/>
            <a:r>
              <a:rPr lang="en-US" altLang="en-US">
                <a:ea typeface="宋体" charset="-122"/>
              </a:rPr>
              <a:t>POST /v2.0/networks</a:t>
            </a:r>
          </a:p>
          <a:p>
            <a:pPr marL="1270000" lvl="2" indent="-469900"/>
            <a:r>
              <a:rPr lang="en-US" altLang="en-US">
                <a:ea typeface="宋体" charset="-122"/>
              </a:rPr>
              <a:t>POST /v2.0/subnets</a:t>
            </a:r>
          </a:p>
          <a:p>
            <a:pPr marL="1270000" lvl="2" indent="-469900"/>
            <a:r>
              <a:rPr lang="en-US" altLang="en-US">
                <a:ea typeface="宋体" charset="-122"/>
              </a:rPr>
              <a:t>POST /v2.0/ports</a:t>
            </a:r>
          </a:p>
          <a:p>
            <a:pPr marL="1270000" lvl="2" indent="-469900"/>
            <a:r>
              <a:rPr lang="is-IS" altLang="en-US">
                <a:ea typeface="宋体" charset="-122"/>
              </a:rPr>
              <a:t>…</a:t>
            </a:r>
            <a:endParaRPr lang="en-US" altLang="en-US">
              <a:ea typeface="宋体" charset="-122"/>
            </a:endParaRPr>
          </a:p>
          <a:p>
            <a:pPr marL="469900" indent="-469900"/>
            <a:r>
              <a:rPr lang="en-US" altLang="en-US" sz="2400">
                <a:ea typeface="宋体" charset="-122"/>
              </a:rPr>
              <a:t>DNS API (https://developer.openstack.org/api-ref/dns/)</a:t>
            </a:r>
          </a:p>
          <a:p>
            <a:pPr marL="469900" indent="-469900"/>
            <a:r>
              <a:rPr lang="en-US" altLang="en-US" sz="2400">
                <a:ea typeface="宋体" charset="-122"/>
              </a:rPr>
              <a:t>Load Balancer API (</a:t>
            </a:r>
            <a:r>
              <a:rPr lang="en-US" altLang="en-US" sz="2400">
                <a:ea typeface="宋体" charset="-122"/>
                <a:hlinkClick r:id="rId3"/>
              </a:rPr>
              <a:t>https://developer.openstack.org/api-ref/load-balancer/v2/)</a:t>
            </a:r>
            <a:endParaRPr lang="en-US" altLang="en-US">
              <a:ea typeface="宋体" charset="-122"/>
            </a:endParaRPr>
          </a:p>
          <a:p>
            <a:pPr marL="469900" indent="-469900"/>
            <a:r>
              <a:rPr lang="en-US" altLang="en-US" sz="2000">
                <a:ea typeface="宋体" charset="-122"/>
              </a:rPr>
              <a:t>NFV Orchestration API (https://developer.openstack.org/api-ref/nfv-orchestration/v1/)</a:t>
            </a:r>
            <a:endParaRPr lang="en-US" altLang="en-US">
              <a:ea typeface="宋体" charset="-122"/>
            </a:endParaRPr>
          </a:p>
          <a:p>
            <a:pPr marL="1270000" lvl="2" indent="-469900"/>
            <a:endParaRPr lang="en-US" altLang="en-US">
              <a:ea typeface="宋体" charset="-122"/>
            </a:endParaRPr>
          </a:p>
          <a:p>
            <a:pPr marL="1270000" lvl="2" indent="-469900"/>
            <a:endParaRPr lang="en-US" altLang="en-US">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sz="3200">
                <a:ea typeface="ＭＳ Ｐゴシック" charset="-128"/>
              </a:rPr>
              <a:t>Comment</a:t>
            </a:r>
          </a:p>
        </p:txBody>
      </p:sp>
      <p:sp>
        <p:nvSpPr>
          <p:cNvPr id="87042" name="Content Placeholder 2"/>
          <p:cNvSpPr>
            <a:spLocks noGrp="1"/>
          </p:cNvSpPr>
          <p:nvPr>
            <p:ph idx="1"/>
          </p:nvPr>
        </p:nvSpPr>
        <p:spPr/>
        <p:txBody>
          <a:bodyPr/>
          <a:lstStyle/>
          <a:p>
            <a:pPr marL="469900" indent="-469900"/>
            <a:r>
              <a:rPr lang="en-US" altLang="zh-CN">
                <a:ea typeface="宋体" charset="-122"/>
              </a:rPr>
              <a:t>The APIs are very simple at this point</a:t>
            </a:r>
          </a:p>
          <a:p>
            <a:pPr marL="469900" indent="-469900"/>
            <a:r>
              <a:rPr lang="en-US" altLang="zh-CN">
                <a:ea typeface="宋体" charset="-122"/>
              </a:rPr>
              <a:t>The key challenge is to implement the APIs using scripts</a:t>
            </a:r>
            <a:endParaRPr lang="en-US" altLang="en-US">
              <a:ea typeface="宋体" charset="-122"/>
            </a:endParaRPr>
          </a:p>
          <a:p>
            <a:pPr marL="1270000" lvl="2" indent="-469900"/>
            <a:endParaRPr lang="en-US" altLang="en-US">
              <a:ea typeface="宋体" charset="-122"/>
            </a:endParaRPr>
          </a:p>
          <a:p>
            <a:pPr marL="1270000" lvl="2" indent="-469900"/>
            <a:endParaRPr lang="en-US" altLang="en-US">
              <a:ea typeface="ＭＳ Ｐゴシック"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Current available primitives</a:t>
            </a:r>
          </a:p>
          <a:p>
            <a:pPr lvl="1"/>
            <a:r>
              <a:rPr lang="en-US" dirty="0" smtClean="0"/>
              <a:t>High-performance IO library</a:t>
            </a:r>
          </a:p>
          <a:p>
            <a:pPr lvl="2"/>
            <a:r>
              <a:rPr lang="en-US" dirty="0" smtClean="0"/>
              <a:t> DPDK</a:t>
            </a:r>
          </a:p>
          <a:p>
            <a:pPr lvl="2"/>
            <a:r>
              <a:rPr lang="en-US" dirty="0" err="1" smtClean="0"/>
              <a:t>Netmap</a:t>
            </a:r>
            <a:endParaRPr lang="en-US" dirty="0" smtClean="0"/>
          </a:p>
          <a:p>
            <a:pPr lvl="1"/>
            <a:r>
              <a:rPr lang="en-US" dirty="0"/>
              <a:t>Rapid development</a:t>
            </a:r>
          </a:p>
          <a:p>
            <a:pPr lvl="2"/>
            <a:r>
              <a:rPr lang="en-US"/>
              <a:t>Click: compose-able programming framework</a:t>
            </a:r>
          </a:p>
          <a:p>
            <a:pPr lvl="2"/>
            <a:endParaRPr lang="en-US" dirty="0"/>
          </a:p>
        </p:txBody>
      </p:sp>
      <p:sp>
        <p:nvSpPr>
          <p:cNvPr id="4" name="Slide Number Placeholder 3"/>
          <p:cNvSpPr>
            <a:spLocks noGrp="1"/>
          </p:cNvSpPr>
          <p:nvPr>
            <p:ph type="sldNum" sz="quarter" idx="10"/>
          </p:nvPr>
        </p:nvSpPr>
        <p:spPr/>
        <p:txBody>
          <a:bodyPr/>
          <a:lstStyle/>
          <a:p>
            <a:pPr>
              <a:defRPr/>
            </a:pPr>
            <a:fld id="{1CD4C07F-7797-F44B-8518-A4F2836BCAC6}" type="slidenum">
              <a:rPr lang="en-US" altLang="en-US" smtClean="0"/>
              <a:pPr>
                <a:defRPr/>
              </a:pPr>
              <a:t>8</a:t>
            </a:fld>
            <a:endParaRPr lang="en-US" altLang="en-US"/>
          </a:p>
        </p:txBody>
      </p:sp>
    </p:spTree>
    <p:extLst>
      <p:ext uri="{BB962C8B-B14F-4D97-AF65-F5344CB8AC3E}">
        <p14:creationId xmlns:p14="http://schemas.microsoft.com/office/powerpoint/2010/main" val="18755789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ctrTitle"/>
          </p:nvPr>
        </p:nvSpPr>
        <p:spPr/>
        <p:txBody>
          <a:bodyPr/>
          <a:lstStyle/>
          <a:p>
            <a:pPr algn="ctr"/>
            <a:r>
              <a:rPr lang="en-US" altLang="en-US">
                <a:ea typeface="ＭＳ Ｐゴシック" charset="-128"/>
              </a:rPr>
              <a:t>Smarter Apps</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FD599F0-0530-1740-95E4-521DD6773F9D}" type="slidenum">
              <a:rPr lang="en-US" altLang="en-US" sz="1400">
                <a:solidFill>
                  <a:srgbClr val="000000"/>
                </a:solidFill>
                <a:latin typeface="Times New Roman" charset="0"/>
              </a:rPr>
              <a:pPr>
                <a:spcBef>
                  <a:spcPct val="0"/>
                </a:spcBef>
                <a:buClrTx/>
                <a:buSzTx/>
                <a:buFontTx/>
                <a:buNone/>
              </a:pPr>
              <a:t>81</a:t>
            </a:fld>
            <a:endParaRPr lang="en-US" altLang="en-US" sz="1400">
              <a:solidFill>
                <a:srgbClr val="000000"/>
              </a:solidFill>
              <a:latin typeface="Times New Roman" charset="0"/>
            </a:endParaRPr>
          </a:p>
        </p:txBody>
      </p:sp>
      <p:sp>
        <p:nvSpPr>
          <p:cNvPr id="617476" name="Rectangle 4"/>
          <p:cNvSpPr>
            <a:spLocks noChangeArrowheads="1"/>
          </p:cNvSpPr>
          <p:nvPr/>
        </p:nvSpPr>
        <p:spPr bwMode="auto">
          <a:xfrm>
            <a:off x="533400" y="228600"/>
            <a:ext cx="81295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z="2400" dirty="0" smtClean="0"/>
              <a:t>Example: Change the Rate of an MM Application</a:t>
            </a:r>
          </a:p>
        </p:txBody>
      </p:sp>
      <p:sp>
        <p:nvSpPr>
          <p:cNvPr id="617477" name="Rectangle 5"/>
          <p:cNvSpPr>
            <a:spLocks noChangeArrowheads="1"/>
          </p:cNvSpPr>
          <p:nvPr/>
        </p:nvSpPr>
        <p:spPr bwMode="auto">
          <a:xfrm>
            <a:off x="533400" y="1600200"/>
            <a:ext cx="5067300" cy="490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defRPr/>
            </a:pPr>
            <a:r>
              <a:rPr lang="en-US" altLang="en-US" dirty="0" smtClean="0"/>
              <a:t>Adaptive HTTP streaming is widely used</a:t>
            </a:r>
          </a:p>
          <a:p>
            <a:pPr lvl="1">
              <a:defRPr/>
            </a:pPr>
            <a:r>
              <a:rPr lang="en-US" altLang="en-US" dirty="0" smtClean="0"/>
              <a:t>Video and audio</a:t>
            </a:r>
          </a:p>
          <a:p>
            <a:pPr lvl="2">
              <a:defRPr/>
            </a:pPr>
            <a:r>
              <a:rPr lang="en-US" altLang="en-US" dirty="0" smtClean="0"/>
              <a:t>can generate different encoding rates by controlling the encoding process</a:t>
            </a:r>
          </a:p>
          <a:p>
            <a:pPr lvl="1">
              <a:defRPr/>
            </a:pPr>
            <a:endParaRPr lang="en-US" altLang="en-US" sz="2800" dirty="0" smtClean="0"/>
          </a:p>
          <a:p>
            <a:pPr lvl="1">
              <a:defRPr/>
            </a:pPr>
            <a:r>
              <a:rPr lang="en-US" altLang="en-US" dirty="0" smtClean="0"/>
              <a:t>Question: how do you change the rate of a multimedia stream?</a:t>
            </a:r>
          </a:p>
        </p:txBody>
      </p:sp>
      <p:sp>
        <p:nvSpPr>
          <p:cNvPr id="617478" name="Oval 6"/>
          <p:cNvSpPr>
            <a:spLocks noChangeArrowheads="1"/>
          </p:cNvSpPr>
          <p:nvPr/>
        </p:nvSpPr>
        <p:spPr bwMode="auto">
          <a:xfrm>
            <a:off x="3956050" y="4745038"/>
            <a:ext cx="171450" cy="161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91141" name="Rectangle 1"/>
          <p:cNvSpPr>
            <a:spLocks noChangeArrowheads="1"/>
          </p:cNvSpPr>
          <p:nvPr/>
        </p:nvSpPr>
        <p:spPr bwMode="auto">
          <a:xfrm>
            <a:off x="533400" y="6335713"/>
            <a:ext cx="7927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1600"/>
              <a:t>http://techblog.netflix.com/2015/12/per-title-encode-optimization.html</a:t>
            </a:r>
          </a:p>
        </p:txBody>
      </p:sp>
      <p:pic>
        <p:nvPicPr>
          <p:cNvPr id="9114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730375"/>
            <a:ext cx="27876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B5EBA49-26E7-314B-A684-438EB738C4FA}" type="slidenum">
              <a:rPr lang="en-US" altLang="en-US" sz="1400">
                <a:solidFill>
                  <a:srgbClr val="000000"/>
                </a:solidFill>
                <a:latin typeface="Times New Roman" charset="0"/>
              </a:rPr>
              <a:pPr>
                <a:spcBef>
                  <a:spcPct val="0"/>
                </a:spcBef>
                <a:buClrTx/>
                <a:buSzTx/>
                <a:buFontTx/>
                <a:buNone/>
              </a:pPr>
              <a:t>82</a:t>
            </a:fld>
            <a:endParaRPr lang="en-US" altLang="en-US" sz="1400">
              <a:solidFill>
                <a:srgbClr val="000000"/>
              </a:solidFill>
              <a:latin typeface="Times New Roman" charset="0"/>
            </a:endParaRPr>
          </a:p>
        </p:txBody>
      </p:sp>
      <p:sp>
        <p:nvSpPr>
          <p:cNvPr id="461826" name="Rectangle 2"/>
          <p:cNvSpPr>
            <a:spLocks noChangeArrowheads="1"/>
          </p:cNvSpPr>
          <p:nvPr/>
        </p:nvSpPr>
        <p:spPr bwMode="auto">
          <a:xfrm>
            <a:off x="509588" y="296863"/>
            <a:ext cx="77724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z="2800" dirty="0" smtClean="0"/>
              <a:t>Video Encoding: Block Transform Encoding (First Step)</a:t>
            </a:r>
          </a:p>
        </p:txBody>
      </p:sp>
      <p:sp>
        <p:nvSpPr>
          <p:cNvPr id="461827" name="AutoShape 3"/>
          <p:cNvSpPr>
            <a:spLocks noChangeArrowheads="1"/>
          </p:cNvSpPr>
          <p:nvPr/>
        </p:nvSpPr>
        <p:spPr bwMode="auto">
          <a:xfrm>
            <a:off x="5597525" y="1758950"/>
            <a:ext cx="877888" cy="877888"/>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0" name="Line 6"/>
          <p:cNvSpPr>
            <a:spLocks noChangeShapeType="1"/>
          </p:cNvSpPr>
          <p:nvPr/>
        </p:nvSpPr>
        <p:spPr bwMode="auto">
          <a:xfrm flipV="1">
            <a:off x="4392613" y="2197100"/>
            <a:ext cx="117633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7" name="Rectangle 13"/>
          <p:cNvSpPr>
            <a:spLocks noChangeArrowheads="1"/>
          </p:cNvSpPr>
          <p:nvPr/>
        </p:nvSpPr>
        <p:spPr bwMode="auto">
          <a:xfrm>
            <a:off x="5754688" y="1360488"/>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000">
                <a:latin typeface="Times New Roman" charset="0"/>
              </a:rPr>
              <a:t>DCT</a:t>
            </a:r>
          </a:p>
        </p:txBody>
      </p:sp>
      <p:grpSp>
        <p:nvGrpSpPr>
          <p:cNvPr id="92166" name="Group 24"/>
          <p:cNvGrpSpPr>
            <a:grpSpLocks/>
          </p:cNvGrpSpPr>
          <p:nvPr/>
        </p:nvGrpSpPr>
        <p:grpSpPr bwMode="auto">
          <a:xfrm>
            <a:off x="1081088" y="1581150"/>
            <a:ext cx="1123950" cy="1447800"/>
            <a:chOff x="636" y="912"/>
            <a:chExt cx="708" cy="912"/>
          </a:xfrm>
        </p:grpSpPr>
        <p:sp>
          <p:nvSpPr>
            <p:cNvPr id="461849" name="Rectangle 25"/>
            <p:cNvSpPr>
              <a:spLocks noChangeArrowheads="1"/>
            </p:cNvSpPr>
            <p:nvPr/>
          </p:nvSpPr>
          <p:spPr bwMode="auto">
            <a:xfrm>
              <a:off x="672" y="960"/>
              <a:ext cx="672" cy="864"/>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92205" name="Picture 26" descr="small-vi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 y="912"/>
              <a:ext cx="6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51" name="Line 27"/>
            <p:cNvSpPr>
              <a:spLocks noChangeShapeType="1"/>
            </p:cNvSpPr>
            <p:nvPr/>
          </p:nvSpPr>
          <p:spPr bwMode="auto">
            <a:xfrm>
              <a:off x="784"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2" name="Line 28"/>
            <p:cNvSpPr>
              <a:spLocks noChangeShapeType="1"/>
            </p:cNvSpPr>
            <p:nvPr/>
          </p:nvSpPr>
          <p:spPr bwMode="auto">
            <a:xfrm>
              <a:off x="966"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3" name="Line 29"/>
            <p:cNvSpPr>
              <a:spLocks noChangeShapeType="1"/>
            </p:cNvSpPr>
            <p:nvPr/>
          </p:nvSpPr>
          <p:spPr bwMode="auto">
            <a:xfrm>
              <a:off x="1140"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4" name="Line 30"/>
            <p:cNvSpPr>
              <a:spLocks noChangeShapeType="1"/>
            </p:cNvSpPr>
            <p:nvPr/>
          </p:nvSpPr>
          <p:spPr bwMode="auto">
            <a:xfrm rot="-5400000">
              <a:off x="966" y="1014"/>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5" name="Line 31"/>
            <p:cNvSpPr>
              <a:spLocks noChangeShapeType="1"/>
            </p:cNvSpPr>
            <p:nvPr/>
          </p:nvSpPr>
          <p:spPr bwMode="auto">
            <a:xfrm rot="-5400000">
              <a:off x="966" y="792"/>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6" name="Line 32"/>
            <p:cNvSpPr>
              <a:spLocks noChangeShapeType="1"/>
            </p:cNvSpPr>
            <p:nvPr/>
          </p:nvSpPr>
          <p:spPr bwMode="auto">
            <a:xfrm rot="-5400000">
              <a:off x="966" y="1230"/>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92167" name="Group 33"/>
          <p:cNvGrpSpPr>
            <a:grpSpLocks/>
          </p:cNvGrpSpPr>
          <p:nvPr/>
        </p:nvGrpSpPr>
        <p:grpSpPr bwMode="auto">
          <a:xfrm>
            <a:off x="3244850" y="1738313"/>
            <a:ext cx="1068388" cy="917575"/>
            <a:chOff x="2015" y="1248"/>
            <a:chExt cx="673" cy="578"/>
          </a:xfrm>
        </p:grpSpPr>
        <p:sp>
          <p:nvSpPr>
            <p:cNvPr id="461858" name="Rectangle 34"/>
            <p:cNvSpPr>
              <a:spLocks noChangeArrowheads="1"/>
            </p:cNvSpPr>
            <p:nvPr/>
          </p:nvSpPr>
          <p:spPr bwMode="auto">
            <a:xfrm>
              <a:off x="2016" y="1248"/>
              <a:ext cx="672" cy="57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9" name="Line 35"/>
            <p:cNvSpPr>
              <a:spLocks noChangeShapeType="1"/>
            </p:cNvSpPr>
            <p:nvPr/>
          </p:nvSpPr>
          <p:spPr bwMode="auto">
            <a:xfrm>
              <a:off x="2016" y="1536"/>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0" name="Line 36"/>
            <p:cNvSpPr>
              <a:spLocks noChangeShapeType="1"/>
            </p:cNvSpPr>
            <p:nvPr/>
          </p:nvSpPr>
          <p:spPr bwMode="auto">
            <a:xfrm>
              <a:off x="2015" y="1319"/>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1" name="Line 37"/>
            <p:cNvSpPr>
              <a:spLocks noChangeShapeType="1"/>
            </p:cNvSpPr>
            <p:nvPr/>
          </p:nvSpPr>
          <p:spPr bwMode="auto">
            <a:xfrm>
              <a:off x="2016" y="139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2" name="Line 38"/>
            <p:cNvSpPr>
              <a:spLocks noChangeShapeType="1"/>
            </p:cNvSpPr>
            <p:nvPr/>
          </p:nvSpPr>
          <p:spPr bwMode="auto">
            <a:xfrm>
              <a:off x="2016" y="1611"/>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3" name="Line 39"/>
            <p:cNvSpPr>
              <a:spLocks noChangeShapeType="1"/>
            </p:cNvSpPr>
            <p:nvPr/>
          </p:nvSpPr>
          <p:spPr bwMode="auto">
            <a:xfrm>
              <a:off x="2015" y="1753"/>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4" name="Line 40"/>
            <p:cNvSpPr>
              <a:spLocks noChangeShapeType="1"/>
            </p:cNvSpPr>
            <p:nvPr/>
          </p:nvSpPr>
          <p:spPr bwMode="auto">
            <a:xfrm>
              <a:off x="2016" y="168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5" name="Line 41"/>
            <p:cNvSpPr>
              <a:spLocks noChangeShapeType="1"/>
            </p:cNvSpPr>
            <p:nvPr/>
          </p:nvSpPr>
          <p:spPr bwMode="auto">
            <a:xfrm>
              <a:off x="2016" y="1464"/>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6" name="Line 42"/>
            <p:cNvSpPr>
              <a:spLocks noChangeShapeType="1"/>
            </p:cNvSpPr>
            <p:nvPr/>
          </p:nvSpPr>
          <p:spPr bwMode="auto">
            <a:xfrm>
              <a:off x="2351" y="1253"/>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7" name="Line 43"/>
            <p:cNvSpPr>
              <a:spLocks noChangeShapeType="1"/>
            </p:cNvSpPr>
            <p:nvPr/>
          </p:nvSpPr>
          <p:spPr bwMode="auto">
            <a:xfrm>
              <a:off x="2184" y="1252"/>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8" name="Line 44"/>
            <p:cNvSpPr>
              <a:spLocks noChangeShapeType="1"/>
            </p:cNvSpPr>
            <p:nvPr/>
          </p:nvSpPr>
          <p:spPr bwMode="auto">
            <a:xfrm>
              <a:off x="2519"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9" name="Line 45"/>
            <p:cNvSpPr>
              <a:spLocks noChangeShapeType="1"/>
            </p:cNvSpPr>
            <p:nvPr/>
          </p:nvSpPr>
          <p:spPr bwMode="auto">
            <a:xfrm>
              <a:off x="2602"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0" name="Line 46"/>
            <p:cNvSpPr>
              <a:spLocks noChangeShapeType="1"/>
            </p:cNvSpPr>
            <p:nvPr/>
          </p:nvSpPr>
          <p:spPr bwMode="auto">
            <a:xfrm>
              <a:off x="2433" y="1250"/>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1" name="Line 47"/>
            <p:cNvSpPr>
              <a:spLocks noChangeShapeType="1"/>
            </p:cNvSpPr>
            <p:nvPr/>
          </p:nvSpPr>
          <p:spPr bwMode="auto">
            <a:xfrm>
              <a:off x="2271" y="1249"/>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2" name="Line 48"/>
            <p:cNvSpPr>
              <a:spLocks noChangeShapeType="1"/>
            </p:cNvSpPr>
            <p:nvPr/>
          </p:nvSpPr>
          <p:spPr bwMode="auto">
            <a:xfrm>
              <a:off x="2099" y="1248"/>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461873" name="Oval 49"/>
          <p:cNvSpPr>
            <a:spLocks noChangeArrowheads="1"/>
          </p:cNvSpPr>
          <p:nvPr/>
        </p:nvSpPr>
        <p:spPr bwMode="auto">
          <a:xfrm>
            <a:off x="1922463" y="1666875"/>
            <a:ext cx="171450" cy="161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61874" name="AutoShape 50"/>
          <p:cNvCxnSpPr>
            <a:cxnSpLocks noChangeShapeType="1"/>
          </p:cNvCxnSpPr>
          <p:nvPr/>
        </p:nvCxnSpPr>
        <p:spPr bwMode="auto">
          <a:xfrm rot="16200000" flipH="1">
            <a:off x="2416969" y="1418432"/>
            <a:ext cx="431800" cy="1166812"/>
          </a:xfrm>
          <a:prstGeom prst="curvedConnector2">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2170" name="Group 51"/>
          <p:cNvGrpSpPr>
            <a:grpSpLocks/>
          </p:cNvGrpSpPr>
          <p:nvPr/>
        </p:nvGrpSpPr>
        <p:grpSpPr bwMode="auto">
          <a:xfrm>
            <a:off x="7273925" y="1738313"/>
            <a:ext cx="1068388" cy="917575"/>
            <a:chOff x="2015" y="1248"/>
            <a:chExt cx="673" cy="578"/>
          </a:xfrm>
        </p:grpSpPr>
        <p:sp>
          <p:nvSpPr>
            <p:cNvPr id="461876" name="Rectangle 52"/>
            <p:cNvSpPr>
              <a:spLocks noChangeArrowheads="1"/>
            </p:cNvSpPr>
            <p:nvPr/>
          </p:nvSpPr>
          <p:spPr bwMode="auto">
            <a:xfrm>
              <a:off x="2016" y="1248"/>
              <a:ext cx="672" cy="57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7" name="Line 53"/>
            <p:cNvSpPr>
              <a:spLocks noChangeShapeType="1"/>
            </p:cNvSpPr>
            <p:nvPr/>
          </p:nvSpPr>
          <p:spPr bwMode="auto">
            <a:xfrm>
              <a:off x="2016" y="1536"/>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8" name="Line 54"/>
            <p:cNvSpPr>
              <a:spLocks noChangeShapeType="1"/>
            </p:cNvSpPr>
            <p:nvPr/>
          </p:nvSpPr>
          <p:spPr bwMode="auto">
            <a:xfrm>
              <a:off x="2015" y="1319"/>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9" name="Line 55"/>
            <p:cNvSpPr>
              <a:spLocks noChangeShapeType="1"/>
            </p:cNvSpPr>
            <p:nvPr/>
          </p:nvSpPr>
          <p:spPr bwMode="auto">
            <a:xfrm>
              <a:off x="2016" y="139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0" name="Line 56"/>
            <p:cNvSpPr>
              <a:spLocks noChangeShapeType="1"/>
            </p:cNvSpPr>
            <p:nvPr/>
          </p:nvSpPr>
          <p:spPr bwMode="auto">
            <a:xfrm>
              <a:off x="2016" y="1611"/>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1" name="Line 57"/>
            <p:cNvSpPr>
              <a:spLocks noChangeShapeType="1"/>
            </p:cNvSpPr>
            <p:nvPr/>
          </p:nvSpPr>
          <p:spPr bwMode="auto">
            <a:xfrm>
              <a:off x="2015" y="1753"/>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2" name="Line 58"/>
            <p:cNvSpPr>
              <a:spLocks noChangeShapeType="1"/>
            </p:cNvSpPr>
            <p:nvPr/>
          </p:nvSpPr>
          <p:spPr bwMode="auto">
            <a:xfrm>
              <a:off x="2016" y="168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3" name="Line 59"/>
            <p:cNvSpPr>
              <a:spLocks noChangeShapeType="1"/>
            </p:cNvSpPr>
            <p:nvPr/>
          </p:nvSpPr>
          <p:spPr bwMode="auto">
            <a:xfrm>
              <a:off x="2016" y="1464"/>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4" name="Line 60"/>
            <p:cNvSpPr>
              <a:spLocks noChangeShapeType="1"/>
            </p:cNvSpPr>
            <p:nvPr/>
          </p:nvSpPr>
          <p:spPr bwMode="auto">
            <a:xfrm>
              <a:off x="2351" y="1253"/>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5" name="Line 61"/>
            <p:cNvSpPr>
              <a:spLocks noChangeShapeType="1"/>
            </p:cNvSpPr>
            <p:nvPr/>
          </p:nvSpPr>
          <p:spPr bwMode="auto">
            <a:xfrm>
              <a:off x="2184" y="1252"/>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6" name="Line 62"/>
            <p:cNvSpPr>
              <a:spLocks noChangeShapeType="1"/>
            </p:cNvSpPr>
            <p:nvPr/>
          </p:nvSpPr>
          <p:spPr bwMode="auto">
            <a:xfrm>
              <a:off x="2519"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7" name="Line 63"/>
            <p:cNvSpPr>
              <a:spLocks noChangeShapeType="1"/>
            </p:cNvSpPr>
            <p:nvPr/>
          </p:nvSpPr>
          <p:spPr bwMode="auto">
            <a:xfrm>
              <a:off x="2602"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8" name="Line 64"/>
            <p:cNvSpPr>
              <a:spLocks noChangeShapeType="1"/>
            </p:cNvSpPr>
            <p:nvPr/>
          </p:nvSpPr>
          <p:spPr bwMode="auto">
            <a:xfrm>
              <a:off x="2433" y="1250"/>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9" name="Line 65"/>
            <p:cNvSpPr>
              <a:spLocks noChangeShapeType="1"/>
            </p:cNvSpPr>
            <p:nvPr/>
          </p:nvSpPr>
          <p:spPr bwMode="auto">
            <a:xfrm>
              <a:off x="2271" y="1249"/>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0" name="Line 66"/>
            <p:cNvSpPr>
              <a:spLocks noChangeShapeType="1"/>
            </p:cNvSpPr>
            <p:nvPr/>
          </p:nvSpPr>
          <p:spPr bwMode="auto">
            <a:xfrm>
              <a:off x="2099" y="1248"/>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461891" name="Line 67"/>
          <p:cNvSpPr>
            <a:spLocks noChangeShapeType="1"/>
          </p:cNvSpPr>
          <p:nvPr/>
        </p:nvSpPr>
        <p:spPr bwMode="auto">
          <a:xfrm flipV="1">
            <a:off x="6526213" y="2197100"/>
            <a:ext cx="71913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2" name="Oval 68"/>
          <p:cNvSpPr>
            <a:spLocks noChangeArrowheads="1"/>
          </p:cNvSpPr>
          <p:nvPr/>
        </p:nvSpPr>
        <p:spPr bwMode="auto">
          <a:xfrm>
            <a:off x="7726363" y="2668588"/>
            <a:ext cx="173037" cy="1651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61894" name="AutoShape 70"/>
          <p:cNvCxnSpPr>
            <a:cxnSpLocks noChangeShapeType="1"/>
            <a:stCxn id="461892" idx="4"/>
          </p:cNvCxnSpPr>
          <p:nvPr/>
        </p:nvCxnSpPr>
        <p:spPr bwMode="auto">
          <a:xfrm rot="5400000">
            <a:off x="7208838" y="2940050"/>
            <a:ext cx="711200" cy="498475"/>
          </a:xfrm>
          <a:prstGeom prst="curvedConnector2">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C026D7B4-8E4A-924D-9BFA-A21597F928A6}" type="slidenum">
              <a:rPr lang="en-US" altLang="en-US" sz="1400">
                <a:solidFill>
                  <a:srgbClr val="000000"/>
                </a:solidFill>
                <a:latin typeface="Times New Roman" charset="0"/>
              </a:rPr>
              <a:pPr>
                <a:spcBef>
                  <a:spcPct val="0"/>
                </a:spcBef>
                <a:buClrTx/>
                <a:buSzTx/>
                <a:buFontTx/>
                <a:buNone/>
              </a:pPr>
              <a:t>83</a:t>
            </a:fld>
            <a:endParaRPr lang="en-US" altLang="en-US" sz="1400">
              <a:solidFill>
                <a:srgbClr val="000000"/>
              </a:solidFill>
              <a:latin typeface="Times New Roman" charset="0"/>
            </a:endParaRPr>
          </a:p>
        </p:txBody>
      </p:sp>
      <p:sp>
        <p:nvSpPr>
          <p:cNvPr id="462850" name="Rectangle 2"/>
          <p:cNvSpPr>
            <a:spLocks noChangeArrowheads="1"/>
          </p:cNvSpPr>
          <p:nvPr/>
        </p:nvSpPr>
        <p:spPr bwMode="auto">
          <a:xfrm>
            <a:off x="636588" y="22066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mtClean="0"/>
              <a:t>Discrete Cosine Transform</a:t>
            </a:r>
          </a:p>
        </p:txBody>
      </p:sp>
      <p:sp>
        <p:nvSpPr>
          <p:cNvPr id="462881" name="Rectangle 33"/>
          <p:cNvSpPr>
            <a:spLocks noChangeArrowheads="1"/>
          </p:cNvSpPr>
          <p:nvPr/>
        </p:nvSpPr>
        <p:spPr bwMode="auto">
          <a:xfrm>
            <a:off x="695325" y="4765675"/>
            <a:ext cx="7713663"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a:defRPr/>
            </a:pPr>
            <a:r>
              <a:rPr lang="en-US" altLang="en-US" sz="3200"/>
              <a:t>- </a:t>
            </a:r>
            <a:r>
              <a:rPr lang="en-US" altLang="en-US" sz="2400"/>
              <a:t>Convert from pixel domain to frequency domain</a:t>
            </a:r>
          </a:p>
          <a:p>
            <a:pPr>
              <a:defRPr/>
            </a:pPr>
            <a:r>
              <a:rPr lang="en-US" altLang="en-US" sz="2400" dirty="0"/>
              <a:t>- DCT better at reducing redundancy than Discrete Fourier Transform but it is more computationally expensive</a:t>
            </a:r>
          </a:p>
        </p:txBody>
      </p:sp>
      <p:pic>
        <p:nvPicPr>
          <p:cNvPr id="9318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11350"/>
            <a:ext cx="81978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4300" y="2733675"/>
            <a:ext cx="220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C6E3718-5386-0D4A-BC1F-462C36AF8766}" type="slidenum">
              <a:rPr lang="en-US" altLang="en-US" sz="1400">
                <a:solidFill>
                  <a:srgbClr val="000000"/>
                </a:solidFill>
                <a:latin typeface="Times New Roman" charset="0"/>
              </a:rPr>
              <a:pPr>
                <a:spcBef>
                  <a:spcPct val="0"/>
                </a:spcBef>
                <a:buClrTx/>
                <a:buSzTx/>
                <a:buFontTx/>
                <a:buNone/>
              </a:pPr>
              <a:t>84</a:t>
            </a:fld>
            <a:endParaRPr lang="en-US" altLang="en-US" sz="1400">
              <a:solidFill>
                <a:srgbClr val="000000"/>
              </a:solidFill>
              <a:latin typeface="Times New Roman" charset="0"/>
            </a:endParaRPr>
          </a:p>
        </p:txBody>
      </p:sp>
      <p:sp>
        <p:nvSpPr>
          <p:cNvPr id="94210" name="Rectangle 2"/>
          <p:cNvSpPr>
            <a:spLocks noGrp="1" noChangeArrowheads="1"/>
          </p:cNvSpPr>
          <p:nvPr>
            <p:ph type="title"/>
          </p:nvPr>
        </p:nvSpPr>
        <p:spPr/>
        <p:txBody>
          <a:bodyPr/>
          <a:lstStyle/>
          <a:p>
            <a:r>
              <a:rPr lang="en-US" altLang="en-US">
                <a:ea typeface="ＭＳ Ｐゴシック" charset="-128"/>
              </a:rPr>
              <a:t>Basis Functions of DCT</a:t>
            </a:r>
          </a:p>
        </p:txBody>
      </p:sp>
      <p:pic>
        <p:nvPicPr>
          <p:cNvPr id="94211" name="Picture 3" descr="dct-ba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350963"/>
            <a:ext cx="4986338"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FB6D4A27-BBB1-8D45-BB10-9AA9516EA80A}" type="slidenum">
              <a:rPr lang="en-US" altLang="en-US" sz="1400">
                <a:solidFill>
                  <a:srgbClr val="000000"/>
                </a:solidFill>
                <a:latin typeface="Times New Roman" charset="0"/>
              </a:rPr>
              <a:pPr>
                <a:spcBef>
                  <a:spcPct val="0"/>
                </a:spcBef>
                <a:buClrTx/>
                <a:buSzTx/>
                <a:buFontTx/>
                <a:buNone/>
              </a:pPr>
              <a:t>85</a:t>
            </a:fld>
            <a:endParaRPr lang="en-US" altLang="en-US" sz="1400">
              <a:solidFill>
                <a:srgbClr val="000000"/>
              </a:solidFill>
              <a:latin typeface="Times New Roman" charset="0"/>
            </a:endParaRPr>
          </a:p>
        </p:txBody>
      </p:sp>
      <p:sp>
        <p:nvSpPr>
          <p:cNvPr id="461826" name="Rectangle 2"/>
          <p:cNvSpPr>
            <a:spLocks noChangeArrowheads="1"/>
          </p:cNvSpPr>
          <p:nvPr/>
        </p:nvSpPr>
        <p:spPr bwMode="auto">
          <a:xfrm>
            <a:off x="509588" y="296863"/>
            <a:ext cx="8377237"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z="2800" smtClean="0"/>
              <a:t>Video Encoding: Block Transform Encoding (All)</a:t>
            </a:r>
          </a:p>
        </p:txBody>
      </p:sp>
      <p:sp>
        <p:nvSpPr>
          <p:cNvPr id="461827" name="AutoShape 3"/>
          <p:cNvSpPr>
            <a:spLocks noChangeArrowheads="1"/>
          </p:cNvSpPr>
          <p:nvPr/>
        </p:nvSpPr>
        <p:spPr bwMode="auto">
          <a:xfrm>
            <a:off x="5597525" y="1758950"/>
            <a:ext cx="877888" cy="877888"/>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28" name="AutoShape 4"/>
          <p:cNvSpPr>
            <a:spLocks noChangeArrowheads="1"/>
          </p:cNvSpPr>
          <p:nvPr/>
        </p:nvSpPr>
        <p:spPr bwMode="auto">
          <a:xfrm>
            <a:off x="6281738" y="3230563"/>
            <a:ext cx="877887" cy="877887"/>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29" name="AutoShape 5"/>
          <p:cNvSpPr>
            <a:spLocks noChangeArrowheads="1"/>
          </p:cNvSpPr>
          <p:nvPr/>
        </p:nvSpPr>
        <p:spPr bwMode="auto">
          <a:xfrm>
            <a:off x="2806700" y="3267075"/>
            <a:ext cx="877888" cy="877888"/>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0" name="Line 6"/>
          <p:cNvSpPr>
            <a:spLocks noChangeShapeType="1"/>
          </p:cNvSpPr>
          <p:nvPr/>
        </p:nvSpPr>
        <p:spPr bwMode="auto">
          <a:xfrm flipV="1">
            <a:off x="4392613" y="2197100"/>
            <a:ext cx="117633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1" name="Line 7"/>
          <p:cNvSpPr>
            <a:spLocks noChangeShapeType="1"/>
          </p:cNvSpPr>
          <p:nvPr/>
        </p:nvSpPr>
        <p:spPr bwMode="auto">
          <a:xfrm flipV="1">
            <a:off x="2011363" y="3744913"/>
            <a:ext cx="690562"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2" name="Line 8"/>
          <p:cNvSpPr>
            <a:spLocks noChangeShapeType="1"/>
          </p:cNvSpPr>
          <p:nvPr/>
        </p:nvSpPr>
        <p:spPr bwMode="auto">
          <a:xfrm>
            <a:off x="3883025" y="3743325"/>
            <a:ext cx="563563"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3" name="Line 9"/>
          <p:cNvSpPr>
            <a:spLocks noChangeShapeType="1"/>
          </p:cNvSpPr>
          <p:nvPr/>
        </p:nvSpPr>
        <p:spPr bwMode="auto">
          <a:xfrm>
            <a:off x="5802313" y="3743325"/>
            <a:ext cx="400050"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4" name="Line 10"/>
          <p:cNvSpPr>
            <a:spLocks noChangeShapeType="1"/>
          </p:cNvSpPr>
          <p:nvPr/>
        </p:nvSpPr>
        <p:spPr bwMode="auto">
          <a:xfrm flipV="1">
            <a:off x="1727200" y="4297363"/>
            <a:ext cx="0" cy="587375"/>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5" name="Line 11"/>
          <p:cNvSpPr>
            <a:spLocks noChangeShapeType="1"/>
          </p:cNvSpPr>
          <p:nvPr/>
        </p:nvSpPr>
        <p:spPr bwMode="auto">
          <a:xfrm>
            <a:off x="2325688" y="5275263"/>
            <a:ext cx="481012" cy="1587"/>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6" name="Line 12"/>
          <p:cNvSpPr>
            <a:spLocks noChangeShapeType="1"/>
          </p:cNvSpPr>
          <p:nvPr/>
        </p:nvSpPr>
        <p:spPr bwMode="auto">
          <a:xfrm>
            <a:off x="3357563" y="5275263"/>
            <a:ext cx="661987" cy="1587"/>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37" name="Rectangle 13"/>
          <p:cNvSpPr>
            <a:spLocks noChangeArrowheads="1"/>
          </p:cNvSpPr>
          <p:nvPr/>
        </p:nvSpPr>
        <p:spPr bwMode="auto">
          <a:xfrm>
            <a:off x="5754688" y="1360488"/>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000">
                <a:latin typeface="Times New Roman" charset="0"/>
              </a:rPr>
              <a:t>DCT</a:t>
            </a:r>
          </a:p>
        </p:txBody>
      </p:sp>
      <p:sp>
        <p:nvSpPr>
          <p:cNvPr id="461838" name="Rectangle 14"/>
          <p:cNvSpPr>
            <a:spLocks noChangeArrowheads="1"/>
          </p:cNvSpPr>
          <p:nvPr/>
        </p:nvSpPr>
        <p:spPr bwMode="auto">
          <a:xfrm>
            <a:off x="2654300" y="4132263"/>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000">
                <a:latin typeface="Times New Roman" charset="0"/>
              </a:rPr>
              <a:t>Zig-zag</a:t>
            </a:r>
            <a:endParaRPr lang="en-US" altLang="en-US" sz="2400">
              <a:latin typeface="Times New Roman" charset="0"/>
            </a:endParaRPr>
          </a:p>
        </p:txBody>
      </p:sp>
      <p:sp>
        <p:nvSpPr>
          <p:cNvPr id="461839" name="Rectangle 15"/>
          <p:cNvSpPr>
            <a:spLocks noChangeArrowheads="1"/>
          </p:cNvSpPr>
          <p:nvPr/>
        </p:nvSpPr>
        <p:spPr bwMode="auto">
          <a:xfrm>
            <a:off x="6002338" y="4105275"/>
            <a:ext cx="1100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000">
                <a:latin typeface="Times New Roman" charset="0"/>
              </a:rPr>
              <a:t>Quantize</a:t>
            </a:r>
          </a:p>
        </p:txBody>
      </p:sp>
      <p:grpSp>
        <p:nvGrpSpPr>
          <p:cNvPr id="95248" name="Group 16"/>
          <p:cNvGrpSpPr>
            <a:grpSpLocks/>
          </p:cNvGrpSpPr>
          <p:nvPr/>
        </p:nvGrpSpPr>
        <p:grpSpPr bwMode="auto">
          <a:xfrm>
            <a:off x="1023938" y="4929188"/>
            <a:ext cx="1389062" cy="1409700"/>
            <a:chOff x="662" y="3293"/>
            <a:chExt cx="875" cy="888"/>
          </a:xfrm>
        </p:grpSpPr>
        <p:sp>
          <p:nvSpPr>
            <p:cNvPr id="461841" name="AutoShape 17"/>
            <p:cNvSpPr>
              <a:spLocks noChangeArrowheads="1"/>
            </p:cNvSpPr>
            <p:nvPr/>
          </p:nvSpPr>
          <p:spPr bwMode="auto">
            <a:xfrm>
              <a:off x="845" y="3293"/>
              <a:ext cx="553" cy="553"/>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42" name="Rectangle 18"/>
            <p:cNvSpPr>
              <a:spLocks noChangeArrowheads="1"/>
            </p:cNvSpPr>
            <p:nvPr/>
          </p:nvSpPr>
          <p:spPr bwMode="auto">
            <a:xfrm>
              <a:off x="662" y="3855"/>
              <a:ext cx="87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70000"/>
                </a:lnSpc>
                <a:defRPr/>
              </a:pPr>
              <a:r>
                <a:rPr lang="en-US" altLang="en-US" sz="2000">
                  <a:latin typeface="Times New Roman" charset="0"/>
                </a:rPr>
                <a:t>Run-length </a:t>
              </a:r>
              <a:br>
                <a:rPr lang="en-US" altLang="en-US" sz="2000">
                  <a:latin typeface="Times New Roman" charset="0"/>
                </a:rPr>
              </a:br>
              <a:r>
                <a:rPr lang="en-US" altLang="en-US" sz="2000">
                  <a:latin typeface="Times New Roman" charset="0"/>
                </a:rPr>
                <a:t>Code</a:t>
              </a:r>
              <a:endParaRPr lang="en-US" altLang="en-US" sz="2400">
                <a:latin typeface="Times New Roman" charset="0"/>
              </a:endParaRPr>
            </a:p>
          </p:txBody>
        </p:sp>
      </p:grpSp>
      <p:grpSp>
        <p:nvGrpSpPr>
          <p:cNvPr id="95249" name="Group 19"/>
          <p:cNvGrpSpPr>
            <a:grpSpLocks/>
          </p:cNvGrpSpPr>
          <p:nvPr/>
        </p:nvGrpSpPr>
        <p:grpSpPr bwMode="auto">
          <a:xfrm>
            <a:off x="3937000" y="4808538"/>
            <a:ext cx="1163638" cy="1495425"/>
            <a:chOff x="2481" y="3233"/>
            <a:chExt cx="733" cy="942"/>
          </a:xfrm>
        </p:grpSpPr>
        <p:sp>
          <p:nvSpPr>
            <p:cNvPr id="461844" name="AutoShape 20"/>
            <p:cNvSpPr>
              <a:spLocks noChangeArrowheads="1"/>
            </p:cNvSpPr>
            <p:nvPr/>
          </p:nvSpPr>
          <p:spPr bwMode="auto">
            <a:xfrm>
              <a:off x="2574" y="3233"/>
              <a:ext cx="553" cy="553"/>
            </a:xfrm>
            <a:prstGeom prst="cube">
              <a:avLst>
                <a:gd name="adj" fmla="val 24995"/>
              </a:avLst>
            </a:prstGeom>
            <a:solidFill>
              <a:schemeClr val="tx1"/>
            </a:solidFill>
            <a:ln w="127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45" name="Rectangle 21"/>
            <p:cNvSpPr>
              <a:spLocks noChangeArrowheads="1"/>
            </p:cNvSpPr>
            <p:nvPr/>
          </p:nvSpPr>
          <p:spPr bwMode="auto">
            <a:xfrm>
              <a:off x="2481" y="3809"/>
              <a:ext cx="73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80000"/>
                </a:lnSpc>
                <a:defRPr/>
              </a:pPr>
              <a:r>
                <a:rPr lang="en-US" altLang="en-US" sz="2000">
                  <a:latin typeface="Times New Roman" charset="0"/>
                </a:rPr>
                <a:t>Huffman </a:t>
              </a:r>
              <a:br>
                <a:rPr lang="en-US" altLang="en-US" sz="2000">
                  <a:latin typeface="Times New Roman" charset="0"/>
                </a:rPr>
              </a:br>
              <a:r>
                <a:rPr lang="en-US" altLang="en-US" sz="2000">
                  <a:latin typeface="Times New Roman" charset="0"/>
                </a:rPr>
                <a:t>Code</a:t>
              </a:r>
              <a:endParaRPr lang="en-US" altLang="en-US" sz="2400">
                <a:latin typeface="Times New Roman" charset="0"/>
              </a:endParaRPr>
            </a:p>
          </p:txBody>
        </p:sp>
      </p:grpSp>
      <p:sp>
        <p:nvSpPr>
          <p:cNvPr id="461846" name="Line 22"/>
          <p:cNvSpPr>
            <a:spLocks noChangeShapeType="1"/>
          </p:cNvSpPr>
          <p:nvPr/>
        </p:nvSpPr>
        <p:spPr bwMode="auto">
          <a:xfrm flipV="1">
            <a:off x="4999038" y="5268913"/>
            <a:ext cx="723900" cy="127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47" name="Rectangle 23"/>
          <p:cNvSpPr>
            <a:spLocks noChangeArrowheads="1"/>
          </p:cNvSpPr>
          <p:nvPr/>
        </p:nvSpPr>
        <p:spPr bwMode="auto">
          <a:xfrm>
            <a:off x="5829300" y="5078413"/>
            <a:ext cx="2279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000" i="1">
                <a:latin typeface="Times New Roman" charset="0"/>
              </a:rPr>
              <a:t>011010001011101...</a:t>
            </a:r>
            <a:endParaRPr lang="en-US" altLang="en-US" sz="2400" i="1">
              <a:latin typeface="Times New Roman" charset="0"/>
            </a:endParaRPr>
          </a:p>
        </p:txBody>
      </p:sp>
      <p:grpSp>
        <p:nvGrpSpPr>
          <p:cNvPr id="95252" name="Group 24"/>
          <p:cNvGrpSpPr>
            <a:grpSpLocks/>
          </p:cNvGrpSpPr>
          <p:nvPr/>
        </p:nvGrpSpPr>
        <p:grpSpPr bwMode="auto">
          <a:xfrm>
            <a:off x="1081088" y="1581150"/>
            <a:ext cx="1123950" cy="1447800"/>
            <a:chOff x="636" y="912"/>
            <a:chExt cx="708" cy="912"/>
          </a:xfrm>
        </p:grpSpPr>
        <p:sp>
          <p:nvSpPr>
            <p:cNvPr id="461849" name="Rectangle 25"/>
            <p:cNvSpPr>
              <a:spLocks noChangeArrowheads="1"/>
            </p:cNvSpPr>
            <p:nvPr/>
          </p:nvSpPr>
          <p:spPr bwMode="auto">
            <a:xfrm>
              <a:off x="672" y="960"/>
              <a:ext cx="672" cy="864"/>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95326" name="Picture 26" descr="small-vi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 y="912"/>
              <a:ext cx="6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51" name="Line 27"/>
            <p:cNvSpPr>
              <a:spLocks noChangeShapeType="1"/>
            </p:cNvSpPr>
            <p:nvPr/>
          </p:nvSpPr>
          <p:spPr bwMode="auto">
            <a:xfrm>
              <a:off x="784"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2" name="Line 28"/>
            <p:cNvSpPr>
              <a:spLocks noChangeShapeType="1"/>
            </p:cNvSpPr>
            <p:nvPr/>
          </p:nvSpPr>
          <p:spPr bwMode="auto">
            <a:xfrm>
              <a:off x="966"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3" name="Line 29"/>
            <p:cNvSpPr>
              <a:spLocks noChangeShapeType="1"/>
            </p:cNvSpPr>
            <p:nvPr/>
          </p:nvSpPr>
          <p:spPr bwMode="auto">
            <a:xfrm>
              <a:off x="1140" y="912"/>
              <a:ext cx="0" cy="864"/>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4" name="Line 30"/>
            <p:cNvSpPr>
              <a:spLocks noChangeShapeType="1"/>
            </p:cNvSpPr>
            <p:nvPr/>
          </p:nvSpPr>
          <p:spPr bwMode="auto">
            <a:xfrm rot="-5400000">
              <a:off x="966" y="1014"/>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5" name="Line 31"/>
            <p:cNvSpPr>
              <a:spLocks noChangeShapeType="1"/>
            </p:cNvSpPr>
            <p:nvPr/>
          </p:nvSpPr>
          <p:spPr bwMode="auto">
            <a:xfrm rot="-5400000">
              <a:off x="966" y="792"/>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6" name="Line 32"/>
            <p:cNvSpPr>
              <a:spLocks noChangeShapeType="1"/>
            </p:cNvSpPr>
            <p:nvPr/>
          </p:nvSpPr>
          <p:spPr bwMode="auto">
            <a:xfrm rot="-5400000">
              <a:off x="966" y="1230"/>
              <a:ext cx="0" cy="660"/>
            </a:xfrm>
            <a:prstGeom prst="line">
              <a:avLst/>
            </a:prstGeom>
            <a:noFill/>
            <a:ln w="2857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95253" name="Group 33"/>
          <p:cNvGrpSpPr>
            <a:grpSpLocks/>
          </p:cNvGrpSpPr>
          <p:nvPr/>
        </p:nvGrpSpPr>
        <p:grpSpPr bwMode="auto">
          <a:xfrm>
            <a:off x="3244850" y="1738313"/>
            <a:ext cx="1068388" cy="917575"/>
            <a:chOff x="2015" y="1248"/>
            <a:chExt cx="673" cy="578"/>
          </a:xfrm>
        </p:grpSpPr>
        <p:sp>
          <p:nvSpPr>
            <p:cNvPr id="461858" name="Rectangle 34"/>
            <p:cNvSpPr>
              <a:spLocks noChangeArrowheads="1"/>
            </p:cNvSpPr>
            <p:nvPr/>
          </p:nvSpPr>
          <p:spPr bwMode="auto">
            <a:xfrm>
              <a:off x="2016" y="1248"/>
              <a:ext cx="672" cy="57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59" name="Line 35"/>
            <p:cNvSpPr>
              <a:spLocks noChangeShapeType="1"/>
            </p:cNvSpPr>
            <p:nvPr/>
          </p:nvSpPr>
          <p:spPr bwMode="auto">
            <a:xfrm>
              <a:off x="2016" y="1536"/>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0" name="Line 36"/>
            <p:cNvSpPr>
              <a:spLocks noChangeShapeType="1"/>
            </p:cNvSpPr>
            <p:nvPr/>
          </p:nvSpPr>
          <p:spPr bwMode="auto">
            <a:xfrm>
              <a:off x="2015" y="1319"/>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1" name="Line 37"/>
            <p:cNvSpPr>
              <a:spLocks noChangeShapeType="1"/>
            </p:cNvSpPr>
            <p:nvPr/>
          </p:nvSpPr>
          <p:spPr bwMode="auto">
            <a:xfrm>
              <a:off x="2016" y="139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2" name="Line 38"/>
            <p:cNvSpPr>
              <a:spLocks noChangeShapeType="1"/>
            </p:cNvSpPr>
            <p:nvPr/>
          </p:nvSpPr>
          <p:spPr bwMode="auto">
            <a:xfrm>
              <a:off x="2016" y="1611"/>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3" name="Line 39"/>
            <p:cNvSpPr>
              <a:spLocks noChangeShapeType="1"/>
            </p:cNvSpPr>
            <p:nvPr/>
          </p:nvSpPr>
          <p:spPr bwMode="auto">
            <a:xfrm>
              <a:off x="2015" y="1753"/>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4" name="Line 40"/>
            <p:cNvSpPr>
              <a:spLocks noChangeShapeType="1"/>
            </p:cNvSpPr>
            <p:nvPr/>
          </p:nvSpPr>
          <p:spPr bwMode="auto">
            <a:xfrm>
              <a:off x="2016" y="168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5" name="Line 41"/>
            <p:cNvSpPr>
              <a:spLocks noChangeShapeType="1"/>
            </p:cNvSpPr>
            <p:nvPr/>
          </p:nvSpPr>
          <p:spPr bwMode="auto">
            <a:xfrm>
              <a:off x="2016" y="1464"/>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6" name="Line 42"/>
            <p:cNvSpPr>
              <a:spLocks noChangeShapeType="1"/>
            </p:cNvSpPr>
            <p:nvPr/>
          </p:nvSpPr>
          <p:spPr bwMode="auto">
            <a:xfrm>
              <a:off x="2351" y="1253"/>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7" name="Line 43"/>
            <p:cNvSpPr>
              <a:spLocks noChangeShapeType="1"/>
            </p:cNvSpPr>
            <p:nvPr/>
          </p:nvSpPr>
          <p:spPr bwMode="auto">
            <a:xfrm>
              <a:off x="2184" y="1252"/>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8" name="Line 44"/>
            <p:cNvSpPr>
              <a:spLocks noChangeShapeType="1"/>
            </p:cNvSpPr>
            <p:nvPr/>
          </p:nvSpPr>
          <p:spPr bwMode="auto">
            <a:xfrm>
              <a:off x="2519"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69" name="Line 45"/>
            <p:cNvSpPr>
              <a:spLocks noChangeShapeType="1"/>
            </p:cNvSpPr>
            <p:nvPr/>
          </p:nvSpPr>
          <p:spPr bwMode="auto">
            <a:xfrm>
              <a:off x="2602"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0" name="Line 46"/>
            <p:cNvSpPr>
              <a:spLocks noChangeShapeType="1"/>
            </p:cNvSpPr>
            <p:nvPr/>
          </p:nvSpPr>
          <p:spPr bwMode="auto">
            <a:xfrm>
              <a:off x="2433" y="1250"/>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1" name="Line 47"/>
            <p:cNvSpPr>
              <a:spLocks noChangeShapeType="1"/>
            </p:cNvSpPr>
            <p:nvPr/>
          </p:nvSpPr>
          <p:spPr bwMode="auto">
            <a:xfrm>
              <a:off x="2271" y="1249"/>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2" name="Line 48"/>
            <p:cNvSpPr>
              <a:spLocks noChangeShapeType="1"/>
            </p:cNvSpPr>
            <p:nvPr/>
          </p:nvSpPr>
          <p:spPr bwMode="auto">
            <a:xfrm>
              <a:off x="2099" y="1248"/>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461873" name="Oval 49"/>
          <p:cNvSpPr>
            <a:spLocks noChangeArrowheads="1"/>
          </p:cNvSpPr>
          <p:nvPr/>
        </p:nvSpPr>
        <p:spPr bwMode="auto">
          <a:xfrm>
            <a:off x="1922463" y="1666875"/>
            <a:ext cx="171450" cy="161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61874" name="AutoShape 50"/>
          <p:cNvCxnSpPr>
            <a:cxnSpLocks noChangeShapeType="1"/>
          </p:cNvCxnSpPr>
          <p:nvPr/>
        </p:nvCxnSpPr>
        <p:spPr bwMode="auto">
          <a:xfrm rot="16200000" flipH="1">
            <a:off x="2416969" y="1418432"/>
            <a:ext cx="431800" cy="1166812"/>
          </a:xfrm>
          <a:prstGeom prst="curvedConnector2">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5256" name="Group 51"/>
          <p:cNvGrpSpPr>
            <a:grpSpLocks/>
          </p:cNvGrpSpPr>
          <p:nvPr/>
        </p:nvGrpSpPr>
        <p:grpSpPr bwMode="auto">
          <a:xfrm>
            <a:off x="7273925" y="1738313"/>
            <a:ext cx="1068388" cy="917575"/>
            <a:chOff x="2015" y="1248"/>
            <a:chExt cx="673" cy="578"/>
          </a:xfrm>
        </p:grpSpPr>
        <p:sp>
          <p:nvSpPr>
            <p:cNvPr id="461876" name="Rectangle 52"/>
            <p:cNvSpPr>
              <a:spLocks noChangeArrowheads="1"/>
            </p:cNvSpPr>
            <p:nvPr/>
          </p:nvSpPr>
          <p:spPr bwMode="auto">
            <a:xfrm>
              <a:off x="2016" y="1248"/>
              <a:ext cx="672" cy="57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7" name="Line 53"/>
            <p:cNvSpPr>
              <a:spLocks noChangeShapeType="1"/>
            </p:cNvSpPr>
            <p:nvPr/>
          </p:nvSpPr>
          <p:spPr bwMode="auto">
            <a:xfrm>
              <a:off x="2016" y="1536"/>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8" name="Line 54"/>
            <p:cNvSpPr>
              <a:spLocks noChangeShapeType="1"/>
            </p:cNvSpPr>
            <p:nvPr/>
          </p:nvSpPr>
          <p:spPr bwMode="auto">
            <a:xfrm>
              <a:off x="2015" y="1319"/>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79" name="Line 55"/>
            <p:cNvSpPr>
              <a:spLocks noChangeShapeType="1"/>
            </p:cNvSpPr>
            <p:nvPr/>
          </p:nvSpPr>
          <p:spPr bwMode="auto">
            <a:xfrm>
              <a:off x="2016" y="139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0" name="Line 56"/>
            <p:cNvSpPr>
              <a:spLocks noChangeShapeType="1"/>
            </p:cNvSpPr>
            <p:nvPr/>
          </p:nvSpPr>
          <p:spPr bwMode="auto">
            <a:xfrm>
              <a:off x="2016" y="1611"/>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1" name="Line 57"/>
            <p:cNvSpPr>
              <a:spLocks noChangeShapeType="1"/>
            </p:cNvSpPr>
            <p:nvPr/>
          </p:nvSpPr>
          <p:spPr bwMode="auto">
            <a:xfrm>
              <a:off x="2015" y="1753"/>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2" name="Line 58"/>
            <p:cNvSpPr>
              <a:spLocks noChangeShapeType="1"/>
            </p:cNvSpPr>
            <p:nvPr/>
          </p:nvSpPr>
          <p:spPr bwMode="auto">
            <a:xfrm>
              <a:off x="2016" y="168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3" name="Line 59"/>
            <p:cNvSpPr>
              <a:spLocks noChangeShapeType="1"/>
            </p:cNvSpPr>
            <p:nvPr/>
          </p:nvSpPr>
          <p:spPr bwMode="auto">
            <a:xfrm>
              <a:off x="2016" y="1464"/>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4" name="Line 60"/>
            <p:cNvSpPr>
              <a:spLocks noChangeShapeType="1"/>
            </p:cNvSpPr>
            <p:nvPr/>
          </p:nvSpPr>
          <p:spPr bwMode="auto">
            <a:xfrm>
              <a:off x="2351" y="1253"/>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5" name="Line 61"/>
            <p:cNvSpPr>
              <a:spLocks noChangeShapeType="1"/>
            </p:cNvSpPr>
            <p:nvPr/>
          </p:nvSpPr>
          <p:spPr bwMode="auto">
            <a:xfrm>
              <a:off x="2184" y="1252"/>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6" name="Line 62"/>
            <p:cNvSpPr>
              <a:spLocks noChangeShapeType="1"/>
            </p:cNvSpPr>
            <p:nvPr/>
          </p:nvSpPr>
          <p:spPr bwMode="auto">
            <a:xfrm>
              <a:off x="2519"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7" name="Line 63"/>
            <p:cNvSpPr>
              <a:spLocks noChangeShapeType="1"/>
            </p:cNvSpPr>
            <p:nvPr/>
          </p:nvSpPr>
          <p:spPr bwMode="auto">
            <a:xfrm>
              <a:off x="2602"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8" name="Line 64"/>
            <p:cNvSpPr>
              <a:spLocks noChangeShapeType="1"/>
            </p:cNvSpPr>
            <p:nvPr/>
          </p:nvSpPr>
          <p:spPr bwMode="auto">
            <a:xfrm>
              <a:off x="2433" y="1250"/>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89" name="Line 65"/>
            <p:cNvSpPr>
              <a:spLocks noChangeShapeType="1"/>
            </p:cNvSpPr>
            <p:nvPr/>
          </p:nvSpPr>
          <p:spPr bwMode="auto">
            <a:xfrm>
              <a:off x="2271" y="1249"/>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0" name="Line 66"/>
            <p:cNvSpPr>
              <a:spLocks noChangeShapeType="1"/>
            </p:cNvSpPr>
            <p:nvPr/>
          </p:nvSpPr>
          <p:spPr bwMode="auto">
            <a:xfrm>
              <a:off x="2099" y="1248"/>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461891" name="Line 67"/>
          <p:cNvSpPr>
            <a:spLocks noChangeShapeType="1"/>
          </p:cNvSpPr>
          <p:nvPr/>
        </p:nvSpPr>
        <p:spPr bwMode="auto">
          <a:xfrm flipV="1">
            <a:off x="6526213" y="2197100"/>
            <a:ext cx="71913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2" name="Oval 68"/>
          <p:cNvSpPr>
            <a:spLocks noChangeArrowheads="1"/>
          </p:cNvSpPr>
          <p:nvPr/>
        </p:nvSpPr>
        <p:spPr bwMode="auto">
          <a:xfrm>
            <a:off x="7726363" y="2668588"/>
            <a:ext cx="173037" cy="1651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3" name="Oval 69"/>
          <p:cNvSpPr>
            <a:spLocks noChangeArrowheads="1"/>
          </p:cNvSpPr>
          <p:nvPr/>
        </p:nvSpPr>
        <p:spPr bwMode="auto">
          <a:xfrm>
            <a:off x="7142163" y="3462338"/>
            <a:ext cx="173037" cy="1651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61894" name="AutoShape 70"/>
          <p:cNvCxnSpPr>
            <a:cxnSpLocks noChangeShapeType="1"/>
            <a:stCxn id="461892" idx="4"/>
            <a:endCxn id="461893" idx="6"/>
          </p:cNvCxnSpPr>
          <p:nvPr/>
        </p:nvCxnSpPr>
        <p:spPr bwMode="auto">
          <a:xfrm rot="5400000">
            <a:off x="7208838" y="2940050"/>
            <a:ext cx="711200" cy="498475"/>
          </a:xfrm>
          <a:prstGeom prst="curvedConnector2">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5261" name="Group 71"/>
          <p:cNvGrpSpPr>
            <a:grpSpLocks/>
          </p:cNvGrpSpPr>
          <p:nvPr/>
        </p:nvGrpSpPr>
        <p:grpSpPr bwMode="auto">
          <a:xfrm>
            <a:off x="4622800" y="3241675"/>
            <a:ext cx="1068388" cy="917575"/>
            <a:chOff x="2015" y="1248"/>
            <a:chExt cx="673" cy="578"/>
          </a:xfrm>
        </p:grpSpPr>
        <p:sp>
          <p:nvSpPr>
            <p:cNvPr id="461896" name="Rectangle 72"/>
            <p:cNvSpPr>
              <a:spLocks noChangeArrowheads="1"/>
            </p:cNvSpPr>
            <p:nvPr/>
          </p:nvSpPr>
          <p:spPr bwMode="auto">
            <a:xfrm>
              <a:off x="2016" y="1248"/>
              <a:ext cx="672" cy="57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7" name="Line 73"/>
            <p:cNvSpPr>
              <a:spLocks noChangeShapeType="1"/>
            </p:cNvSpPr>
            <p:nvPr/>
          </p:nvSpPr>
          <p:spPr bwMode="auto">
            <a:xfrm>
              <a:off x="2016" y="1536"/>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8" name="Line 74"/>
            <p:cNvSpPr>
              <a:spLocks noChangeShapeType="1"/>
            </p:cNvSpPr>
            <p:nvPr/>
          </p:nvSpPr>
          <p:spPr bwMode="auto">
            <a:xfrm>
              <a:off x="2015" y="1319"/>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899" name="Line 75"/>
            <p:cNvSpPr>
              <a:spLocks noChangeShapeType="1"/>
            </p:cNvSpPr>
            <p:nvPr/>
          </p:nvSpPr>
          <p:spPr bwMode="auto">
            <a:xfrm>
              <a:off x="2016" y="139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0" name="Line 76"/>
            <p:cNvSpPr>
              <a:spLocks noChangeShapeType="1"/>
            </p:cNvSpPr>
            <p:nvPr/>
          </p:nvSpPr>
          <p:spPr bwMode="auto">
            <a:xfrm>
              <a:off x="2016" y="1611"/>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1" name="Line 77"/>
            <p:cNvSpPr>
              <a:spLocks noChangeShapeType="1"/>
            </p:cNvSpPr>
            <p:nvPr/>
          </p:nvSpPr>
          <p:spPr bwMode="auto">
            <a:xfrm>
              <a:off x="2015" y="1753"/>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2" name="Line 78"/>
            <p:cNvSpPr>
              <a:spLocks noChangeShapeType="1"/>
            </p:cNvSpPr>
            <p:nvPr/>
          </p:nvSpPr>
          <p:spPr bwMode="auto">
            <a:xfrm>
              <a:off x="2016" y="1680"/>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3" name="Line 79"/>
            <p:cNvSpPr>
              <a:spLocks noChangeShapeType="1"/>
            </p:cNvSpPr>
            <p:nvPr/>
          </p:nvSpPr>
          <p:spPr bwMode="auto">
            <a:xfrm>
              <a:off x="2016" y="1464"/>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4" name="Line 80"/>
            <p:cNvSpPr>
              <a:spLocks noChangeShapeType="1"/>
            </p:cNvSpPr>
            <p:nvPr/>
          </p:nvSpPr>
          <p:spPr bwMode="auto">
            <a:xfrm>
              <a:off x="2351" y="1253"/>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5" name="Line 81"/>
            <p:cNvSpPr>
              <a:spLocks noChangeShapeType="1"/>
            </p:cNvSpPr>
            <p:nvPr/>
          </p:nvSpPr>
          <p:spPr bwMode="auto">
            <a:xfrm>
              <a:off x="2184" y="1252"/>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6" name="Line 82"/>
            <p:cNvSpPr>
              <a:spLocks noChangeShapeType="1"/>
            </p:cNvSpPr>
            <p:nvPr/>
          </p:nvSpPr>
          <p:spPr bwMode="auto">
            <a:xfrm>
              <a:off x="2519"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7" name="Line 83"/>
            <p:cNvSpPr>
              <a:spLocks noChangeShapeType="1"/>
            </p:cNvSpPr>
            <p:nvPr/>
          </p:nvSpPr>
          <p:spPr bwMode="auto">
            <a:xfrm>
              <a:off x="2602" y="1251"/>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8" name="Line 84"/>
            <p:cNvSpPr>
              <a:spLocks noChangeShapeType="1"/>
            </p:cNvSpPr>
            <p:nvPr/>
          </p:nvSpPr>
          <p:spPr bwMode="auto">
            <a:xfrm>
              <a:off x="2433" y="1250"/>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09" name="Line 85"/>
            <p:cNvSpPr>
              <a:spLocks noChangeShapeType="1"/>
            </p:cNvSpPr>
            <p:nvPr/>
          </p:nvSpPr>
          <p:spPr bwMode="auto">
            <a:xfrm>
              <a:off x="2271" y="1249"/>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0" name="Line 86"/>
            <p:cNvSpPr>
              <a:spLocks noChangeShapeType="1"/>
            </p:cNvSpPr>
            <p:nvPr/>
          </p:nvSpPr>
          <p:spPr bwMode="auto">
            <a:xfrm>
              <a:off x="2099" y="1248"/>
              <a:ext cx="0" cy="5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95262" name="Group 87"/>
          <p:cNvGrpSpPr>
            <a:grpSpLocks/>
          </p:cNvGrpSpPr>
          <p:nvPr/>
        </p:nvGrpSpPr>
        <p:grpSpPr bwMode="auto">
          <a:xfrm>
            <a:off x="1579563" y="3276600"/>
            <a:ext cx="279400" cy="936625"/>
            <a:chOff x="632" y="2194"/>
            <a:chExt cx="176" cy="590"/>
          </a:xfrm>
        </p:grpSpPr>
        <p:sp>
          <p:nvSpPr>
            <p:cNvPr id="461912" name="Rectangle 88"/>
            <p:cNvSpPr>
              <a:spLocks noChangeArrowheads="1"/>
            </p:cNvSpPr>
            <p:nvPr/>
          </p:nvSpPr>
          <p:spPr bwMode="auto">
            <a:xfrm>
              <a:off x="632" y="2194"/>
              <a:ext cx="176" cy="59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3" name="Line 89"/>
            <p:cNvSpPr>
              <a:spLocks noChangeShapeType="1"/>
            </p:cNvSpPr>
            <p:nvPr/>
          </p:nvSpPr>
          <p:spPr bwMode="auto">
            <a:xfrm>
              <a:off x="632" y="2490"/>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4" name="Line 90"/>
            <p:cNvSpPr>
              <a:spLocks noChangeShapeType="1"/>
            </p:cNvSpPr>
            <p:nvPr/>
          </p:nvSpPr>
          <p:spPr bwMode="auto">
            <a:xfrm>
              <a:off x="632" y="2342"/>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5" name="Line 91"/>
            <p:cNvSpPr>
              <a:spLocks noChangeShapeType="1"/>
            </p:cNvSpPr>
            <p:nvPr/>
          </p:nvSpPr>
          <p:spPr bwMode="auto">
            <a:xfrm>
              <a:off x="632" y="2416"/>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6" name="Line 92"/>
            <p:cNvSpPr>
              <a:spLocks noChangeShapeType="1"/>
            </p:cNvSpPr>
            <p:nvPr/>
          </p:nvSpPr>
          <p:spPr bwMode="auto">
            <a:xfrm>
              <a:off x="632" y="2268"/>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7" name="Line 93"/>
            <p:cNvSpPr>
              <a:spLocks noChangeShapeType="1"/>
            </p:cNvSpPr>
            <p:nvPr/>
          </p:nvSpPr>
          <p:spPr bwMode="auto">
            <a:xfrm>
              <a:off x="632" y="2640"/>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8" name="Line 94"/>
            <p:cNvSpPr>
              <a:spLocks noChangeShapeType="1"/>
            </p:cNvSpPr>
            <p:nvPr/>
          </p:nvSpPr>
          <p:spPr bwMode="auto">
            <a:xfrm>
              <a:off x="632" y="2714"/>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19" name="Line 95"/>
            <p:cNvSpPr>
              <a:spLocks noChangeShapeType="1"/>
            </p:cNvSpPr>
            <p:nvPr/>
          </p:nvSpPr>
          <p:spPr bwMode="auto">
            <a:xfrm>
              <a:off x="632" y="2566"/>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95263" name="Group 96"/>
          <p:cNvGrpSpPr>
            <a:grpSpLocks/>
          </p:cNvGrpSpPr>
          <p:nvPr/>
        </p:nvGrpSpPr>
        <p:grpSpPr bwMode="auto">
          <a:xfrm>
            <a:off x="2944813" y="4845050"/>
            <a:ext cx="279400" cy="936625"/>
            <a:chOff x="632" y="2194"/>
            <a:chExt cx="176" cy="590"/>
          </a:xfrm>
        </p:grpSpPr>
        <p:sp>
          <p:nvSpPr>
            <p:cNvPr id="461921" name="Rectangle 97"/>
            <p:cNvSpPr>
              <a:spLocks noChangeArrowheads="1"/>
            </p:cNvSpPr>
            <p:nvPr/>
          </p:nvSpPr>
          <p:spPr bwMode="auto">
            <a:xfrm>
              <a:off x="632" y="2194"/>
              <a:ext cx="176" cy="59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2" name="Line 98"/>
            <p:cNvSpPr>
              <a:spLocks noChangeShapeType="1"/>
            </p:cNvSpPr>
            <p:nvPr/>
          </p:nvSpPr>
          <p:spPr bwMode="auto">
            <a:xfrm>
              <a:off x="632" y="2490"/>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3" name="Line 99"/>
            <p:cNvSpPr>
              <a:spLocks noChangeShapeType="1"/>
            </p:cNvSpPr>
            <p:nvPr/>
          </p:nvSpPr>
          <p:spPr bwMode="auto">
            <a:xfrm>
              <a:off x="632" y="2342"/>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4" name="Line 100"/>
            <p:cNvSpPr>
              <a:spLocks noChangeShapeType="1"/>
            </p:cNvSpPr>
            <p:nvPr/>
          </p:nvSpPr>
          <p:spPr bwMode="auto">
            <a:xfrm>
              <a:off x="632" y="2416"/>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5" name="Line 101"/>
            <p:cNvSpPr>
              <a:spLocks noChangeShapeType="1"/>
            </p:cNvSpPr>
            <p:nvPr/>
          </p:nvSpPr>
          <p:spPr bwMode="auto">
            <a:xfrm>
              <a:off x="632" y="2268"/>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6" name="Line 102"/>
            <p:cNvSpPr>
              <a:spLocks noChangeShapeType="1"/>
            </p:cNvSpPr>
            <p:nvPr/>
          </p:nvSpPr>
          <p:spPr bwMode="auto">
            <a:xfrm>
              <a:off x="632" y="2640"/>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7" name="Line 103"/>
            <p:cNvSpPr>
              <a:spLocks noChangeShapeType="1"/>
            </p:cNvSpPr>
            <p:nvPr/>
          </p:nvSpPr>
          <p:spPr bwMode="auto">
            <a:xfrm>
              <a:off x="632" y="2714"/>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1928" name="Line 104"/>
            <p:cNvSpPr>
              <a:spLocks noChangeShapeType="1"/>
            </p:cNvSpPr>
            <p:nvPr/>
          </p:nvSpPr>
          <p:spPr bwMode="auto">
            <a:xfrm>
              <a:off x="632" y="2566"/>
              <a:ext cx="1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231E29A9-683A-2D4D-BFC8-896ADA08945A}" type="slidenum">
              <a:rPr lang="en-US" altLang="en-US" sz="1400">
                <a:solidFill>
                  <a:srgbClr val="000000"/>
                </a:solidFill>
                <a:latin typeface="Times New Roman" charset="0"/>
              </a:rPr>
              <a:pPr>
                <a:spcBef>
                  <a:spcPct val="0"/>
                </a:spcBef>
                <a:buClrTx/>
                <a:buSzTx/>
                <a:buFontTx/>
                <a:buNone/>
              </a:pPr>
              <a:t>86</a:t>
            </a:fld>
            <a:endParaRPr lang="en-US" altLang="en-US" sz="1400">
              <a:solidFill>
                <a:srgbClr val="000000"/>
              </a:solidFill>
              <a:latin typeface="Times New Roman" charset="0"/>
            </a:endParaRPr>
          </a:p>
        </p:txBody>
      </p:sp>
      <p:sp>
        <p:nvSpPr>
          <p:cNvPr id="464898" name="Rectangle 2"/>
          <p:cNvSpPr>
            <a:spLocks noChangeArrowheads="1"/>
          </p:cNvSpPr>
          <p:nvPr/>
        </p:nvSpPr>
        <p:spPr bwMode="auto">
          <a:xfrm>
            <a:off x="622300" y="241300"/>
            <a:ext cx="77724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mtClean="0"/>
              <a:t>Example: Block Encoding</a:t>
            </a:r>
          </a:p>
        </p:txBody>
      </p:sp>
      <p:graphicFrame>
        <p:nvGraphicFramePr>
          <p:cNvPr id="96259" name="Object 3"/>
          <p:cNvGraphicFramePr>
            <a:graphicFrameLocks/>
          </p:cNvGraphicFramePr>
          <p:nvPr/>
        </p:nvGraphicFramePr>
        <p:xfrm>
          <a:off x="796925" y="1524000"/>
          <a:ext cx="2693988" cy="1541463"/>
        </p:xfrm>
        <a:graphic>
          <a:graphicData uri="http://schemas.openxmlformats.org/presentationml/2006/ole">
            <mc:AlternateContent xmlns:mc="http://schemas.openxmlformats.org/markup-compatibility/2006">
              <mc:Choice xmlns:v="urn:schemas-microsoft-com:vml" Requires="v">
                <p:oleObj spid="_x0000_s96306" name="Document" r:id="rId3" imgW="3121660" imgH="2151380" progId="Word.Document.6">
                  <p:embed/>
                </p:oleObj>
              </mc:Choice>
              <mc:Fallback>
                <p:oleObj name="Document" r:id="rId3" imgW="3121660" imgH="2151380" progId="Word.Document.6">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25" y="1524000"/>
                        <a:ext cx="2693988"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4900" name="Freeform 4"/>
          <p:cNvSpPr>
            <a:spLocks/>
          </p:cNvSpPr>
          <p:nvPr/>
        </p:nvSpPr>
        <p:spPr bwMode="auto">
          <a:xfrm>
            <a:off x="771525" y="1462088"/>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01" name="Freeform 5"/>
          <p:cNvSpPr>
            <a:spLocks/>
          </p:cNvSpPr>
          <p:nvPr/>
        </p:nvSpPr>
        <p:spPr bwMode="auto">
          <a:xfrm>
            <a:off x="3063875" y="1449388"/>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02" name="Rectangle 6"/>
          <p:cNvSpPr>
            <a:spLocks noChangeArrowheads="1"/>
          </p:cNvSpPr>
          <p:nvPr/>
        </p:nvSpPr>
        <p:spPr bwMode="auto">
          <a:xfrm>
            <a:off x="1004888" y="2619375"/>
            <a:ext cx="194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a:latin typeface="Times New Roman" charset="0"/>
              </a:rPr>
              <a:t>original image</a:t>
            </a:r>
          </a:p>
        </p:txBody>
      </p:sp>
      <p:sp>
        <p:nvSpPr>
          <p:cNvPr id="464903" name="Rectangle 7"/>
          <p:cNvSpPr>
            <a:spLocks noChangeArrowheads="1"/>
          </p:cNvSpPr>
          <p:nvPr/>
        </p:nvSpPr>
        <p:spPr bwMode="auto">
          <a:xfrm>
            <a:off x="3536950" y="17922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a:latin typeface="Times New Roman" charset="0"/>
              </a:rPr>
              <a:t>DCT</a:t>
            </a:r>
          </a:p>
        </p:txBody>
      </p:sp>
      <p:sp>
        <p:nvSpPr>
          <p:cNvPr id="464904" name="Line 8"/>
          <p:cNvSpPr>
            <a:spLocks noChangeShapeType="1"/>
          </p:cNvSpPr>
          <p:nvPr/>
        </p:nvSpPr>
        <p:spPr bwMode="auto">
          <a:xfrm>
            <a:off x="3240088" y="2025650"/>
            <a:ext cx="36353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05" name="Line 9"/>
          <p:cNvSpPr>
            <a:spLocks noChangeShapeType="1"/>
          </p:cNvSpPr>
          <p:nvPr/>
        </p:nvSpPr>
        <p:spPr bwMode="auto">
          <a:xfrm>
            <a:off x="4256088" y="2025650"/>
            <a:ext cx="42545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96266" name="Object 10"/>
          <p:cNvGraphicFramePr>
            <a:graphicFrameLocks/>
          </p:cNvGraphicFramePr>
          <p:nvPr/>
        </p:nvGraphicFramePr>
        <p:xfrm>
          <a:off x="4721225" y="1514475"/>
          <a:ext cx="2693988" cy="1541463"/>
        </p:xfrm>
        <a:graphic>
          <a:graphicData uri="http://schemas.openxmlformats.org/presentationml/2006/ole">
            <mc:AlternateContent xmlns:mc="http://schemas.openxmlformats.org/markup-compatibility/2006">
              <mc:Choice xmlns:v="urn:schemas-microsoft-com:vml" Requires="v">
                <p:oleObj spid="_x0000_s96307" name="Document" r:id="rId5" imgW="3121660" imgH="2151380" progId="Word.Document.6">
                  <p:embed/>
                </p:oleObj>
              </mc:Choice>
              <mc:Fallback>
                <p:oleObj name="Document" r:id="rId5" imgW="3121660" imgH="2151380" progId="Word.Document.6">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1225" y="1514475"/>
                        <a:ext cx="2693988"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4907" name="Freeform 11"/>
          <p:cNvSpPr>
            <a:spLocks/>
          </p:cNvSpPr>
          <p:nvPr/>
        </p:nvSpPr>
        <p:spPr bwMode="auto">
          <a:xfrm>
            <a:off x="4695825" y="1452563"/>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08" name="Freeform 12"/>
          <p:cNvSpPr>
            <a:spLocks/>
          </p:cNvSpPr>
          <p:nvPr/>
        </p:nvSpPr>
        <p:spPr bwMode="auto">
          <a:xfrm>
            <a:off x="6988175" y="1439863"/>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09" name="Line 13"/>
          <p:cNvSpPr>
            <a:spLocks noChangeShapeType="1"/>
          </p:cNvSpPr>
          <p:nvPr/>
        </p:nvSpPr>
        <p:spPr bwMode="auto">
          <a:xfrm>
            <a:off x="7164388" y="2016125"/>
            <a:ext cx="36353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10" name="Oval 14"/>
          <p:cNvSpPr>
            <a:spLocks noChangeArrowheads="1"/>
          </p:cNvSpPr>
          <p:nvPr/>
        </p:nvSpPr>
        <p:spPr bwMode="auto">
          <a:xfrm>
            <a:off x="4713288" y="1495425"/>
            <a:ext cx="752475" cy="30003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11" name="Rectangle 15"/>
          <p:cNvSpPr>
            <a:spLocks noChangeArrowheads="1"/>
          </p:cNvSpPr>
          <p:nvPr/>
        </p:nvSpPr>
        <p:spPr bwMode="auto">
          <a:xfrm>
            <a:off x="6019800" y="1117600"/>
            <a:ext cx="18669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200" i="1">
                <a:latin typeface="Times New Roman" charset="0"/>
              </a:rPr>
              <a:t>DC component</a:t>
            </a:r>
          </a:p>
        </p:txBody>
      </p:sp>
      <p:sp>
        <p:nvSpPr>
          <p:cNvPr id="464912" name="Rectangle 16"/>
          <p:cNvSpPr>
            <a:spLocks noChangeArrowheads="1"/>
          </p:cNvSpPr>
          <p:nvPr/>
        </p:nvSpPr>
        <p:spPr bwMode="auto">
          <a:xfrm>
            <a:off x="3363913" y="2909888"/>
            <a:ext cx="19446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200" i="1">
                <a:latin typeface="Times New Roman" charset="0"/>
              </a:rPr>
              <a:t>AC components</a:t>
            </a:r>
          </a:p>
        </p:txBody>
      </p:sp>
      <p:sp>
        <p:nvSpPr>
          <p:cNvPr id="464913" name="Arc 17"/>
          <p:cNvSpPr>
            <a:spLocks/>
          </p:cNvSpPr>
          <p:nvPr/>
        </p:nvSpPr>
        <p:spPr bwMode="auto">
          <a:xfrm rot="10800000">
            <a:off x="5184775" y="1270000"/>
            <a:ext cx="854075" cy="211138"/>
          </a:xfrm>
          <a:custGeom>
            <a:avLst/>
            <a:gdLst>
              <a:gd name="G0" fmla="+- 5744 0 0"/>
              <a:gd name="G1" fmla="+- 0 0 0"/>
              <a:gd name="G2" fmla="+- 21600 0 0"/>
              <a:gd name="T0" fmla="*/ 27344 w 27344"/>
              <a:gd name="T1" fmla="*/ 0 h 21600"/>
              <a:gd name="T2" fmla="*/ 0 w 27344"/>
              <a:gd name="T3" fmla="*/ 20822 h 21600"/>
              <a:gd name="T4" fmla="*/ 5744 w 27344"/>
              <a:gd name="T5" fmla="*/ 0 h 21600"/>
            </a:gdLst>
            <a:ahLst/>
            <a:cxnLst>
              <a:cxn ang="0">
                <a:pos x="T0" y="T1"/>
              </a:cxn>
              <a:cxn ang="0">
                <a:pos x="T2" y="T3"/>
              </a:cxn>
              <a:cxn ang="0">
                <a:pos x="T4" y="T5"/>
              </a:cxn>
            </a:cxnLst>
            <a:rect l="0" t="0" r="r" b="b"/>
            <a:pathLst>
              <a:path w="27344" h="21600" fill="none" extrusionOk="0">
                <a:moveTo>
                  <a:pt x="27344" y="0"/>
                </a:moveTo>
                <a:cubicBezTo>
                  <a:pt x="27344" y="11929"/>
                  <a:pt x="17673" y="21600"/>
                  <a:pt x="5744" y="21600"/>
                </a:cubicBezTo>
                <a:cubicBezTo>
                  <a:pt x="3803" y="21599"/>
                  <a:pt x="1870" y="21338"/>
                  <a:pt x="-1" y="20822"/>
                </a:cubicBezTo>
              </a:path>
              <a:path w="27344" h="21600" stroke="0" extrusionOk="0">
                <a:moveTo>
                  <a:pt x="27344" y="0"/>
                </a:moveTo>
                <a:cubicBezTo>
                  <a:pt x="27344" y="11929"/>
                  <a:pt x="17673" y="21600"/>
                  <a:pt x="5744" y="21600"/>
                </a:cubicBezTo>
                <a:cubicBezTo>
                  <a:pt x="3803" y="21599"/>
                  <a:pt x="1870" y="21338"/>
                  <a:pt x="-1" y="20822"/>
                </a:cubicBezTo>
                <a:lnTo>
                  <a:pt x="5744"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14" name="Arc 18"/>
          <p:cNvSpPr>
            <a:spLocks/>
          </p:cNvSpPr>
          <p:nvPr/>
        </p:nvSpPr>
        <p:spPr bwMode="auto">
          <a:xfrm>
            <a:off x="5308600" y="2803525"/>
            <a:ext cx="701675" cy="32543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15" name="Rectangle 19"/>
          <p:cNvSpPr>
            <a:spLocks noChangeArrowheads="1"/>
          </p:cNvSpPr>
          <p:nvPr/>
        </p:nvSpPr>
        <p:spPr bwMode="auto">
          <a:xfrm>
            <a:off x="7521575" y="1641475"/>
            <a:ext cx="128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a:latin typeface="Times New Roman" charset="0"/>
              </a:rPr>
              <a:t>Quantize</a:t>
            </a:r>
          </a:p>
        </p:txBody>
      </p:sp>
      <p:graphicFrame>
        <p:nvGraphicFramePr>
          <p:cNvPr id="96276" name="Object 20"/>
          <p:cNvGraphicFramePr>
            <a:graphicFrameLocks/>
          </p:cNvGraphicFramePr>
          <p:nvPr/>
        </p:nvGraphicFramePr>
        <p:xfrm>
          <a:off x="7239000" y="3048000"/>
          <a:ext cx="1716088" cy="1452563"/>
        </p:xfrm>
        <a:graphic>
          <a:graphicData uri="http://schemas.openxmlformats.org/presentationml/2006/ole">
            <mc:AlternateContent xmlns:mc="http://schemas.openxmlformats.org/markup-compatibility/2006">
              <mc:Choice xmlns:v="urn:schemas-microsoft-com:vml" Requires="v">
                <p:oleObj spid="_x0000_s96308" name="Document" r:id="rId7" imgW="2021840" imgH="2151380" progId="Word.Document.6">
                  <p:embed/>
                </p:oleObj>
              </mc:Choice>
              <mc:Fallback>
                <p:oleObj name="Document" r:id="rId7" imgW="2021840" imgH="2151380" progId="Word.Document.6">
                  <p:embed/>
                  <p:pic>
                    <p:nvPicPr>
                      <p:cNvPr id="0" name="Object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3048000"/>
                        <a:ext cx="1716088"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4917" name="Freeform 21"/>
          <p:cNvSpPr>
            <a:spLocks/>
          </p:cNvSpPr>
          <p:nvPr/>
        </p:nvSpPr>
        <p:spPr bwMode="auto">
          <a:xfrm>
            <a:off x="7162800" y="3098800"/>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18" name="Freeform 22"/>
          <p:cNvSpPr>
            <a:spLocks/>
          </p:cNvSpPr>
          <p:nvPr/>
        </p:nvSpPr>
        <p:spPr bwMode="auto">
          <a:xfrm>
            <a:off x="8686800" y="2971800"/>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19" name="Arc 23"/>
          <p:cNvSpPr>
            <a:spLocks/>
          </p:cNvSpPr>
          <p:nvPr/>
        </p:nvSpPr>
        <p:spPr bwMode="auto">
          <a:xfrm>
            <a:off x="7951788" y="2192338"/>
            <a:ext cx="330200" cy="1089025"/>
          </a:xfrm>
          <a:custGeom>
            <a:avLst/>
            <a:gdLst>
              <a:gd name="G0" fmla="+- 0 0 0"/>
              <a:gd name="G1" fmla="+- 21600 0 0"/>
              <a:gd name="G2" fmla="+- 21600 0 0"/>
              <a:gd name="T0" fmla="*/ 0 w 21036"/>
              <a:gd name="T1" fmla="*/ 0 h 21600"/>
              <a:gd name="T2" fmla="*/ 21036 w 21036"/>
              <a:gd name="T3" fmla="*/ 16697 h 21600"/>
              <a:gd name="T4" fmla="*/ 0 w 21036"/>
              <a:gd name="T5" fmla="*/ 21600 h 21600"/>
            </a:gdLst>
            <a:ahLst/>
            <a:cxnLst>
              <a:cxn ang="0">
                <a:pos x="T0" y="T1"/>
              </a:cxn>
              <a:cxn ang="0">
                <a:pos x="T2" y="T3"/>
              </a:cxn>
              <a:cxn ang="0">
                <a:pos x="T4" y="T5"/>
              </a:cxn>
            </a:cxnLst>
            <a:rect l="0" t="0" r="r" b="b"/>
            <a:pathLst>
              <a:path w="21036" h="21600" fill="none" extrusionOk="0">
                <a:moveTo>
                  <a:pt x="0" y="-1"/>
                </a:moveTo>
                <a:cubicBezTo>
                  <a:pt x="10040" y="-1"/>
                  <a:pt x="18757" y="6918"/>
                  <a:pt x="21036" y="16696"/>
                </a:cubicBezTo>
              </a:path>
              <a:path w="21036" h="21600" stroke="0" extrusionOk="0">
                <a:moveTo>
                  <a:pt x="0" y="-1"/>
                </a:moveTo>
                <a:cubicBezTo>
                  <a:pt x="10040" y="-1"/>
                  <a:pt x="18757" y="6918"/>
                  <a:pt x="21036" y="16696"/>
                </a:cubicBezTo>
                <a:lnTo>
                  <a:pt x="0" y="21600"/>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20" name="Rectangle 24"/>
          <p:cNvSpPr>
            <a:spLocks noChangeArrowheads="1"/>
          </p:cNvSpPr>
          <p:nvPr/>
        </p:nvSpPr>
        <p:spPr bwMode="auto">
          <a:xfrm>
            <a:off x="5943600" y="3479800"/>
            <a:ext cx="977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a:latin typeface="Times New Roman" charset="0"/>
              </a:rPr>
              <a:t>zigzag</a:t>
            </a:r>
          </a:p>
        </p:txBody>
      </p:sp>
      <p:sp>
        <p:nvSpPr>
          <p:cNvPr id="464921" name="Line 25"/>
          <p:cNvSpPr>
            <a:spLocks noChangeShapeType="1"/>
          </p:cNvSpPr>
          <p:nvPr/>
        </p:nvSpPr>
        <p:spPr bwMode="auto">
          <a:xfrm>
            <a:off x="5562600" y="3708400"/>
            <a:ext cx="401638"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96282" name="Object 26"/>
          <p:cNvGraphicFramePr>
            <a:graphicFrameLocks/>
          </p:cNvGraphicFramePr>
          <p:nvPr/>
        </p:nvGraphicFramePr>
        <p:xfrm>
          <a:off x="228600" y="3429000"/>
          <a:ext cx="5802313" cy="852488"/>
        </p:xfrm>
        <a:graphic>
          <a:graphicData uri="http://schemas.openxmlformats.org/presentationml/2006/ole">
            <mc:AlternateContent xmlns:mc="http://schemas.openxmlformats.org/markup-compatibility/2006">
              <mc:Choice xmlns:v="urn:schemas-microsoft-com:vml" Requires="v">
                <p:oleObj spid="_x0000_s96309" name="Document" r:id="rId9" imgW="5798820" imgH="942340" progId="Word.Document.6">
                  <p:embed/>
                </p:oleObj>
              </mc:Choice>
              <mc:Fallback>
                <p:oleObj name="Document" r:id="rId9" imgW="5798820" imgH="942340" progId="Word.Document.6">
                  <p:embed/>
                  <p:pic>
                    <p:nvPicPr>
                      <p:cNvPr id="0"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429000"/>
                        <a:ext cx="5802313"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4923" name="Freeform 27"/>
          <p:cNvSpPr>
            <a:spLocks/>
          </p:cNvSpPr>
          <p:nvPr/>
        </p:nvSpPr>
        <p:spPr bwMode="auto">
          <a:xfrm>
            <a:off x="271463" y="3386138"/>
            <a:ext cx="153987" cy="388937"/>
          </a:xfrm>
          <a:custGeom>
            <a:avLst/>
            <a:gdLst>
              <a:gd name="T0" fmla="*/ 88 w 97"/>
              <a:gd name="T1" fmla="*/ 0 h 245"/>
              <a:gd name="T2" fmla="*/ 0 w 97"/>
              <a:gd name="T3" fmla="*/ 0 h 245"/>
              <a:gd name="T4" fmla="*/ 0 w 97"/>
              <a:gd name="T5" fmla="*/ 244 h 245"/>
              <a:gd name="T6" fmla="*/ 96 w 97"/>
              <a:gd name="T7" fmla="*/ 244 h 245"/>
            </a:gdLst>
            <a:ahLst/>
            <a:cxnLst>
              <a:cxn ang="0">
                <a:pos x="T0" y="T1"/>
              </a:cxn>
              <a:cxn ang="0">
                <a:pos x="T2" y="T3"/>
              </a:cxn>
              <a:cxn ang="0">
                <a:pos x="T4" y="T5"/>
              </a:cxn>
              <a:cxn ang="0">
                <a:pos x="T6" y="T7"/>
              </a:cxn>
            </a:cxnLst>
            <a:rect l="0" t="0" r="r" b="b"/>
            <a:pathLst>
              <a:path w="97" h="245">
                <a:moveTo>
                  <a:pt x="88" y="0"/>
                </a:moveTo>
                <a:lnTo>
                  <a:pt x="0" y="0"/>
                </a:lnTo>
                <a:lnTo>
                  <a:pt x="0" y="244"/>
                </a:lnTo>
                <a:lnTo>
                  <a:pt x="96" y="24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24" name="Freeform 28"/>
          <p:cNvSpPr>
            <a:spLocks/>
          </p:cNvSpPr>
          <p:nvPr/>
        </p:nvSpPr>
        <p:spPr bwMode="auto">
          <a:xfrm>
            <a:off x="5360988" y="3502025"/>
            <a:ext cx="153987" cy="388938"/>
          </a:xfrm>
          <a:custGeom>
            <a:avLst/>
            <a:gdLst>
              <a:gd name="T0" fmla="*/ 7 w 97"/>
              <a:gd name="T1" fmla="*/ 0 h 245"/>
              <a:gd name="T2" fmla="*/ 96 w 97"/>
              <a:gd name="T3" fmla="*/ 0 h 245"/>
              <a:gd name="T4" fmla="*/ 96 w 97"/>
              <a:gd name="T5" fmla="*/ 244 h 245"/>
              <a:gd name="T6" fmla="*/ 0 w 97"/>
              <a:gd name="T7" fmla="*/ 244 h 245"/>
            </a:gdLst>
            <a:ahLst/>
            <a:cxnLst>
              <a:cxn ang="0">
                <a:pos x="T0" y="T1"/>
              </a:cxn>
              <a:cxn ang="0">
                <a:pos x="T2" y="T3"/>
              </a:cxn>
              <a:cxn ang="0">
                <a:pos x="T4" y="T5"/>
              </a:cxn>
              <a:cxn ang="0">
                <a:pos x="T6" y="T7"/>
              </a:cxn>
            </a:cxnLst>
            <a:rect l="0" t="0" r="r" b="b"/>
            <a:pathLst>
              <a:path w="97" h="245">
                <a:moveTo>
                  <a:pt x="7" y="0"/>
                </a:moveTo>
                <a:lnTo>
                  <a:pt x="96" y="0"/>
                </a:lnTo>
                <a:lnTo>
                  <a:pt x="96" y="244"/>
                </a:lnTo>
                <a:lnTo>
                  <a:pt x="0" y="24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25" name="Rectangle 29"/>
          <p:cNvSpPr>
            <a:spLocks noChangeArrowheads="1"/>
          </p:cNvSpPr>
          <p:nvPr/>
        </p:nvSpPr>
        <p:spPr bwMode="auto">
          <a:xfrm>
            <a:off x="341313" y="4687888"/>
            <a:ext cx="14525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defRPr/>
            </a:pPr>
            <a:r>
              <a:rPr lang="en-US" altLang="en-US" sz="2400">
                <a:latin typeface="Times New Roman" charset="0"/>
              </a:rPr>
              <a:t>run-length</a:t>
            </a:r>
          </a:p>
          <a:p>
            <a:pPr algn="ctr">
              <a:defRPr/>
            </a:pPr>
            <a:r>
              <a:rPr lang="en-US" altLang="en-US" sz="2400">
                <a:latin typeface="Times New Roman" charset="0"/>
              </a:rPr>
              <a:t>code</a:t>
            </a:r>
          </a:p>
        </p:txBody>
      </p:sp>
      <p:graphicFrame>
        <p:nvGraphicFramePr>
          <p:cNvPr id="96286" name="Object 30"/>
          <p:cNvGraphicFramePr>
            <a:graphicFrameLocks/>
          </p:cNvGraphicFramePr>
          <p:nvPr/>
        </p:nvGraphicFramePr>
        <p:xfrm>
          <a:off x="2590800" y="4165600"/>
          <a:ext cx="1230313" cy="2362200"/>
        </p:xfrm>
        <a:graphic>
          <a:graphicData uri="http://schemas.openxmlformats.org/presentationml/2006/ole">
            <mc:AlternateContent xmlns:mc="http://schemas.openxmlformats.org/markup-compatibility/2006">
              <mc:Choice xmlns:v="urn:schemas-microsoft-com:vml" Requires="v">
                <p:oleObj spid="_x0000_s96310" name="Document" r:id="rId11" imgW="1115060" imgH="2654300" progId="Word.Document.6">
                  <p:embed/>
                </p:oleObj>
              </mc:Choice>
              <mc:Fallback>
                <p:oleObj name="Document" r:id="rId11" imgW="1115060" imgH="2654300" progId="Word.Document.6">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4165600"/>
                        <a:ext cx="123031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4927" name="Freeform 31"/>
          <p:cNvSpPr>
            <a:spLocks/>
          </p:cNvSpPr>
          <p:nvPr/>
        </p:nvSpPr>
        <p:spPr bwMode="auto">
          <a:xfrm>
            <a:off x="2500313" y="4084638"/>
            <a:ext cx="166687" cy="2292350"/>
          </a:xfrm>
          <a:custGeom>
            <a:avLst/>
            <a:gdLst>
              <a:gd name="T0" fmla="*/ 95 w 105"/>
              <a:gd name="T1" fmla="*/ 0 h 1444"/>
              <a:gd name="T2" fmla="*/ 0 w 105"/>
              <a:gd name="T3" fmla="*/ 0 h 1444"/>
              <a:gd name="T4" fmla="*/ 0 w 105"/>
              <a:gd name="T5" fmla="*/ 1443 h 1444"/>
              <a:gd name="T6" fmla="*/ 104 w 105"/>
              <a:gd name="T7" fmla="*/ 1443 h 1444"/>
            </a:gdLst>
            <a:ahLst/>
            <a:cxnLst>
              <a:cxn ang="0">
                <a:pos x="T0" y="T1"/>
              </a:cxn>
              <a:cxn ang="0">
                <a:pos x="T2" y="T3"/>
              </a:cxn>
              <a:cxn ang="0">
                <a:pos x="T4" y="T5"/>
              </a:cxn>
              <a:cxn ang="0">
                <a:pos x="T6" y="T7"/>
              </a:cxn>
            </a:cxnLst>
            <a:rect l="0" t="0" r="r" b="b"/>
            <a:pathLst>
              <a:path w="105" h="1444">
                <a:moveTo>
                  <a:pt x="95" y="0"/>
                </a:moveTo>
                <a:lnTo>
                  <a:pt x="0" y="0"/>
                </a:lnTo>
                <a:lnTo>
                  <a:pt x="0" y="1443"/>
                </a:lnTo>
                <a:lnTo>
                  <a:pt x="104" y="1443"/>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28" name="Freeform 32"/>
          <p:cNvSpPr>
            <a:spLocks/>
          </p:cNvSpPr>
          <p:nvPr/>
        </p:nvSpPr>
        <p:spPr bwMode="auto">
          <a:xfrm>
            <a:off x="3216275" y="4097338"/>
            <a:ext cx="157163" cy="2292350"/>
          </a:xfrm>
          <a:custGeom>
            <a:avLst/>
            <a:gdLst>
              <a:gd name="T0" fmla="*/ 7 w 99"/>
              <a:gd name="T1" fmla="*/ 0 h 1444"/>
              <a:gd name="T2" fmla="*/ 98 w 99"/>
              <a:gd name="T3" fmla="*/ 0 h 1444"/>
              <a:gd name="T4" fmla="*/ 98 w 99"/>
              <a:gd name="T5" fmla="*/ 1443 h 1444"/>
              <a:gd name="T6" fmla="*/ 0 w 99"/>
              <a:gd name="T7" fmla="*/ 1443 h 1444"/>
            </a:gdLst>
            <a:ahLst/>
            <a:cxnLst>
              <a:cxn ang="0">
                <a:pos x="T0" y="T1"/>
              </a:cxn>
              <a:cxn ang="0">
                <a:pos x="T2" y="T3"/>
              </a:cxn>
              <a:cxn ang="0">
                <a:pos x="T4" y="T5"/>
              </a:cxn>
              <a:cxn ang="0">
                <a:pos x="T6" y="T7"/>
              </a:cxn>
            </a:cxnLst>
            <a:rect l="0" t="0" r="r" b="b"/>
            <a:pathLst>
              <a:path w="99" h="1444">
                <a:moveTo>
                  <a:pt x="7" y="0"/>
                </a:moveTo>
                <a:lnTo>
                  <a:pt x="98" y="0"/>
                </a:lnTo>
                <a:lnTo>
                  <a:pt x="98" y="1443"/>
                </a:lnTo>
                <a:lnTo>
                  <a:pt x="0" y="1443"/>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4929" name="Line 33"/>
          <p:cNvSpPr>
            <a:spLocks noChangeShapeType="1"/>
          </p:cNvSpPr>
          <p:nvPr/>
        </p:nvSpPr>
        <p:spPr bwMode="auto">
          <a:xfrm>
            <a:off x="1962150" y="5108575"/>
            <a:ext cx="48895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30" name="Line 34"/>
          <p:cNvSpPr>
            <a:spLocks noChangeShapeType="1"/>
          </p:cNvSpPr>
          <p:nvPr/>
        </p:nvSpPr>
        <p:spPr bwMode="auto">
          <a:xfrm>
            <a:off x="3392488" y="5121275"/>
            <a:ext cx="41433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31" name="Rectangle 35"/>
          <p:cNvSpPr>
            <a:spLocks noChangeArrowheads="1"/>
          </p:cNvSpPr>
          <p:nvPr/>
        </p:nvSpPr>
        <p:spPr bwMode="auto">
          <a:xfrm>
            <a:off x="3800475" y="4699000"/>
            <a:ext cx="12842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defRPr/>
            </a:pPr>
            <a:r>
              <a:rPr lang="en-US" altLang="en-US" sz="2400">
                <a:latin typeface="Times New Roman" charset="0"/>
              </a:rPr>
              <a:t>Huffman</a:t>
            </a:r>
          </a:p>
          <a:p>
            <a:pPr algn="ctr">
              <a:defRPr/>
            </a:pPr>
            <a:r>
              <a:rPr lang="en-US" altLang="en-US" sz="2400">
                <a:latin typeface="Times New Roman" charset="0"/>
              </a:rPr>
              <a:t>code</a:t>
            </a:r>
          </a:p>
        </p:txBody>
      </p:sp>
      <p:sp>
        <p:nvSpPr>
          <p:cNvPr id="464932" name="Line 36"/>
          <p:cNvSpPr>
            <a:spLocks noChangeShapeType="1"/>
          </p:cNvSpPr>
          <p:nvPr/>
        </p:nvSpPr>
        <p:spPr bwMode="auto">
          <a:xfrm>
            <a:off x="5072063" y="5110163"/>
            <a:ext cx="42545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64933" name="Rectangle 37"/>
          <p:cNvSpPr>
            <a:spLocks noChangeArrowheads="1"/>
          </p:cNvSpPr>
          <p:nvPr/>
        </p:nvSpPr>
        <p:spPr bwMode="auto">
          <a:xfrm>
            <a:off x="5605463" y="4924425"/>
            <a:ext cx="254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i="1">
                <a:latin typeface="Times New Roman" charset="0"/>
              </a:rPr>
              <a:t>10011011100011...</a:t>
            </a:r>
          </a:p>
        </p:txBody>
      </p:sp>
      <p:sp>
        <p:nvSpPr>
          <p:cNvPr id="464934" name="Rectangle 38"/>
          <p:cNvSpPr>
            <a:spLocks noChangeArrowheads="1"/>
          </p:cNvSpPr>
          <p:nvPr/>
        </p:nvSpPr>
        <p:spPr bwMode="auto">
          <a:xfrm>
            <a:off x="4343400" y="5918200"/>
            <a:ext cx="426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a:defRPr/>
            </a:pPr>
            <a:r>
              <a:rPr lang="en-US" altLang="en-US" b="1" i="1">
                <a:latin typeface="Times New Roman" charset="0"/>
              </a:rPr>
              <a:t>coded bitstream &lt; 10 bits (0.55 bits/pixel)</a:t>
            </a:r>
            <a:endParaRPr lang="en-US" altLang="en-US" sz="2400" b="1" i="1">
              <a:latin typeface="Times New Roman" charset="0"/>
            </a:endParaRPr>
          </a:p>
        </p:txBody>
      </p:sp>
      <p:sp>
        <p:nvSpPr>
          <p:cNvPr id="464935" name="Line 39"/>
          <p:cNvSpPr>
            <a:spLocks noChangeShapeType="1"/>
          </p:cNvSpPr>
          <p:nvPr/>
        </p:nvSpPr>
        <p:spPr bwMode="auto">
          <a:xfrm>
            <a:off x="6858000" y="3784600"/>
            <a:ext cx="304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A29CDB8-771F-0744-91B6-9C9945D547AA}" type="slidenum">
              <a:rPr lang="en-US" altLang="en-US" sz="1400">
                <a:solidFill>
                  <a:srgbClr val="000000"/>
                </a:solidFill>
                <a:latin typeface="Times New Roman" charset="0"/>
              </a:rPr>
              <a:pPr>
                <a:spcBef>
                  <a:spcPct val="0"/>
                </a:spcBef>
                <a:buClrTx/>
                <a:buSzTx/>
                <a:buFontTx/>
                <a:buNone/>
              </a:pPr>
              <a:t>87</a:t>
            </a:fld>
            <a:endParaRPr lang="en-US" altLang="en-US" sz="1400">
              <a:solidFill>
                <a:srgbClr val="000000"/>
              </a:solidFill>
              <a:latin typeface="Times New Roman" charset="0"/>
            </a:endParaRPr>
          </a:p>
        </p:txBody>
      </p:sp>
      <p:sp>
        <p:nvSpPr>
          <p:cNvPr id="465922" name="Rectangle 2"/>
          <p:cNvSpPr>
            <a:spLocks noChangeArrowheads="1"/>
          </p:cNvSpPr>
          <p:nvPr/>
        </p:nvSpPr>
        <p:spPr bwMode="auto">
          <a:xfrm>
            <a:off x="647700" y="1809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mtClean="0"/>
              <a:t>Result of Coding/Decoding</a:t>
            </a:r>
          </a:p>
        </p:txBody>
      </p:sp>
      <p:graphicFrame>
        <p:nvGraphicFramePr>
          <p:cNvPr id="97283" name="Object 3"/>
          <p:cNvGraphicFramePr>
            <a:graphicFrameLocks/>
          </p:cNvGraphicFramePr>
          <p:nvPr/>
        </p:nvGraphicFramePr>
        <p:xfrm>
          <a:off x="811213" y="2000250"/>
          <a:ext cx="2693987" cy="1541463"/>
        </p:xfrm>
        <a:graphic>
          <a:graphicData uri="http://schemas.openxmlformats.org/presentationml/2006/ole">
            <mc:AlternateContent xmlns:mc="http://schemas.openxmlformats.org/markup-compatibility/2006">
              <mc:Choice xmlns:v="urn:schemas-microsoft-com:vml" Requires="v">
                <p:oleObj spid="_x0000_s97301" name="Document" r:id="rId3" imgW="3121660" imgH="2151380" progId="Word.Document.6">
                  <p:embed/>
                </p:oleObj>
              </mc:Choice>
              <mc:Fallback>
                <p:oleObj name="Document" r:id="rId3" imgW="3121660" imgH="2151380" progId="Word.Document.6">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2000250"/>
                        <a:ext cx="2693987"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5924" name="Freeform 4"/>
          <p:cNvSpPr>
            <a:spLocks/>
          </p:cNvSpPr>
          <p:nvPr/>
        </p:nvSpPr>
        <p:spPr bwMode="auto">
          <a:xfrm>
            <a:off x="785813" y="1938338"/>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5925" name="Freeform 5"/>
          <p:cNvSpPr>
            <a:spLocks/>
          </p:cNvSpPr>
          <p:nvPr/>
        </p:nvSpPr>
        <p:spPr bwMode="auto">
          <a:xfrm>
            <a:off x="3078163" y="1925638"/>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graphicFrame>
        <p:nvGraphicFramePr>
          <p:cNvPr id="97286" name="Object 6"/>
          <p:cNvGraphicFramePr>
            <a:graphicFrameLocks/>
          </p:cNvGraphicFramePr>
          <p:nvPr/>
        </p:nvGraphicFramePr>
        <p:xfrm>
          <a:off x="5300663" y="1965325"/>
          <a:ext cx="2693987" cy="1541463"/>
        </p:xfrm>
        <a:graphic>
          <a:graphicData uri="http://schemas.openxmlformats.org/presentationml/2006/ole">
            <mc:AlternateContent xmlns:mc="http://schemas.openxmlformats.org/markup-compatibility/2006">
              <mc:Choice xmlns:v="urn:schemas-microsoft-com:vml" Requires="v">
                <p:oleObj spid="_x0000_s97302" name="Document" r:id="rId5" imgW="3121660" imgH="2151380" progId="Word.Document.6">
                  <p:embed/>
                </p:oleObj>
              </mc:Choice>
              <mc:Fallback>
                <p:oleObj name="Document" r:id="rId5" imgW="3121660" imgH="2151380" progId="Word.Document.6">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663" y="1965325"/>
                        <a:ext cx="2693987"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5927" name="Freeform 7"/>
          <p:cNvSpPr>
            <a:spLocks/>
          </p:cNvSpPr>
          <p:nvPr/>
        </p:nvSpPr>
        <p:spPr bwMode="auto">
          <a:xfrm>
            <a:off x="5275263" y="1903413"/>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5928" name="Freeform 8"/>
          <p:cNvSpPr>
            <a:spLocks/>
          </p:cNvSpPr>
          <p:nvPr/>
        </p:nvSpPr>
        <p:spPr bwMode="auto">
          <a:xfrm>
            <a:off x="7567613" y="1890713"/>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5929" name="Rectangle 9"/>
          <p:cNvSpPr>
            <a:spLocks noChangeArrowheads="1"/>
          </p:cNvSpPr>
          <p:nvPr/>
        </p:nvSpPr>
        <p:spPr bwMode="auto">
          <a:xfrm>
            <a:off x="1044575" y="3259138"/>
            <a:ext cx="1903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i="1">
                <a:latin typeface="Times New Roman" charset="0"/>
              </a:rPr>
              <a:t>original block</a:t>
            </a:r>
          </a:p>
        </p:txBody>
      </p:sp>
      <p:sp>
        <p:nvSpPr>
          <p:cNvPr id="465930" name="Rectangle 10"/>
          <p:cNvSpPr>
            <a:spLocks noChangeArrowheads="1"/>
          </p:cNvSpPr>
          <p:nvPr/>
        </p:nvSpPr>
        <p:spPr bwMode="auto">
          <a:xfrm>
            <a:off x="5229225" y="3233738"/>
            <a:ext cx="259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i="1">
                <a:latin typeface="Times New Roman" charset="0"/>
              </a:rPr>
              <a:t>reconstructed block</a:t>
            </a:r>
          </a:p>
        </p:txBody>
      </p:sp>
      <p:graphicFrame>
        <p:nvGraphicFramePr>
          <p:cNvPr id="97291" name="Object 11"/>
          <p:cNvGraphicFramePr>
            <a:graphicFrameLocks/>
          </p:cNvGraphicFramePr>
          <p:nvPr/>
        </p:nvGraphicFramePr>
        <p:xfrm>
          <a:off x="3644900" y="4332288"/>
          <a:ext cx="1730375" cy="1484312"/>
        </p:xfrm>
        <a:graphic>
          <a:graphicData uri="http://schemas.openxmlformats.org/presentationml/2006/ole">
            <mc:AlternateContent xmlns:mc="http://schemas.openxmlformats.org/markup-compatibility/2006">
              <mc:Choice xmlns:v="urn:schemas-microsoft-com:vml" Requires="v">
                <p:oleObj spid="_x0000_s97303" name="Document" r:id="rId7" imgW="1917700" imgH="2151380" progId="Word.Document.6">
                  <p:embed/>
                </p:oleObj>
              </mc:Choice>
              <mc:Fallback>
                <p:oleObj name="Document" r:id="rId7" imgW="1917700" imgH="2151380" progId="Word.Document.6">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900" y="4332288"/>
                        <a:ext cx="1730375"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5932" name="Freeform 12"/>
          <p:cNvSpPr>
            <a:spLocks/>
          </p:cNvSpPr>
          <p:nvPr/>
        </p:nvSpPr>
        <p:spPr bwMode="auto">
          <a:xfrm>
            <a:off x="3570288" y="4257675"/>
            <a:ext cx="165100" cy="1254125"/>
          </a:xfrm>
          <a:custGeom>
            <a:avLst/>
            <a:gdLst>
              <a:gd name="T0" fmla="*/ 95 w 104"/>
              <a:gd name="T1" fmla="*/ 0 h 790"/>
              <a:gd name="T2" fmla="*/ 0 w 104"/>
              <a:gd name="T3" fmla="*/ 0 h 790"/>
              <a:gd name="T4" fmla="*/ 0 w 104"/>
              <a:gd name="T5" fmla="*/ 789 h 790"/>
              <a:gd name="T6" fmla="*/ 103 w 104"/>
              <a:gd name="T7" fmla="*/ 789 h 790"/>
            </a:gdLst>
            <a:ahLst/>
            <a:cxnLst>
              <a:cxn ang="0">
                <a:pos x="T0" y="T1"/>
              </a:cxn>
              <a:cxn ang="0">
                <a:pos x="T2" y="T3"/>
              </a:cxn>
              <a:cxn ang="0">
                <a:pos x="T4" y="T5"/>
              </a:cxn>
              <a:cxn ang="0">
                <a:pos x="T6" y="T7"/>
              </a:cxn>
            </a:cxnLst>
            <a:rect l="0" t="0" r="r" b="b"/>
            <a:pathLst>
              <a:path w="104" h="790">
                <a:moveTo>
                  <a:pt x="95" y="0"/>
                </a:moveTo>
                <a:lnTo>
                  <a:pt x="0" y="0"/>
                </a:lnTo>
                <a:lnTo>
                  <a:pt x="0" y="789"/>
                </a:lnTo>
                <a:lnTo>
                  <a:pt x="103"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5933" name="Freeform 13"/>
          <p:cNvSpPr>
            <a:spLocks/>
          </p:cNvSpPr>
          <p:nvPr/>
        </p:nvSpPr>
        <p:spPr bwMode="auto">
          <a:xfrm>
            <a:off x="5086350" y="4257675"/>
            <a:ext cx="165100" cy="1254125"/>
          </a:xfrm>
          <a:custGeom>
            <a:avLst/>
            <a:gdLst>
              <a:gd name="T0" fmla="*/ 8 w 104"/>
              <a:gd name="T1" fmla="*/ 0 h 790"/>
              <a:gd name="T2" fmla="*/ 103 w 104"/>
              <a:gd name="T3" fmla="*/ 0 h 790"/>
              <a:gd name="T4" fmla="*/ 103 w 104"/>
              <a:gd name="T5" fmla="*/ 789 h 790"/>
              <a:gd name="T6" fmla="*/ 0 w 104"/>
              <a:gd name="T7" fmla="*/ 789 h 790"/>
            </a:gdLst>
            <a:ahLst/>
            <a:cxnLst>
              <a:cxn ang="0">
                <a:pos x="T0" y="T1"/>
              </a:cxn>
              <a:cxn ang="0">
                <a:pos x="T2" y="T3"/>
              </a:cxn>
              <a:cxn ang="0">
                <a:pos x="T4" y="T5"/>
              </a:cxn>
              <a:cxn ang="0">
                <a:pos x="T6" y="T7"/>
              </a:cxn>
            </a:cxnLst>
            <a:rect l="0" t="0" r="r" b="b"/>
            <a:pathLst>
              <a:path w="104" h="790">
                <a:moveTo>
                  <a:pt x="8" y="0"/>
                </a:moveTo>
                <a:lnTo>
                  <a:pt x="103" y="0"/>
                </a:lnTo>
                <a:lnTo>
                  <a:pt x="103" y="789"/>
                </a:lnTo>
                <a:lnTo>
                  <a:pt x="0" y="789"/>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5934" name="Rectangle 14"/>
          <p:cNvSpPr>
            <a:spLocks noChangeArrowheads="1"/>
          </p:cNvSpPr>
          <p:nvPr/>
        </p:nvSpPr>
        <p:spPr bwMode="auto">
          <a:xfrm>
            <a:off x="3967163" y="5589588"/>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2400" i="1">
                <a:latin typeface="Times New Roman" charset="0"/>
              </a:rPr>
              <a:t>errors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FC1AA1BE-776A-B146-977A-4A516CA4C867}" type="slidenum">
              <a:rPr lang="en-US" altLang="en-US" sz="1400">
                <a:solidFill>
                  <a:srgbClr val="000000"/>
                </a:solidFill>
                <a:latin typeface="Times New Roman" charset="0"/>
              </a:rPr>
              <a:pPr>
                <a:spcBef>
                  <a:spcPct val="0"/>
                </a:spcBef>
                <a:buClrTx/>
                <a:buSzTx/>
                <a:buFontTx/>
                <a:buNone/>
              </a:pPr>
              <a:t>88</a:t>
            </a:fld>
            <a:endParaRPr lang="en-US" altLang="en-US" sz="1400">
              <a:solidFill>
                <a:srgbClr val="000000"/>
              </a:solidFill>
              <a:latin typeface="Times New Roman" charset="0"/>
            </a:endParaRPr>
          </a:p>
        </p:txBody>
      </p:sp>
      <p:sp>
        <p:nvSpPr>
          <p:cNvPr id="466946" name="Rectangle 2"/>
          <p:cNvSpPr>
            <a:spLocks noChangeArrowheads="1"/>
          </p:cNvSpPr>
          <p:nvPr/>
        </p:nvSpPr>
        <p:spPr bwMode="auto">
          <a:xfrm>
            <a:off x="506413" y="334963"/>
            <a:ext cx="77724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4000" u="sng">
                <a:solidFill>
                  <a:schemeClr val="accent2"/>
                </a:solidFill>
                <a:latin typeface="Comic Sans MS" charset="0"/>
              </a:defRPr>
            </a:lvl1pPr>
            <a:lvl2pPr>
              <a:defRPr sz="4000" u="sng">
                <a:solidFill>
                  <a:schemeClr val="accent2"/>
                </a:solidFill>
                <a:latin typeface="Comic Sans MS" charset="0"/>
              </a:defRPr>
            </a:lvl2pPr>
            <a:lvl3pPr>
              <a:defRPr sz="4000" u="sng">
                <a:solidFill>
                  <a:schemeClr val="accent2"/>
                </a:solidFill>
                <a:latin typeface="Comic Sans MS" charset="0"/>
              </a:defRPr>
            </a:lvl3pPr>
            <a:lvl4pPr>
              <a:defRPr sz="4000" u="sng">
                <a:solidFill>
                  <a:schemeClr val="accent2"/>
                </a:solidFill>
                <a:latin typeface="Comic Sans MS" charset="0"/>
              </a:defRPr>
            </a:lvl4pPr>
            <a:lvl5pPr>
              <a:defRPr sz="4000" u="sng">
                <a:solidFill>
                  <a:schemeClr val="accent2"/>
                </a:solidFill>
                <a:latin typeface="Comic Sans MS" charset="0"/>
              </a:defRPr>
            </a:lvl5pPr>
            <a:lvl6pPr marL="457200" eaLnBrk="0" fontAlgn="base" hangingPunct="0">
              <a:spcBef>
                <a:spcPct val="0"/>
              </a:spcBef>
              <a:spcAft>
                <a:spcPct val="0"/>
              </a:spcAft>
              <a:defRPr sz="4000" u="sng">
                <a:solidFill>
                  <a:schemeClr val="accent2"/>
                </a:solidFill>
                <a:latin typeface="Comic Sans MS" charset="0"/>
              </a:defRPr>
            </a:lvl6pPr>
            <a:lvl7pPr marL="914400" eaLnBrk="0" fontAlgn="base" hangingPunct="0">
              <a:spcBef>
                <a:spcPct val="0"/>
              </a:spcBef>
              <a:spcAft>
                <a:spcPct val="0"/>
              </a:spcAft>
              <a:defRPr sz="4000" u="sng">
                <a:solidFill>
                  <a:schemeClr val="accent2"/>
                </a:solidFill>
                <a:latin typeface="Comic Sans MS" charset="0"/>
              </a:defRPr>
            </a:lvl7pPr>
            <a:lvl8pPr marL="1371600" eaLnBrk="0" fontAlgn="base" hangingPunct="0">
              <a:spcBef>
                <a:spcPct val="0"/>
              </a:spcBef>
              <a:spcAft>
                <a:spcPct val="0"/>
              </a:spcAft>
              <a:defRPr sz="4000" u="sng">
                <a:solidFill>
                  <a:schemeClr val="accent2"/>
                </a:solidFill>
                <a:latin typeface="Comic Sans MS" charset="0"/>
              </a:defRPr>
            </a:lvl8pPr>
            <a:lvl9pPr marL="1828800" eaLnBrk="0" fontAlgn="base" hangingPunct="0">
              <a:spcBef>
                <a:spcPct val="0"/>
              </a:spcBef>
              <a:spcAft>
                <a:spcPct val="0"/>
              </a:spcAft>
              <a:defRPr sz="4000" u="sng">
                <a:solidFill>
                  <a:schemeClr val="accent2"/>
                </a:solidFill>
                <a:latin typeface="Comic Sans MS" charset="0"/>
              </a:defRPr>
            </a:lvl9pPr>
          </a:lstStyle>
          <a:p>
            <a:pPr>
              <a:defRPr/>
            </a:pPr>
            <a:r>
              <a:rPr lang="en-US" altLang="en-US" smtClean="0"/>
              <a:t>Examples</a:t>
            </a:r>
          </a:p>
        </p:txBody>
      </p:sp>
      <p:grpSp>
        <p:nvGrpSpPr>
          <p:cNvPr id="98307" name="Group 3"/>
          <p:cNvGrpSpPr>
            <a:grpSpLocks/>
          </p:cNvGrpSpPr>
          <p:nvPr/>
        </p:nvGrpSpPr>
        <p:grpSpPr bwMode="auto">
          <a:xfrm>
            <a:off x="790575" y="2238375"/>
            <a:ext cx="1965325" cy="2641600"/>
            <a:chOff x="480" y="1188"/>
            <a:chExt cx="1238" cy="1664"/>
          </a:xfrm>
        </p:grpSpPr>
        <p:pic>
          <p:nvPicPr>
            <p:cNvPr id="98314" name="Picture 4" descr="l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 y="1188"/>
              <a:ext cx="1232" cy="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49" name="Text Box 5"/>
            <p:cNvSpPr txBox="1">
              <a:spLocks noChangeArrowheads="1"/>
            </p:cNvSpPr>
            <p:nvPr/>
          </p:nvSpPr>
          <p:spPr bwMode="auto">
            <a:xfrm>
              <a:off x="480" y="2448"/>
              <a:ext cx="12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i="1">
                  <a:latin typeface="Times New Roman" charset="0"/>
                </a:rPr>
                <a:t>Uncompressed</a:t>
              </a:r>
              <a:br>
                <a:rPr lang="en-US" altLang="en-US" i="1">
                  <a:latin typeface="Times New Roman" charset="0"/>
                </a:rPr>
              </a:br>
              <a:r>
                <a:rPr lang="en-US" altLang="en-US" i="1">
                  <a:latin typeface="Times New Roman" charset="0"/>
                </a:rPr>
                <a:t>(262 KB)</a:t>
              </a:r>
            </a:p>
          </p:txBody>
        </p:sp>
      </p:grpSp>
      <p:grpSp>
        <p:nvGrpSpPr>
          <p:cNvPr id="98308" name="Group 6"/>
          <p:cNvGrpSpPr>
            <a:grpSpLocks/>
          </p:cNvGrpSpPr>
          <p:nvPr/>
        </p:nvGrpSpPr>
        <p:grpSpPr bwMode="auto">
          <a:xfrm>
            <a:off x="3444875" y="2238375"/>
            <a:ext cx="1962150" cy="2641600"/>
            <a:chOff x="1956" y="1164"/>
            <a:chExt cx="1236" cy="1664"/>
          </a:xfrm>
        </p:grpSpPr>
        <p:pic>
          <p:nvPicPr>
            <p:cNvPr id="98312" name="Picture 7" descr="lena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 y="1164"/>
              <a:ext cx="1226" cy="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52" name="Text Box 8"/>
            <p:cNvSpPr txBox="1">
              <a:spLocks noChangeArrowheads="1"/>
            </p:cNvSpPr>
            <p:nvPr/>
          </p:nvSpPr>
          <p:spPr bwMode="auto">
            <a:xfrm>
              <a:off x="1956" y="2424"/>
              <a:ext cx="12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i="1">
                  <a:latin typeface="Times New Roman" charset="0"/>
                </a:rPr>
                <a:t>Compressed</a:t>
              </a:r>
              <a:br>
                <a:rPr lang="en-US" altLang="en-US" i="1">
                  <a:latin typeface="Times New Roman" charset="0"/>
                </a:rPr>
              </a:br>
              <a:r>
                <a:rPr lang="en-US" altLang="en-US" i="1">
                  <a:latin typeface="Times New Roman" charset="0"/>
                </a:rPr>
                <a:t>(22 KB, 12:1)</a:t>
              </a:r>
            </a:p>
          </p:txBody>
        </p:sp>
      </p:grpSp>
      <p:grpSp>
        <p:nvGrpSpPr>
          <p:cNvPr id="98309" name="Group 9"/>
          <p:cNvGrpSpPr>
            <a:grpSpLocks/>
          </p:cNvGrpSpPr>
          <p:nvPr/>
        </p:nvGrpSpPr>
        <p:grpSpPr bwMode="auto">
          <a:xfrm>
            <a:off x="6096000" y="2228850"/>
            <a:ext cx="1965325" cy="2660650"/>
            <a:chOff x="3756" y="1236"/>
            <a:chExt cx="1238" cy="1676"/>
          </a:xfrm>
        </p:grpSpPr>
        <p:pic>
          <p:nvPicPr>
            <p:cNvPr id="98310" name="Picture 10" descr="len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 y="1236"/>
              <a:ext cx="1232" cy="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55" name="Text Box 11"/>
            <p:cNvSpPr txBox="1">
              <a:spLocks noChangeArrowheads="1"/>
            </p:cNvSpPr>
            <p:nvPr/>
          </p:nvSpPr>
          <p:spPr bwMode="auto">
            <a:xfrm>
              <a:off x="3756" y="2508"/>
              <a:ext cx="12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i="1">
                  <a:latin typeface="Times New Roman" charset="0"/>
                </a:rPr>
                <a:t>Compressed</a:t>
              </a:r>
              <a:br>
                <a:rPr lang="en-US" altLang="en-US" i="1">
                  <a:latin typeface="Times New Roman" charset="0"/>
                </a:rPr>
              </a:br>
              <a:r>
                <a:rPr lang="en-US" altLang="en-US" i="1">
                  <a:latin typeface="Times New Roman" charset="0"/>
                </a:rPr>
                <a:t>(6 KB, 43:1)</a:t>
              </a: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79F158B8-D1F0-EA43-95EA-D92EFD11ABBC}" type="slidenum">
              <a:rPr lang="en-US" altLang="en-US" sz="1400">
                <a:solidFill>
                  <a:srgbClr val="000000"/>
                </a:solidFill>
                <a:latin typeface="Times New Roman" charset="0"/>
              </a:rPr>
              <a:pPr>
                <a:spcBef>
                  <a:spcPct val="0"/>
                </a:spcBef>
                <a:buClrTx/>
                <a:buSzTx/>
                <a:buFontTx/>
                <a:buNone/>
              </a:pPr>
              <a:t>89</a:t>
            </a:fld>
            <a:endParaRPr lang="en-US" altLang="en-US" sz="1400">
              <a:solidFill>
                <a:srgbClr val="000000"/>
              </a:solidFill>
              <a:latin typeface="Times New Roman" charset="0"/>
            </a:endParaRPr>
          </a:p>
        </p:txBody>
      </p:sp>
      <p:sp>
        <p:nvSpPr>
          <p:cNvPr id="99330" name="Rectangle 2"/>
          <p:cNvSpPr>
            <a:spLocks noGrp="1" noChangeArrowheads="1"/>
          </p:cNvSpPr>
          <p:nvPr>
            <p:ph type="title"/>
          </p:nvPr>
        </p:nvSpPr>
        <p:spPr/>
        <p:txBody>
          <a:bodyPr/>
          <a:lstStyle/>
          <a:p>
            <a:r>
              <a:rPr lang="en-US" altLang="en-US" sz="2000">
                <a:ea typeface="ＭＳ Ｐゴシック" charset="-128"/>
              </a:rPr>
              <a:t>Encode Rate According to Available Bandwidth</a:t>
            </a:r>
          </a:p>
        </p:txBody>
      </p:sp>
      <p:sp>
        <p:nvSpPr>
          <p:cNvPr id="99331" name="Rectangle 3"/>
          <p:cNvSpPr>
            <a:spLocks noGrp="1" noChangeArrowheads="1"/>
          </p:cNvSpPr>
          <p:nvPr>
            <p:ph type="body" idx="1"/>
          </p:nvPr>
        </p:nvSpPr>
        <p:spPr>
          <a:xfrm>
            <a:off x="533400" y="1465263"/>
            <a:ext cx="8147050" cy="5035550"/>
          </a:xfrm>
        </p:spPr>
        <p:txBody>
          <a:bodyPr/>
          <a:lstStyle/>
          <a:p>
            <a:pPr marL="533400" indent="-533400"/>
            <a:r>
              <a:rPr lang="en-US" altLang="en-US">
                <a:ea typeface="ＭＳ Ｐゴシック" charset="-128"/>
              </a:rPr>
              <a:t>Steps</a:t>
            </a:r>
          </a:p>
          <a:p>
            <a:pPr marL="914400" lvl="1" indent="-457200"/>
            <a:r>
              <a:rPr lang="en-US" altLang="en-US">
                <a:ea typeface="ＭＳ Ｐゴシック" charset="-128"/>
              </a:rPr>
              <a:t>Estimate available bandwidth (how?)</a:t>
            </a:r>
          </a:p>
          <a:p>
            <a:pPr marL="914400" lvl="1" indent="-457200"/>
            <a:r>
              <a:rPr lang="en-US" altLang="en-US">
                <a:ea typeface="ＭＳ Ｐゴシック" charset="-128"/>
              </a:rPr>
              <a:t>Encode the stream according to the estimation of available bandwidth (how?)</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5121BB90-6C00-5D4C-B221-2945656806E0}" type="slidenum">
              <a:rPr lang="en-US" altLang="en-US" sz="1400">
                <a:solidFill>
                  <a:srgbClr val="000000"/>
                </a:solidFill>
                <a:latin typeface="Times New Roman" charset="0"/>
              </a:rPr>
              <a:pPr>
                <a:spcBef>
                  <a:spcPct val="0"/>
                </a:spcBef>
                <a:buClrTx/>
                <a:buSzTx/>
                <a:buFontTx/>
                <a:buNone/>
              </a:pPr>
              <a:t>9</a:t>
            </a:fld>
            <a:endParaRPr lang="en-US" altLang="en-US" sz="1400">
              <a:solidFill>
                <a:srgbClr val="000000"/>
              </a:solidFill>
              <a:latin typeface="Times New Roman" charset="0"/>
            </a:endParaRPr>
          </a:p>
        </p:txBody>
      </p:sp>
      <p:sp>
        <p:nvSpPr>
          <p:cNvPr id="238594" name="Freeform 2"/>
          <p:cNvSpPr>
            <a:spLocks/>
          </p:cNvSpPr>
          <p:nvPr/>
        </p:nvSpPr>
        <p:spPr bwMode="auto">
          <a:xfrm>
            <a:off x="4281488" y="2741613"/>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sp>
        <p:nvSpPr>
          <p:cNvPr id="238595" name="Rectangle 3"/>
          <p:cNvSpPr>
            <a:spLocks noGrp="1" noChangeArrowheads="1"/>
          </p:cNvSpPr>
          <p:nvPr>
            <p:ph type="title"/>
          </p:nvPr>
        </p:nvSpPr>
        <p:spPr>
          <a:xfrm>
            <a:off x="558800" y="38100"/>
            <a:ext cx="8091488" cy="1143000"/>
          </a:xfrm>
        </p:spPr>
        <p:txBody>
          <a:bodyPr/>
          <a:lstStyle/>
          <a:p>
            <a:r>
              <a:rPr lang="en-US" altLang="en-US" sz="3200" dirty="0" smtClean="0">
                <a:solidFill>
                  <a:srgbClr val="3333CC"/>
                </a:solidFill>
              </a:rPr>
              <a:t>Simple Forwarding </a:t>
            </a:r>
            <a:r>
              <a:rPr lang="en-US" altLang="en-US" sz="3200" dirty="0">
                <a:solidFill>
                  <a:srgbClr val="3333CC"/>
                </a:solidFill>
              </a:rPr>
              <a:t>to Network Control </a:t>
            </a:r>
            <a:r>
              <a:rPr lang="en-US" altLang="en-US" sz="3200" dirty="0" smtClean="0">
                <a:solidFill>
                  <a:srgbClr val="3333CC"/>
                </a:solidFill>
              </a:rPr>
              <a:t>Functions: Network Address Translation</a:t>
            </a:r>
            <a:endParaRPr lang="en-US" altLang="en-US" sz="3200" dirty="0">
              <a:solidFill>
                <a:srgbClr val="3333CC"/>
              </a:solidFill>
            </a:endParaRPr>
          </a:p>
        </p:txBody>
      </p:sp>
      <p:sp>
        <p:nvSpPr>
          <p:cNvPr id="238596" name="Freeform 4"/>
          <p:cNvSpPr>
            <a:spLocks/>
          </p:cNvSpPr>
          <p:nvPr/>
        </p:nvSpPr>
        <p:spPr bwMode="auto">
          <a:xfrm>
            <a:off x="0" y="2638425"/>
            <a:ext cx="3825875"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rgbClr val="000000"/>
              </a:solidFill>
            </a:endParaRPr>
          </a:p>
        </p:txBody>
      </p:sp>
      <p:graphicFrame>
        <p:nvGraphicFramePr>
          <p:cNvPr id="238597" name="Object 2"/>
          <p:cNvGraphicFramePr>
            <a:graphicFrameLocks noChangeAspect="1"/>
          </p:cNvGraphicFramePr>
          <p:nvPr/>
        </p:nvGraphicFramePr>
        <p:xfrm>
          <a:off x="7310438" y="3052763"/>
          <a:ext cx="555625" cy="463550"/>
        </p:xfrm>
        <a:graphic>
          <a:graphicData uri="http://schemas.openxmlformats.org/presentationml/2006/ole">
            <mc:AlternateContent xmlns:mc="http://schemas.openxmlformats.org/markup-compatibility/2006">
              <mc:Choice xmlns:v="urn:schemas-microsoft-com:vml" Requires="v">
                <p:oleObj spid="_x0000_s209927"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8" y="3052763"/>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38598" name="Object 3"/>
          <p:cNvGraphicFramePr>
            <a:graphicFrameLocks noChangeAspect="1"/>
          </p:cNvGraphicFramePr>
          <p:nvPr/>
        </p:nvGraphicFramePr>
        <p:xfrm>
          <a:off x="7359650" y="3841750"/>
          <a:ext cx="579438" cy="482600"/>
        </p:xfrm>
        <a:graphic>
          <a:graphicData uri="http://schemas.openxmlformats.org/presentationml/2006/ole">
            <mc:AlternateContent xmlns:mc="http://schemas.openxmlformats.org/markup-compatibility/2006">
              <mc:Choice xmlns:v="urn:schemas-microsoft-com:vml" Requires="v">
                <p:oleObj spid="_x0000_s209928"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650" y="3841750"/>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38599" name="Object 4"/>
          <p:cNvGraphicFramePr>
            <a:graphicFrameLocks noChangeAspect="1"/>
          </p:cNvGraphicFramePr>
          <p:nvPr/>
        </p:nvGraphicFramePr>
        <p:xfrm>
          <a:off x="7331075" y="4606925"/>
          <a:ext cx="563563" cy="469900"/>
        </p:xfrm>
        <a:graphic>
          <a:graphicData uri="http://schemas.openxmlformats.org/presentationml/2006/ole">
            <mc:AlternateContent xmlns:mc="http://schemas.openxmlformats.org/markup-compatibility/2006">
              <mc:Choice xmlns:v="urn:schemas-microsoft-com:vml" Requires="v">
                <p:oleObj spid="_x0000_s209929"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075" y="4606925"/>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8600" name="Line 8"/>
          <p:cNvSpPr>
            <a:spLocks noChangeShapeType="1"/>
          </p:cNvSpPr>
          <p:nvPr/>
        </p:nvSpPr>
        <p:spPr bwMode="auto">
          <a:xfrm>
            <a:off x="4395788" y="406400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01" name="Line 9"/>
          <p:cNvSpPr>
            <a:spLocks noChangeShapeType="1"/>
          </p:cNvSpPr>
          <p:nvPr/>
        </p:nvSpPr>
        <p:spPr bwMode="auto">
          <a:xfrm flipH="1">
            <a:off x="7231063" y="3321050"/>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02" name="Line 10"/>
          <p:cNvSpPr>
            <a:spLocks noChangeShapeType="1"/>
          </p:cNvSpPr>
          <p:nvPr/>
        </p:nvSpPr>
        <p:spPr bwMode="auto">
          <a:xfrm>
            <a:off x="7235825" y="331628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03" name="Line 11"/>
          <p:cNvSpPr>
            <a:spLocks noChangeShapeType="1"/>
          </p:cNvSpPr>
          <p:nvPr/>
        </p:nvSpPr>
        <p:spPr bwMode="auto">
          <a:xfrm flipV="1">
            <a:off x="7242175" y="482123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04" name="Text Box 12"/>
          <p:cNvSpPr txBox="1">
            <a:spLocks noChangeArrowheads="1"/>
          </p:cNvSpPr>
          <p:nvPr/>
        </p:nvSpPr>
        <p:spPr bwMode="auto">
          <a:xfrm>
            <a:off x="7861300" y="3051175"/>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2</a:t>
            </a:r>
            <a:endParaRPr lang="en-US" altLang="en-US" sz="1600">
              <a:solidFill>
                <a:srgbClr val="000000"/>
              </a:solidFill>
              <a:ea typeface="宋体" charset="-122"/>
            </a:endParaRPr>
          </a:p>
        </p:txBody>
      </p:sp>
      <p:sp>
        <p:nvSpPr>
          <p:cNvPr id="238605" name="Text Box 13"/>
          <p:cNvSpPr txBox="1">
            <a:spLocks noChangeArrowheads="1"/>
          </p:cNvSpPr>
          <p:nvPr/>
        </p:nvSpPr>
        <p:spPr bwMode="auto">
          <a:xfrm>
            <a:off x="7988300" y="3819525"/>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3</a:t>
            </a:r>
            <a:endParaRPr lang="en-US" altLang="en-US" sz="1600">
              <a:solidFill>
                <a:srgbClr val="000000"/>
              </a:solidFill>
              <a:ea typeface="宋体" charset="-122"/>
            </a:endParaRPr>
          </a:p>
        </p:txBody>
      </p:sp>
      <p:sp>
        <p:nvSpPr>
          <p:cNvPr id="238606" name="Text Box 14"/>
          <p:cNvSpPr txBox="1">
            <a:spLocks noChangeArrowheads="1"/>
          </p:cNvSpPr>
          <p:nvPr/>
        </p:nvSpPr>
        <p:spPr bwMode="auto">
          <a:xfrm>
            <a:off x="7950200" y="4714875"/>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4</a:t>
            </a:r>
            <a:endParaRPr lang="en-US" altLang="en-US" sz="1600">
              <a:solidFill>
                <a:srgbClr val="000000"/>
              </a:solidFill>
              <a:ea typeface="宋体" charset="-122"/>
            </a:endParaRPr>
          </a:p>
        </p:txBody>
      </p:sp>
      <p:sp>
        <p:nvSpPr>
          <p:cNvPr id="238607" name="Text Box 15"/>
          <p:cNvSpPr txBox="1">
            <a:spLocks noChangeArrowheads="1"/>
          </p:cNvSpPr>
          <p:nvPr/>
        </p:nvSpPr>
        <p:spPr bwMode="auto">
          <a:xfrm>
            <a:off x="4346575" y="3641725"/>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a:t>
            </a:r>
            <a:r>
              <a:rPr lang="en-US" altLang="zh-CN" sz="1600">
                <a:solidFill>
                  <a:srgbClr val="000000"/>
                </a:solidFill>
                <a:ea typeface="宋体" charset="-122"/>
              </a:rPr>
              <a:t>92</a:t>
            </a:r>
            <a:r>
              <a:rPr lang="en-US" altLang="en-US" sz="1600">
                <a:solidFill>
                  <a:srgbClr val="000000"/>
                </a:solidFill>
                <a:ea typeface="宋体" charset="-122"/>
              </a:rPr>
              <a:t>.</a:t>
            </a:r>
            <a:r>
              <a:rPr lang="en-US" altLang="zh-CN" sz="1600">
                <a:solidFill>
                  <a:srgbClr val="000000"/>
                </a:solidFill>
                <a:ea typeface="宋体" charset="-122"/>
              </a:rPr>
              <a:t>168</a:t>
            </a:r>
            <a:r>
              <a:rPr lang="en-US" altLang="en-US" sz="1600">
                <a:solidFill>
                  <a:srgbClr val="000000"/>
                </a:solidFill>
                <a:ea typeface="宋体" charset="-122"/>
              </a:rPr>
              <a:t>.</a:t>
            </a:r>
            <a:r>
              <a:rPr lang="en-US" altLang="zh-CN" sz="1600">
                <a:solidFill>
                  <a:srgbClr val="000000"/>
                </a:solidFill>
                <a:ea typeface="宋体" charset="-122"/>
              </a:rPr>
              <a:t>1</a:t>
            </a:r>
            <a:r>
              <a:rPr lang="en-US" altLang="en-US" sz="1600">
                <a:solidFill>
                  <a:srgbClr val="000000"/>
                </a:solidFill>
                <a:ea typeface="宋体" charset="-122"/>
              </a:rPr>
              <a:t>.</a:t>
            </a:r>
            <a:r>
              <a:rPr lang="en-US" altLang="zh-CN" sz="1600">
                <a:solidFill>
                  <a:srgbClr val="000000"/>
                </a:solidFill>
                <a:ea typeface="宋体" charset="-122"/>
              </a:rPr>
              <a:t>1</a:t>
            </a:r>
            <a:endParaRPr lang="en-US" altLang="en-US" sz="1600">
              <a:solidFill>
                <a:srgbClr val="000000"/>
              </a:solidFill>
              <a:ea typeface="宋体" charset="-122"/>
            </a:endParaRPr>
          </a:p>
        </p:txBody>
      </p:sp>
      <p:sp>
        <p:nvSpPr>
          <p:cNvPr id="238608" name="Line 16"/>
          <p:cNvSpPr>
            <a:spLocks noChangeShapeType="1"/>
          </p:cNvSpPr>
          <p:nvPr/>
        </p:nvSpPr>
        <p:spPr bwMode="auto">
          <a:xfrm flipH="1">
            <a:off x="4470400" y="3892550"/>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09" name="Text Box 17"/>
          <p:cNvSpPr txBox="1">
            <a:spLocks noChangeArrowheads="1"/>
          </p:cNvSpPr>
          <p:nvPr/>
        </p:nvSpPr>
        <p:spPr bwMode="auto">
          <a:xfrm>
            <a:off x="2508250" y="419893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en-US" sz="1600">
                <a:solidFill>
                  <a:srgbClr val="000000"/>
                </a:solidFill>
              </a:rPr>
              <a:t>138.76.29.7</a:t>
            </a:r>
          </a:p>
        </p:txBody>
      </p:sp>
      <p:sp>
        <p:nvSpPr>
          <p:cNvPr id="238610" name="Line 18"/>
          <p:cNvSpPr>
            <a:spLocks noChangeShapeType="1"/>
          </p:cNvSpPr>
          <p:nvPr/>
        </p:nvSpPr>
        <p:spPr bwMode="auto">
          <a:xfrm flipH="1">
            <a:off x="3730625" y="4130675"/>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pSp>
        <p:nvGrpSpPr>
          <p:cNvPr id="238611" name="Group 19"/>
          <p:cNvGrpSpPr>
            <a:grpSpLocks/>
          </p:cNvGrpSpPr>
          <p:nvPr/>
        </p:nvGrpSpPr>
        <p:grpSpPr bwMode="auto">
          <a:xfrm>
            <a:off x="3875088" y="3924300"/>
            <a:ext cx="555625" cy="307975"/>
            <a:chOff x="3600" y="219"/>
            <a:chExt cx="360" cy="175"/>
          </a:xfrm>
        </p:grpSpPr>
        <p:sp>
          <p:nvSpPr>
            <p:cNvPr id="238625" name="Oval 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sp>
          <p:nvSpPr>
            <p:cNvPr id="238626" name="Line 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27" name="Line 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28" name="Rectangle 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endParaRPr lang="en-US" altLang="en-US" sz="2400">
                <a:solidFill>
                  <a:srgbClr val="000000"/>
                </a:solidFill>
                <a:latin typeface="Times New Roman" charset="0"/>
              </a:endParaRPr>
            </a:p>
          </p:txBody>
        </p:sp>
        <p:sp>
          <p:nvSpPr>
            <p:cNvPr id="238629" name="Oval 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solidFill>
                  <a:srgbClr val="000000"/>
                </a:solidFill>
              </a:endParaRPr>
            </a:p>
          </p:txBody>
        </p:sp>
        <p:grpSp>
          <p:nvGrpSpPr>
            <p:cNvPr id="238630" name="Group 25"/>
            <p:cNvGrpSpPr>
              <a:grpSpLocks/>
            </p:cNvGrpSpPr>
            <p:nvPr/>
          </p:nvGrpSpPr>
          <p:grpSpPr bwMode="auto">
            <a:xfrm>
              <a:off x="3686" y="244"/>
              <a:ext cx="177" cy="66"/>
              <a:chOff x="2848" y="848"/>
              <a:chExt cx="140" cy="98"/>
            </a:xfrm>
          </p:grpSpPr>
          <p:sp>
            <p:nvSpPr>
              <p:cNvPr id="238635" name="Line 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36" name="Line 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37" name="Line 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nvGrpSpPr>
            <p:cNvPr id="238631" name="Group 29"/>
            <p:cNvGrpSpPr>
              <a:grpSpLocks/>
            </p:cNvGrpSpPr>
            <p:nvPr/>
          </p:nvGrpSpPr>
          <p:grpSpPr bwMode="auto">
            <a:xfrm flipV="1">
              <a:off x="3686" y="243"/>
              <a:ext cx="177" cy="66"/>
              <a:chOff x="2848" y="848"/>
              <a:chExt cx="140" cy="98"/>
            </a:xfrm>
          </p:grpSpPr>
          <p:sp>
            <p:nvSpPr>
              <p:cNvPr id="238632"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33"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238634"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grpSp>
      </p:grpSp>
      <p:sp>
        <p:nvSpPr>
          <p:cNvPr id="238612" name="Line 33"/>
          <p:cNvSpPr>
            <a:spLocks noChangeShapeType="1"/>
          </p:cNvSpPr>
          <p:nvPr/>
        </p:nvSpPr>
        <p:spPr bwMode="auto">
          <a:xfrm>
            <a:off x="835025" y="40925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3" name="Text Box 34"/>
          <p:cNvSpPr txBox="1">
            <a:spLocks noChangeArrowheads="1"/>
          </p:cNvSpPr>
          <p:nvPr/>
        </p:nvSpPr>
        <p:spPr bwMode="auto">
          <a:xfrm>
            <a:off x="4819650" y="2549525"/>
            <a:ext cx="23320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local network</a:t>
            </a:r>
          </a:p>
          <a:p>
            <a:pPr algn="ctr">
              <a:spcBef>
                <a:spcPct val="0"/>
              </a:spcBef>
              <a:buClrTx/>
              <a:buSzTx/>
              <a:buFontTx/>
              <a:buNone/>
            </a:pPr>
            <a:r>
              <a:rPr lang="en-US" altLang="en-US" sz="1800">
                <a:solidFill>
                  <a:srgbClr val="000000"/>
                </a:solidFill>
              </a:rPr>
              <a:t>(e.g., home network)</a:t>
            </a:r>
          </a:p>
          <a:p>
            <a:pPr algn="ctr">
              <a:spcBef>
                <a:spcPct val="0"/>
              </a:spcBef>
              <a:buClrTx/>
              <a:buSzTx/>
              <a:buFontTx/>
              <a:buNone/>
            </a:pPr>
            <a:r>
              <a:rPr lang="en-US" altLang="en-US" sz="1800">
                <a:solidFill>
                  <a:srgbClr val="000000"/>
                </a:solidFill>
              </a:rPr>
              <a:t>1</a:t>
            </a:r>
            <a:r>
              <a:rPr lang="en-US" altLang="zh-CN" sz="1800">
                <a:solidFill>
                  <a:srgbClr val="000000"/>
                </a:solidFill>
                <a:ea typeface="宋体" charset="-122"/>
              </a:rPr>
              <a:t>92</a:t>
            </a:r>
            <a:r>
              <a:rPr lang="en-US" altLang="en-US" sz="1800">
                <a:solidFill>
                  <a:srgbClr val="000000"/>
                </a:solidFill>
                <a:ea typeface="宋体" charset="-122"/>
              </a:rPr>
              <a:t>.</a:t>
            </a:r>
            <a:r>
              <a:rPr lang="en-US" altLang="zh-CN" sz="1800">
                <a:solidFill>
                  <a:srgbClr val="000000"/>
                </a:solidFill>
                <a:ea typeface="宋体" charset="-122"/>
              </a:rPr>
              <a:t>168</a:t>
            </a:r>
            <a:r>
              <a:rPr lang="en-US" altLang="en-US" sz="1800">
                <a:solidFill>
                  <a:srgbClr val="000000"/>
                </a:solidFill>
                <a:ea typeface="宋体" charset="-122"/>
              </a:rPr>
              <a:t>.</a:t>
            </a:r>
            <a:r>
              <a:rPr lang="en-US" altLang="zh-CN" sz="1800">
                <a:solidFill>
                  <a:srgbClr val="000000"/>
                </a:solidFill>
                <a:ea typeface="宋体" charset="-122"/>
              </a:rPr>
              <a:t>1.0</a:t>
            </a:r>
            <a:r>
              <a:rPr lang="en-US" altLang="en-US" sz="1800">
                <a:solidFill>
                  <a:srgbClr val="000000"/>
                </a:solidFill>
                <a:ea typeface="宋体" charset="-122"/>
              </a:rPr>
              <a:t>/24</a:t>
            </a:r>
          </a:p>
        </p:txBody>
      </p:sp>
      <p:sp>
        <p:nvSpPr>
          <p:cNvPr id="238614" name="Line 35"/>
          <p:cNvSpPr>
            <a:spLocks noChangeShapeType="1"/>
          </p:cNvSpPr>
          <p:nvPr/>
        </p:nvSpPr>
        <p:spPr bwMode="auto">
          <a:xfrm>
            <a:off x="7113588" y="2770188"/>
            <a:ext cx="1385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5" name="Line 36"/>
          <p:cNvSpPr>
            <a:spLocks noChangeShapeType="1"/>
          </p:cNvSpPr>
          <p:nvPr/>
        </p:nvSpPr>
        <p:spPr bwMode="auto">
          <a:xfrm>
            <a:off x="4162425" y="263048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6" name="Line 37"/>
          <p:cNvSpPr>
            <a:spLocks noChangeShapeType="1"/>
          </p:cNvSpPr>
          <p:nvPr/>
        </p:nvSpPr>
        <p:spPr bwMode="auto">
          <a:xfrm flipH="1" flipV="1">
            <a:off x="4302125" y="275748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7" name="Line 38"/>
          <p:cNvSpPr>
            <a:spLocks noChangeShapeType="1"/>
          </p:cNvSpPr>
          <p:nvPr/>
        </p:nvSpPr>
        <p:spPr bwMode="auto">
          <a:xfrm>
            <a:off x="2706688" y="2770188"/>
            <a:ext cx="1385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8" name="Line 39"/>
          <p:cNvSpPr>
            <a:spLocks noChangeShapeType="1"/>
          </p:cNvSpPr>
          <p:nvPr/>
        </p:nvSpPr>
        <p:spPr bwMode="auto">
          <a:xfrm flipH="1" flipV="1">
            <a:off x="895350" y="275748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19" name="Text Box 40"/>
          <p:cNvSpPr txBox="1">
            <a:spLocks noChangeArrowheads="1"/>
          </p:cNvSpPr>
          <p:nvPr/>
        </p:nvSpPr>
        <p:spPr bwMode="auto">
          <a:xfrm>
            <a:off x="1700213" y="2536825"/>
            <a:ext cx="112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000000"/>
                </a:solidFill>
              </a:rPr>
              <a:t>rest of</a:t>
            </a:r>
          </a:p>
          <a:p>
            <a:pPr algn="ctr">
              <a:spcBef>
                <a:spcPct val="0"/>
              </a:spcBef>
              <a:buClrTx/>
              <a:buSzTx/>
              <a:buFontTx/>
              <a:buNone/>
            </a:pPr>
            <a:r>
              <a:rPr lang="en-US" altLang="en-US" sz="1800">
                <a:solidFill>
                  <a:srgbClr val="000000"/>
                </a:solidFill>
              </a:rPr>
              <a:t>Internet</a:t>
            </a:r>
          </a:p>
        </p:txBody>
      </p:sp>
      <p:sp>
        <p:nvSpPr>
          <p:cNvPr id="238620" name="Line 41"/>
          <p:cNvSpPr>
            <a:spLocks noChangeShapeType="1"/>
          </p:cNvSpPr>
          <p:nvPr/>
        </p:nvSpPr>
        <p:spPr bwMode="auto">
          <a:xfrm flipH="1" flipV="1">
            <a:off x="2947988" y="4514850"/>
            <a:ext cx="11112" cy="788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21" name="Text Box 42"/>
          <p:cNvSpPr txBox="1">
            <a:spLocks noChangeArrowheads="1"/>
          </p:cNvSpPr>
          <p:nvPr/>
        </p:nvSpPr>
        <p:spPr bwMode="auto">
          <a:xfrm>
            <a:off x="5029332" y="5300286"/>
            <a:ext cx="307315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2000" i="1" dirty="0">
                <a:solidFill>
                  <a:srgbClr val="FF0000"/>
                </a:solidFill>
              </a:rPr>
              <a:t>All</a:t>
            </a:r>
            <a:r>
              <a:rPr lang="en-US" altLang="en-US" sz="2000" dirty="0">
                <a:solidFill>
                  <a:srgbClr val="000000"/>
                </a:solidFill>
              </a:rPr>
              <a:t> datagrams </a:t>
            </a:r>
            <a:r>
              <a:rPr lang="en-US" altLang="en-US" sz="2000" i="1" dirty="0">
                <a:solidFill>
                  <a:srgbClr val="FF0000"/>
                </a:solidFill>
              </a:rPr>
              <a:t>leaving</a:t>
            </a:r>
            <a:r>
              <a:rPr lang="en-US" altLang="en-US" sz="2000" dirty="0">
                <a:solidFill>
                  <a:srgbClr val="000000"/>
                </a:solidFill>
              </a:rPr>
              <a:t> </a:t>
            </a:r>
            <a:r>
              <a:rPr lang="en-US" altLang="en-US" sz="2000" dirty="0" smtClean="0">
                <a:solidFill>
                  <a:srgbClr val="000000"/>
                </a:solidFill>
              </a:rPr>
              <a:t>local network </a:t>
            </a:r>
            <a:r>
              <a:rPr lang="en-US" altLang="en-US" sz="2000" dirty="0">
                <a:solidFill>
                  <a:srgbClr val="FF0000"/>
                </a:solidFill>
              </a:rPr>
              <a:t>cannot</a:t>
            </a:r>
            <a:r>
              <a:rPr lang="en-US" altLang="en-US" sz="2000" dirty="0">
                <a:solidFill>
                  <a:srgbClr val="000000"/>
                </a:solidFill>
              </a:rPr>
              <a:t> use private </a:t>
            </a:r>
            <a:r>
              <a:rPr lang="en-US" altLang="en-US" sz="2000" dirty="0" smtClean="0">
                <a:solidFill>
                  <a:srgbClr val="000000"/>
                </a:solidFill>
              </a:rPr>
              <a:t>address use source address.</a:t>
            </a:r>
            <a:endParaRPr lang="en-US" altLang="en-US" sz="2000" dirty="0">
              <a:solidFill>
                <a:srgbClr val="000000"/>
              </a:solidFill>
              <a:ea typeface="宋体" charset="-122"/>
            </a:endParaRPr>
          </a:p>
        </p:txBody>
      </p:sp>
      <p:sp>
        <p:nvSpPr>
          <p:cNvPr id="238622" name="Line 43"/>
          <p:cNvSpPr>
            <a:spLocks noChangeShapeType="1"/>
          </p:cNvSpPr>
          <p:nvPr/>
        </p:nvSpPr>
        <p:spPr bwMode="auto">
          <a:xfrm flipH="1" flipV="1">
            <a:off x="5967413" y="4321175"/>
            <a:ext cx="11112" cy="996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238623" name="Text Box 44"/>
          <p:cNvSpPr txBox="1">
            <a:spLocks noChangeArrowheads="1"/>
          </p:cNvSpPr>
          <p:nvPr/>
        </p:nvSpPr>
        <p:spPr bwMode="auto">
          <a:xfrm>
            <a:off x="128588" y="5280025"/>
            <a:ext cx="41735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2000" dirty="0" smtClean="0">
                <a:solidFill>
                  <a:srgbClr val="000000"/>
                </a:solidFill>
              </a:rPr>
              <a:t>NAT gateway replaces </a:t>
            </a:r>
            <a:r>
              <a:rPr lang="en-US" altLang="en-US" sz="2000" dirty="0">
                <a:solidFill>
                  <a:srgbClr val="000000"/>
                </a:solidFill>
              </a:rPr>
              <a:t>source </a:t>
            </a:r>
            <a:r>
              <a:rPr lang="en-US" altLang="en-US" sz="2000" dirty="0" smtClean="0">
                <a:solidFill>
                  <a:srgbClr val="000000"/>
                </a:solidFill>
              </a:rPr>
              <a:t>address with NAT </a:t>
            </a:r>
            <a:r>
              <a:rPr lang="en-US" altLang="en-US" sz="2000" dirty="0">
                <a:solidFill>
                  <a:srgbClr val="000000"/>
                </a:solidFill>
              </a:rPr>
              <a:t>IP </a:t>
            </a:r>
            <a:r>
              <a:rPr lang="en-US" altLang="en-US" sz="2000" dirty="0" smtClean="0">
                <a:solidFill>
                  <a:srgbClr val="000000"/>
                </a:solidFill>
              </a:rPr>
              <a:t>address (e.g., 138.76.29.7)</a:t>
            </a:r>
            <a:endParaRPr lang="en-US" altLang="en-US" sz="2000" dirty="0">
              <a:solidFill>
                <a:srgbClr val="000000"/>
              </a:solidFill>
            </a:endParaRPr>
          </a:p>
          <a:p>
            <a:pPr algn="ctr">
              <a:spcBef>
                <a:spcPct val="0"/>
              </a:spcBef>
              <a:buClrTx/>
              <a:buSzTx/>
              <a:buFontTx/>
              <a:buNone/>
            </a:pPr>
            <a:r>
              <a:rPr lang="en-US" altLang="en-US" sz="2000" dirty="0">
                <a:solidFill>
                  <a:srgbClr val="000000"/>
                </a:solidFill>
              </a:rPr>
              <a:t>different source port numbers</a:t>
            </a:r>
          </a:p>
        </p:txBody>
      </p:sp>
      <p:sp>
        <p:nvSpPr>
          <p:cNvPr id="238624" name="Text Box 45"/>
          <p:cNvSpPr txBox="1">
            <a:spLocks noChangeArrowheads="1"/>
          </p:cNvSpPr>
          <p:nvPr/>
        </p:nvSpPr>
        <p:spPr bwMode="auto">
          <a:xfrm>
            <a:off x="141288" y="1403350"/>
            <a:ext cx="806608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lvl="1">
              <a:spcBef>
                <a:spcPct val="0"/>
              </a:spcBef>
              <a:buClr>
                <a:srgbClr val="3333CC"/>
              </a:buClr>
              <a:buSzPct val="85000"/>
              <a:buFont typeface="Wingdings" charset="2"/>
              <a:buChar char="q"/>
            </a:pPr>
            <a:r>
              <a:rPr lang="en-US" altLang="zh-CN" sz="1800">
                <a:solidFill>
                  <a:srgbClr val="000000"/>
                </a:solidFill>
                <a:ea typeface="宋体" charset="-122"/>
              </a:rPr>
              <a:t> A loc</a:t>
            </a:r>
            <a:r>
              <a:rPr lang="en-US" altLang="en-US" sz="1800">
                <a:solidFill>
                  <a:srgbClr val="000000"/>
                </a:solidFill>
              </a:rPr>
              <a:t>al network uses just one public IP address as far as outside world is concerned</a:t>
            </a:r>
          </a:p>
          <a:p>
            <a:pPr lvl="1">
              <a:spcBef>
                <a:spcPct val="0"/>
              </a:spcBef>
              <a:buClr>
                <a:srgbClr val="3333CC"/>
              </a:buClr>
              <a:buSzPct val="85000"/>
              <a:buFont typeface="Wingdings" charset="2"/>
              <a:buChar char="q"/>
            </a:pPr>
            <a:r>
              <a:rPr lang="en-US" altLang="en-US" sz="1800">
                <a:solidFill>
                  <a:srgbClr val="000000"/>
                </a:solidFill>
              </a:rPr>
              <a:t> Each device on the local network is assigned a private IP address</a:t>
            </a:r>
          </a:p>
        </p:txBody>
      </p:sp>
    </p:spTree>
    <p:extLst>
      <p:ext uri="{BB962C8B-B14F-4D97-AF65-F5344CB8AC3E}">
        <p14:creationId xmlns:p14="http://schemas.microsoft.com/office/powerpoint/2010/main" val="20902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6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86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20" grpId="0" animBg="1"/>
      <p:bldP spid="238621" grpId="0"/>
      <p:bldP spid="238622" grpId="0" animBg="1"/>
      <p:bldP spid="23862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4"/>
          <p:cNvSpPr>
            <a:spLocks noGrp="1"/>
          </p:cNvSpPr>
          <p:nvPr>
            <p:ph type="ctrTitle"/>
          </p:nvPr>
        </p:nvSpPr>
        <p:spPr/>
        <p:txBody>
          <a:bodyPr/>
          <a:lstStyle/>
          <a:p>
            <a:pPr algn="ctr"/>
            <a:r>
              <a:rPr lang="en-US" altLang="en-US">
                <a:ea typeface="ＭＳ Ｐゴシック" charset="-128"/>
              </a:rPr>
              <a:t>More Efficient Net/App</a:t>
            </a:r>
          </a:p>
        </p:txBody>
      </p:sp>
      <p:sp>
        <p:nvSpPr>
          <p:cNvPr id="100354" name="Subtitle 5"/>
          <p:cNvSpPr>
            <a:spLocks noGrp="1"/>
          </p:cNvSpPr>
          <p:nvPr>
            <p:ph type="subTitle" idx="1"/>
          </p:nvPr>
        </p:nvSpPr>
        <p:spPr/>
        <p:txBody>
          <a:bodyPr/>
          <a:lstStyle/>
          <a:p>
            <a:endParaRPr lang="en-US" altLang="en-US">
              <a:ea typeface="ＭＳ Ｐゴシック" charset="-128"/>
            </a:endParaRPr>
          </a:p>
        </p:txBody>
      </p:sp>
      <p:sp>
        <p:nvSpPr>
          <p:cNvPr id="10035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fld id="{A80AF01C-380C-AE41-810A-9B5274869F1A}" type="slidenum">
              <a:rPr lang="en-US" altLang="en-US" sz="1400">
                <a:solidFill>
                  <a:srgbClr val="000000"/>
                </a:solidFill>
                <a:latin typeface="Times New Roman" charset="0"/>
              </a:rPr>
              <a:pPr>
                <a:spcBef>
                  <a:spcPct val="0"/>
                </a:spcBef>
                <a:buClrTx/>
                <a:buSzTx/>
                <a:buFontTx/>
                <a:buNone/>
              </a:pPr>
              <a:t>90</a:t>
            </a:fld>
            <a:endParaRPr lang="en-US" altLang="en-US" sz="1400">
              <a:solidFill>
                <a:srgbClr val="000000"/>
              </a:solidFill>
              <a:latin typeface="Times New Roman"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3"/>
          <p:cNvSpPr>
            <a:spLocks noGrp="1" noChangeArrowheads="1"/>
          </p:cNvSpPr>
          <p:nvPr>
            <p:ph type="body" idx="1"/>
          </p:nvPr>
        </p:nvSpPr>
        <p:spPr>
          <a:xfrm>
            <a:off x="473075" y="1412875"/>
            <a:ext cx="8229600" cy="4606925"/>
          </a:xfrm>
        </p:spPr>
        <p:txBody>
          <a:bodyPr/>
          <a:lstStyle/>
          <a:p>
            <a:r>
              <a:rPr lang="en-US" altLang="en-US">
                <a:ea typeface="ＭＳ Ｐゴシック" charset="-128"/>
              </a:rPr>
              <a:t>Large deployment of highly adaptive, multipoint applications</a:t>
            </a:r>
          </a:p>
          <a:p>
            <a:r>
              <a:rPr lang="en-US" altLang="en-US">
                <a:ea typeface="ＭＳ Ｐゴシック" charset="-128"/>
              </a:rPr>
              <a:t>An iterative process between two sets of adaptation:</a:t>
            </a:r>
          </a:p>
          <a:p>
            <a:pPr lvl="1"/>
            <a:r>
              <a:rPr lang="en-US" altLang="zh-CN" sz="2800">
                <a:ea typeface="宋体" charset="-122"/>
              </a:rPr>
              <a:t>ISP: traffic engineering to change routing to shift traffic away from higher utilized links</a:t>
            </a:r>
          </a:p>
          <a:p>
            <a:pPr lvl="2"/>
            <a:r>
              <a:rPr lang="en-US" altLang="en-US">
                <a:ea typeface="ＭＳ Ｐゴシック" charset="-128"/>
              </a:rPr>
              <a:t>current traffic pattern </a:t>
            </a:r>
            <a:r>
              <a:rPr lang="en-US" altLang="en-US">
                <a:ea typeface="ＭＳ Ｐゴシック" charset="-128"/>
                <a:sym typeface="Wingdings" charset="2"/>
              </a:rPr>
              <a:t> </a:t>
            </a:r>
            <a:r>
              <a:rPr lang="en-US" altLang="en-US">
                <a:ea typeface="ＭＳ Ｐゴシック" charset="-128"/>
              </a:rPr>
              <a:t>new routing matrix</a:t>
            </a:r>
            <a:endParaRPr lang="en-US" altLang="en-US">
              <a:solidFill>
                <a:srgbClr val="FF0000"/>
              </a:solidFill>
              <a:ea typeface="ＭＳ Ｐゴシック" charset="-128"/>
            </a:endParaRPr>
          </a:p>
          <a:p>
            <a:pPr lvl="1"/>
            <a:r>
              <a:rPr lang="en-US" altLang="en-US">
                <a:ea typeface="ＭＳ Ｐゴシック" charset="-128"/>
              </a:rPr>
              <a:t>App: </a:t>
            </a:r>
            <a:r>
              <a:rPr lang="en-US" altLang="zh-CN" sz="2800">
                <a:ea typeface="宋体" charset="-122"/>
              </a:rPr>
              <a:t>direct traffic to better performing end points</a:t>
            </a:r>
            <a:endParaRPr lang="en-US" altLang="en-US">
              <a:ea typeface="ＭＳ Ｐゴシック" charset="-128"/>
            </a:endParaRPr>
          </a:p>
          <a:p>
            <a:pPr lvl="2"/>
            <a:r>
              <a:rPr lang="en-US" altLang="en-US">
                <a:ea typeface="ＭＳ Ｐゴシック" charset="-128"/>
              </a:rPr>
              <a:t>current routing matrix </a:t>
            </a:r>
            <a:r>
              <a:rPr lang="en-US" altLang="en-US">
                <a:ea typeface="ＭＳ Ｐゴシック" charset="-128"/>
                <a:sym typeface="Wingdings" charset="2"/>
              </a:rPr>
              <a:t> </a:t>
            </a:r>
            <a:r>
              <a:rPr lang="en-US" altLang="en-US">
                <a:ea typeface="ＭＳ Ｐゴシック" charset="-128"/>
              </a:rPr>
              <a:t>new traffic pattern</a:t>
            </a:r>
            <a:endParaRPr lang="en-US" altLang="en-US" sz="2800">
              <a:ea typeface="ＭＳ Ｐゴシック" charset="-128"/>
            </a:endParaRPr>
          </a:p>
        </p:txBody>
      </p:sp>
      <p:sp>
        <p:nvSpPr>
          <p:cNvPr id="102402" name="Rectangle 2"/>
          <p:cNvSpPr>
            <a:spLocks noGrp="1" noChangeArrowheads="1"/>
          </p:cNvSpPr>
          <p:nvPr>
            <p:ph type="title"/>
          </p:nvPr>
        </p:nvSpPr>
        <p:spPr>
          <a:xfrm>
            <a:off x="473075" y="223838"/>
            <a:ext cx="7429500" cy="914400"/>
          </a:xfrm>
        </p:spPr>
        <p:txBody>
          <a:bodyPr/>
          <a:lstStyle/>
          <a:p>
            <a:r>
              <a:rPr lang="en-US" altLang="zh-CN" sz="3200">
                <a:ea typeface="宋体" charset="-122"/>
              </a:rPr>
              <a:t>Problem: Inefficient Interactions</a:t>
            </a:r>
            <a:endParaRPr lang="en-US" altLang="en-US" sz="3200">
              <a:ea typeface="ＭＳ Ｐゴシック" charset="-128"/>
            </a:endParaRPr>
          </a:p>
        </p:txBody>
      </p:sp>
      <p:sp>
        <p:nvSpPr>
          <p:cNvPr id="102403" name="AutoShape 4"/>
          <p:cNvSpPr>
            <a:spLocks noChangeArrowheads="1"/>
          </p:cNvSpPr>
          <p:nvPr/>
        </p:nvSpPr>
        <p:spPr bwMode="auto">
          <a:xfrm>
            <a:off x="8323263" y="3584575"/>
            <a:ext cx="609600" cy="2087563"/>
          </a:xfrm>
          <a:prstGeom prst="curvedLeftArrow">
            <a:avLst>
              <a:gd name="adj1" fmla="val 35038"/>
              <a:gd name="adj2" fmla="val 70012"/>
              <a:gd name="adj3" fmla="val 33333"/>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sp>
        <p:nvSpPr>
          <p:cNvPr id="102404" name="AutoShape 5"/>
          <p:cNvSpPr>
            <a:spLocks noChangeArrowheads="1"/>
          </p:cNvSpPr>
          <p:nvPr/>
        </p:nvSpPr>
        <p:spPr bwMode="auto">
          <a:xfrm flipH="1" flipV="1">
            <a:off x="365125" y="3424238"/>
            <a:ext cx="533400" cy="2084387"/>
          </a:xfrm>
          <a:prstGeom prst="curvedLeftArrow">
            <a:avLst>
              <a:gd name="adj1" fmla="val 40000"/>
              <a:gd name="adj2" fmla="val 79982"/>
              <a:gd name="adj3" fmla="val 36014"/>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en-US" altLang="en-US" sz="18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9" name="Object 2"/>
          <p:cNvGraphicFramePr>
            <a:graphicFrameLocks noGrp="1" noChangeAspect="1"/>
          </p:cNvGraphicFramePr>
          <p:nvPr>
            <p:ph type="body" idx="1"/>
          </p:nvPr>
        </p:nvGraphicFramePr>
        <p:xfrm>
          <a:off x="206375" y="1250950"/>
          <a:ext cx="4724400" cy="4648200"/>
        </p:xfrm>
        <a:graphic>
          <a:graphicData uri="http://schemas.openxmlformats.org/presentationml/2006/ole">
            <mc:AlternateContent xmlns:mc="http://schemas.openxmlformats.org/markup-compatibility/2006">
              <mc:Choice xmlns:v="urn:schemas-microsoft-com:vml" Requires="v">
                <p:oleObj spid="_x0000_s104458" r:id="rId4" imgW="4724809" imgH="4645555" progId="Excel.Chart.8">
                  <p:embed/>
                </p:oleObj>
              </mc:Choice>
              <mc:Fallback>
                <p:oleObj r:id="rId4" imgW="4724809" imgH="4645555" progId="Excel.Chart.8">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 y="125095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0" name="Text Box 4"/>
          <p:cNvSpPr txBox="1">
            <a:spLocks noChangeArrowheads="1"/>
          </p:cNvSpPr>
          <p:nvPr/>
        </p:nvSpPr>
        <p:spPr bwMode="auto">
          <a:xfrm>
            <a:off x="417513" y="6024563"/>
            <a:ext cx="8194675" cy="369887"/>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spcBef>
                <a:spcPct val="0"/>
              </a:spcBef>
              <a:buClrTx/>
              <a:buSzTx/>
              <a:buFontTx/>
              <a:buNone/>
            </a:pPr>
            <a:r>
              <a:rPr lang="en-US" altLang="en-US" sz="1800">
                <a:solidFill>
                  <a:srgbClr val="339966"/>
                </a:solidFill>
              </a:rPr>
              <a:t>ISP optimizer interacts poorly with App.</a:t>
            </a:r>
          </a:p>
        </p:txBody>
      </p:sp>
      <p:graphicFrame>
        <p:nvGraphicFramePr>
          <p:cNvPr id="104451" name="Object 3"/>
          <p:cNvGraphicFramePr>
            <a:graphicFrameLocks noChangeAspect="1"/>
          </p:cNvGraphicFramePr>
          <p:nvPr/>
        </p:nvGraphicFramePr>
        <p:xfrm>
          <a:off x="4725988" y="1592263"/>
          <a:ext cx="4418012" cy="4038600"/>
        </p:xfrm>
        <a:graphic>
          <a:graphicData uri="http://schemas.openxmlformats.org/presentationml/2006/ole">
            <mc:AlternateContent xmlns:mc="http://schemas.openxmlformats.org/markup-compatibility/2006">
              <mc:Choice xmlns:v="urn:schemas-microsoft-com:vml" Requires="v">
                <p:oleObj spid="_x0000_s104459" name="Chart" r:id="rId6" imgW="4419983" imgH="4035902" progId="Excel.Chart.8">
                  <p:embed/>
                </p:oleObj>
              </mc:Choice>
              <mc:Fallback>
                <p:oleObj name="Chart" r:id="rId6" imgW="4419983" imgH="4035902" progId="Excel.Char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5988" y="1592263"/>
                        <a:ext cx="44180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2" name="Rectangle 5"/>
          <p:cNvSpPr>
            <a:spLocks noGrp="1" noChangeArrowheads="1"/>
          </p:cNvSpPr>
          <p:nvPr>
            <p:ph type="title"/>
          </p:nvPr>
        </p:nvSpPr>
        <p:spPr>
          <a:xfrm>
            <a:off x="533400" y="138113"/>
            <a:ext cx="8229600" cy="1143000"/>
          </a:xfrm>
        </p:spPr>
        <p:txBody>
          <a:bodyPr/>
          <a:lstStyle/>
          <a:p>
            <a:r>
              <a:rPr lang="en-US" altLang="en-US" sz="2400">
                <a:ea typeface="ＭＳ Ｐゴシック" charset="-128"/>
              </a:rPr>
              <a:t>ISP Traffic Engineering+ App Latency Optimizer</a:t>
            </a:r>
          </a:p>
        </p:txBody>
      </p:sp>
      <p:sp>
        <p:nvSpPr>
          <p:cNvPr id="104453" name="Rectangle 7"/>
          <p:cNvSpPr>
            <a:spLocks noChangeArrowheads="1"/>
          </p:cNvSpPr>
          <p:nvPr/>
        </p:nvSpPr>
        <p:spPr bwMode="auto">
          <a:xfrm>
            <a:off x="569913" y="5262563"/>
            <a:ext cx="7721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Char char="-"/>
            </a:pPr>
            <a:r>
              <a:rPr lang="en-US" altLang="en-US" sz="1800"/>
              <a:t>red: App adjust alone; fixed ISP routing</a:t>
            </a:r>
          </a:p>
          <a:p>
            <a:pPr>
              <a:spcBef>
                <a:spcPct val="0"/>
              </a:spcBef>
              <a:buClrTx/>
              <a:buSzTx/>
              <a:buFontTx/>
              <a:buChar char="-"/>
            </a:pPr>
            <a:r>
              <a:rPr lang="en-US" altLang="en-US" sz="1800"/>
              <a:t>blue: ISP traffic engineering adapt alone; fixed App communications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
          <p:cNvSpPr>
            <a:spLocks noGrp="1" noChangeArrowheads="1"/>
          </p:cNvSpPr>
          <p:nvPr>
            <p:ph type="title"/>
          </p:nvPr>
        </p:nvSpPr>
        <p:spPr/>
        <p:txBody>
          <a:bodyPr/>
          <a:lstStyle/>
          <a:p>
            <a:r>
              <a:rPr lang="en-US" altLang="en-US" sz="4600">
                <a:ea typeface="ＭＳ Ｐゴシック" charset="-128"/>
              </a:rPr>
              <a:t>A Fundamental Problem</a:t>
            </a:r>
          </a:p>
        </p:txBody>
      </p:sp>
      <p:sp>
        <p:nvSpPr>
          <p:cNvPr id="106498" name="Content Placeholder 4"/>
          <p:cNvSpPr>
            <a:spLocks noGrp="1"/>
          </p:cNvSpPr>
          <p:nvPr>
            <p:ph idx="1"/>
          </p:nvPr>
        </p:nvSpPr>
        <p:spPr>
          <a:xfrm>
            <a:off x="457200" y="1412875"/>
            <a:ext cx="8229600" cy="4910138"/>
          </a:xfrm>
        </p:spPr>
        <p:txBody>
          <a:bodyPr/>
          <a:lstStyle/>
          <a:p>
            <a:r>
              <a:rPr lang="en-US" altLang="en-US">
                <a:ea typeface="ＭＳ Ｐゴシック" charset="-128"/>
              </a:rPr>
              <a:t>Internet architectural feedback to application efficiency is limited:</a:t>
            </a:r>
          </a:p>
          <a:p>
            <a:pPr lvl="1"/>
            <a:r>
              <a:rPr lang="en-US" altLang="en-US">
                <a:ea typeface="ＭＳ Ｐゴシック" charset="-128"/>
              </a:rPr>
              <a:t>routing (hidden)</a:t>
            </a:r>
          </a:p>
          <a:p>
            <a:pPr lvl="1"/>
            <a:r>
              <a:rPr lang="en-US" altLang="en-US">
                <a:ea typeface="ＭＳ Ｐゴシック" charset="-128"/>
              </a:rPr>
              <a:t>rate control through coarse-grained TCP congestion feedback</a:t>
            </a:r>
          </a:p>
          <a:p>
            <a:pPr lvl="1"/>
            <a:endParaRPr lang="en-US" altLang="en-US">
              <a:ea typeface="ＭＳ Ｐゴシック" charset="-128"/>
            </a:endParaRPr>
          </a:p>
          <a:p>
            <a:r>
              <a:rPr lang="en-US" altLang="en-US">
                <a:ea typeface="ＭＳ Ｐゴシック" charset="-128"/>
              </a:rPr>
              <a:t>To achieve better efficiency, needs explicit communications between network resource providers and applications</a:t>
            </a: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457200" y="234950"/>
            <a:ext cx="8229600" cy="1139825"/>
          </a:xfrm>
        </p:spPr>
        <p:txBody>
          <a:bodyPr/>
          <a:lstStyle/>
          <a:p>
            <a:r>
              <a:rPr lang="en-US" altLang="en-US">
                <a:ea typeface="ＭＳ Ｐゴシック" charset="-128"/>
              </a:rPr>
              <a:t>Example App Objective</a:t>
            </a:r>
          </a:p>
        </p:txBody>
      </p:sp>
      <p:sp>
        <p:nvSpPr>
          <p:cNvPr id="437256" name="Rectangle 8"/>
          <p:cNvSpPr>
            <a:spLocks noGrp="1" noChangeArrowheads="1"/>
          </p:cNvSpPr>
          <p:nvPr>
            <p:ph type="body" sz="half" idx="1"/>
          </p:nvPr>
        </p:nvSpPr>
        <p:spPr>
          <a:xfrm>
            <a:off x="381000" y="1417638"/>
            <a:ext cx="5257800" cy="5211762"/>
          </a:xfrm>
          <a:noFill/>
        </p:spPr>
        <p:txBody>
          <a:bodyPr/>
          <a:lstStyle/>
          <a:p>
            <a:r>
              <a:rPr lang="en-US" altLang="en-US">
                <a:ea typeface="ＭＳ Ｐゴシック" charset="-128"/>
              </a:rPr>
              <a:t>For example, optimize completion time =&gt;</a:t>
            </a:r>
            <a:endParaRPr lang="en-US" altLang="en-US" sz="3600" b="1">
              <a:ea typeface="ＭＳ Ｐゴシック" charset="-128"/>
              <a:sym typeface="Symbol" charset="2"/>
            </a:endParaRPr>
          </a:p>
          <a:p>
            <a:pPr>
              <a:buFontTx/>
              <a:buNone/>
            </a:pPr>
            <a:r>
              <a:rPr lang="en-US" altLang="en-US">
                <a:ea typeface="ＭＳ Ｐゴシック" charset="-128"/>
              </a:rPr>
              <a:t>    maximizing up/down link capacity usage</a:t>
            </a:r>
          </a:p>
        </p:txBody>
      </p:sp>
      <p:graphicFrame>
        <p:nvGraphicFramePr>
          <p:cNvPr id="437252" name="Object 2"/>
          <p:cNvGraphicFramePr>
            <a:graphicFrameLocks noChangeAspect="1"/>
          </p:cNvGraphicFramePr>
          <p:nvPr>
            <p:ph sz="quarter" idx="2"/>
          </p:nvPr>
        </p:nvGraphicFramePr>
        <p:xfrm>
          <a:off x="5715000" y="2362200"/>
          <a:ext cx="2500313" cy="3352800"/>
        </p:xfrm>
        <a:graphic>
          <a:graphicData uri="http://schemas.openxmlformats.org/presentationml/2006/ole">
            <mc:AlternateContent xmlns:mc="http://schemas.openxmlformats.org/markup-compatibility/2006">
              <mc:Choice xmlns:v="urn:schemas-microsoft-com:vml" Requires="v">
                <p:oleObj spid="_x0000_s108550" name="Equation" r:id="rId4" imgW="1041400" imgH="1397000" progId="Equation.3">
                  <p:embed/>
                </p:oleObj>
              </mc:Choice>
              <mc:Fallback>
                <p:oleObj name="Equation" r:id="rId4" imgW="1041400" imgH="1397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362200"/>
                        <a:ext cx="2500313"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7256">
                                            <p:txEl>
                                              <p:pRg st="1" end="1"/>
                                            </p:txEl>
                                          </p:spTgt>
                                        </p:tgtEl>
                                        <p:attrNameLst>
                                          <p:attrName>style.visibility</p:attrName>
                                        </p:attrNameLst>
                                      </p:cBhvr>
                                      <p:to>
                                        <p:strVal val="visible"/>
                                      </p:to>
                                    </p:set>
                                    <p:animEffect transition="in" filter="dissolve">
                                      <p:cBhvr>
                                        <p:cTn id="7" dur="500"/>
                                        <p:tgtEl>
                                          <p:spTgt spid="437256">
                                            <p:txEl>
                                              <p:pRg st="1" end="1"/>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37252"/>
                                        </p:tgtEl>
                                        <p:attrNameLst>
                                          <p:attrName>style.visibility</p:attrName>
                                        </p:attrNameLst>
                                      </p:cBhvr>
                                      <p:to>
                                        <p:strVal val="visible"/>
                                      </p:to>
                                    </p:set>
                                    <p:animEffect transition="in" filter="dissolve">
                                      <p:cBhvr>
                                        <p:cTn id="11" dur="500"/>
                                        <p:tgtEl>
                                          <p:spTgt spid="437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r>
              <a:rPr lang="en-US" altLang="en-US">
                <a:ea typeface="ＭＳ Ｐゴシック" charset="-128"/>
              </a:rPr>
              <a:t>Example Network Objective</a:t>
            </a:r>
          </a:p>
        </p:txBody>
      </p:sp>
      <p:sp>
        <p:nvSpPr>
          <p:cNvPr id="110594" name="Rectangle 3"/>
          <p:cNvSpPr>
            <a:spLocks noGrp="1" noChangeArrowheads="1"/>
          </p:cNvSpPr>
          <p:nvPr>
            <p:ph type="body" sz="half" idx="1"/>
          </p:nvPr>
        </p:nvSpPr>
        <p:spPr>
          <a:xfrm>
            <a:off x="500063" y="1509713"/>
            <a:ext cx="8686800" cy="3581400"/>
          </a:xfrm>
        </p:spPr>
        <p:txBody>
          <a:bodyPr/>
          <a:lstStyle/>
          <a:p>
            <a:r>
              <a:rPr lang="en-US" altLang="en-US" sz="2400">
                <a:ea typeface="ＭＳ Ｐゴシック" charset="-128"/>
              </a:rPr>
              <a:t>ISP Objective</a:t>
            </a:r>
          </a:p>
          <a:p>
            <a:pPr lvl="1"/>
            <a:r>
              <a:rPr lang="en-US" altLang="en-US" sz="2000">
                <a:ea typeface="ＭＳ Ｐゴシック" charset="-128"/>
              </a:rPr>
              <a:t>Minimize MLU</a:t>
            </a:r>
          </a:p>
          <a:p>
            <a:endParaRPr lang="en-US" altLang="en-US" sz="2400">
              <a:ea typeface="ＭＳ Ｐゴシック" charset="-128"/>
            </a:endParaRPr>
          </a:p>
          <a:p>
            <a:r>
              <a:rPr lang="en-US" altLang="en-US" sz="2400">
                <a:ea typeface="ＭＳ Ｐゴシック" charset="-128"/>
              </a:rPr>
              <a:t>Notations:</a:t>
            </a:r>
          </a:p>
          <a:p>
            <a:pPr lvl="1"/>
            <a:r>
              <a:rPr lang="en-US" altLang="en-US" sz="2000">
                <a:ea typeface="ＭＳ Ｐゴシック" charset="-128"/>
              </a:rPr>
              <a:t>Assume K applications in the ISP’s network</a:t>
            </a:r>
          </a:p>
          <a:p>
            <a:pPr lvl="1"/>
            <a:r>
              <a:rPr lang="en-US" altLang="en-US" sz="2000">
                <a:ea typeface="ＭＳ Ｐゴシック" charset="-128"/>
              </a:rPr>
              <a:t>b</a:t>
            </a:r>
            <a:r>
              <a:rPr lang="en-US" altLang="en-US" sz="2000" baseline="-25000">
                <a:ea typeface="ＭＳ Ｐゴシック" charset="-128"/>
              </a:rPr>
              <a:t>e</a:t>
            </a:r>
            <a:r>
              <a:rPr lang="en-US" altLang="en-US" sz="2000">
                <a:ea typeface="ＭＳ Ｐゴシック" charset="-128"/>
              </a:rPr>
              <a:t>: background traffic volume on link e</a:t>
            </a:r>
          </a:p>
          <a:p>
            <a:pPr lvl="1"/>
            <a:r>
              <a:rPr lang="en-US" altLang="en-US" sz="2000">
                <a:ea typeface="ＭＳ Ｐゴシック" charset="-128"/>
              </a:rPr>
              <a:t>c</a:t>
            </a:r>
            <a:r>
              <a:rPr lang="en-US" altLang="en-US" sz="2000" baseline="-25000">
                <a:ea typeface="ＭＳ Ｐゴシック" charset="-128"/>
              </a:rPr>
              <a:t>e</a:t>
            </a:r>
            <a:r>
              <a:rPr lang="en-US" altLang="en-US" sz="2000">
                <a:ea typeface="ＭＳ Ｐゴシック" charset="-128"/>
              </a:rPr>
              <a:t>: capacity of link e</a:t>
            </a:r>
          </a:p>
          <a:p>
            <a:pPr lvl="1"/>
            <a:r>
              <a:rPr lang="en-US" altLang="en-US" sz="2000">
                <a:ea typeface="ＭＳ Ｐゴシック" charset="-128"/>
              </a:rPr>
              <a:t>I</a:t>
            </a:r>
            <a:r>
              <a:rPr lang="en-US" altLang="en-US" sz="2000" baseline="-25000">
                <a:ea typeface="ＭＳ Ｐゴシック" charset="-128"/>
              </a:rPr>
              <a:t>e</a:t>
            </a:r>
            <a:r>
              <a:rPr lang="en-US" altLang="en-US" sz="2000">
                <a:ea typeface="ＭＳ Ｐゴシック" charset="-128"/>
              </a:rPr>
              <a:t>(i,j) = 1 if link e is on the route from i to j</a:t>
            </a:r>
          </a:p>
          <a:p>
            <a:pPr lvl="1"/>
            <a:r>
              <a:rPr lang="en-US" altLang="en-US" sz="2000">
                <a:ea typeface="ＭＳ Ｐゴシック" charset="-128"/>
              </a:rPr>
              <a:t>t</a:t>
            </a:r>
            <a:r>
              <a:rPr lang="en-US" altLang="en-US" sz="2000" baseline="30000">
                <a:ea typeface="ＭＳ Ｐゴシック" charset="-128"/>
              </a:rPr>
              <a:t>k</a:t>
            </a:r>
            <a:r>
              <a:rPr lang="en-US" altLang="en-US" sz="2000">
                <a:ea typeface="ＭＳ Ｐゴシック" charset="-128"/>
              </a:rPr>
              <a:t> : a traffic demand matrix {t</a:t>
            </a:r>
            <a:r>
              <a:rPr lang="en-US" altLang="en-US" sz="2000" baseline="30000">
                <a:ea typeface="ＭＳ Ｐゴシック" charset="-128"/>
              </a:rPr>
              <a:t>k</a:t>
            </a:r>
            <a:r>
              <a:rPr lang="en-US" altLang="en-US" sz="2000" baseline="-25000">
                <a:ea typeface="ＭＳ Ｐゴシック" charset="-128"/>
              </a:rPr>
              <a:t>ij</a:t>
            </a:r>
            <a:r>
              <a:rPr lang="en-US" altLang="en-US" sz="2000">
                <a:ea typeface="ＭＳ Ｐゴシック" charset="-128"/>
              </a:rPr>
              <a:t>} for each pair of nodes (i,j)</a:t>
            </a:r>
          </a:p>
        </p:txBody>
      </p:sp>
      <p:graphicFrame>
        <p:nvGraphicFramePr>
          <p:cNvPr id="110595" name="Object 2"/>
          <p:cNvGraphicFramePr>
            <a:graphicFrameLocks noChangeAspect="1"/>
          </p:cNvGraphicFramePr>
          <p:nvPr>
            <p:ph sz="half" idx="2"/>
          </p:nvPr>
        </p:nvGraphicFramePr>
        <p:xfrm>
          <a:off x="1871663" y="5254625"/>
          <a:ext cx="5624512" cy="966788"/>
        </p:xfrm>
        <a:graphic>
          <a:graphicData uri="http://schemas.openxmlformats.org/presentationml/2006/ole">
            <mc:AlternateContent xmlns:mc="http://schemas.openxmlformats.org/markup-compatibility/2006">
              <mc:Choice xmlns:v="urn:schemas-microsoft-com:vml" Requires="v">
                <p:oleObj spid="_x0000_s110601" name="Equation" r:id="rId4" imgW="2070100" imgH="355600" progId="Equation.3">
                  <p:embed/>
                </p:oleObj>
              </mc:Choice>
              <mc:Fallback>
                <p:oleObj name="Equation" r:id="rId4" imgW="2070100" imgH="355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663" y="5254625"/>
                        <a:ext cx="5624512" cy="966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471045" name="Rectangle 5"/>
          <p:cNvSpPr>
            <a:spLocks noChangeArrowheads="1"/>
          </p:cNvSpPr>
          <p:nvPr/>
        </p:nvSpPr>
        <p:spPr bwMode="auto">
          <a:xfrm>
            <a:off x="4189413" y="5167313"/>
            <a:ext cx="2590800" cy="114300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471046" name="Rectangle 6"/>
          <p:cNvSpPr>
            <a:spLocks noChangeArrowheads="1"/>
          </p:cNvSpPr>
          <p:nvPr/>
        </p:nvSpPr>
        <p:spPr bwMode="auto">
          <a:xfrm>
            <a:off x="3503613" y="5167313"/>
            <a:ext cx="3276600" cy="114300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471047" name="Rectangle 7"/>
          <p:cNvSpPr>
            <a:spLocks noChangeArrowheads="1"/>
          </p:cNvSpPr>
          <p:nvPr/>
        </p:nvSpPr>
        <p:spPr bwMode="auto">
          <a:xfrm>
            <a:off x="3427413" y="5167313"/>
            <a:ext cx="4038600" cy="114300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45"/>
                                        </p:tgtEl>
                                        <p:attrNameLst>
                                          <p:attrName>style.visibility</p:attrName>
                                        </p:attrNameLst>
                                      </p:cBhvr>
                                      <p:to>
                                        <p:strVal val="visible"/>
                                      </p:to>
                                    </p:set>
                                    <p:animEffect transition="in" filter="dissolve">
                                      <p:cBhvr>
                                        <p:cTn id="7" dur="500"/>
                                        <p:tgtEl>
                                          <p:spTgt spid="4710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71045"/>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471046"/>
                                        </p:tgtEl>
                                        <p:attrNameLst>
                                          <p:attrName>style.visibility</p:attrName>
                                        </p:attrNameLst>
                                      </p:cBhvr>
                                      <p:to>
                                        <p:strVal val="visible"/>
                                      </p:to>
                                    </p:set>
                                    <p:animEffect transition="in" filter="dissolve">
                                      <p:cBhvr>
                                        <p:cTn id="14" dur="500"/>
                                        <p:tgtEl>
                                          <p:spTgt spid="4710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71046"/>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471047"/>
                                        </p:tgtEl>
                                        <p:attrNameLst>
                                          <p:attrName>style.visibility</p:attrName>
                                        </p:attrNameLst>
                                      </p:cBhvr>
                                      <p:to>
                                        <p:strVal val="visible"/>
                                      </p:to>
                                    </p:set>
                                    <p:animEffect transition="in" filter="dissolve">
                                      <p:cBhvr>
                                        <p:cTn id="21" dur="500"/>
                                        <p:tgtEl>
                                          <p:spTgt spid="47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5" grpId="0" animBg="1"/>
      <p:bldP spid="471045" grpId="1" animBg="1"/>
      <p:bldP spid="471046" grpId="0" animBg="1"/>
      <p:bldP spid="471046" grpId="1" animBg="1"/>
      <p:bldP spid="4710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r>
              <a:rPr lang="en-US" altLang="en-US">
                <a:ea typeface="ＭＳ Ｐゴシック" charset="-128"/>
              </a:rPr>
              <a:t>System Formulation</a:t>
            </a:r>
          </a:p>
        </p:txBody>
      </p:sp>
      <p:sp>
        <p:nvSpPr>
          <p:cNvPr id="112642" name="Rectangle 3"/>
          <p:cNvSpPr>
            <a:spLocks noGrp="1" noChangeArrowheads="1"/>
          </p:cNvSpPr>
          <p:nvPr>
            <p:ph type="body" sz="half" idx="1"/>
          </p:nvPr>
        </p:nvSpPr>
        <p:spPr>
          <a:xfrm>
            <a:off x="495300" y="1438275"/>
            <a:ext cx="8610600" cy="5105400"/>
          </a:xfrm>
        </p:spPr>
        <p:txBody>
          <a:bodyPr/>
          <a:lstStyle/>
          <a:p>
            <a:r>
              <a:rPr lang="en-US" altLang="en-US">
                <a:ea typeface="ＭＳ Ｐゴシック" charset="-128"/>
              </a:rPr>
              <a:t>Combine the objectives of net and applications</a:t>
            </a:r>
          </a:p>
        </p:txBody>
      </p:sp>
      <p:graphicFrame>
        <p:nvGraphicFramePr>
          <p:cNvPr id="416772" name="Object 2"/>
          <p:cNvGraphicFramePr>
            <a:graphicFrameLocks noChangeAspect="1"/>
          </p:cNvGraphicFramePr>
          <p:nvPr>
            <p:ph sz="quarter" idx="2"/>
          </p:nvPr>
        </p:nvGraphicFramePr>
        <p:xfrm>
          <a:off x="2201863" y="2428875"/>
          <a:ext cx="5303837" cy="842963"/>
        </p:xfrm>
        <a:graphic>
          <a:graphicData uri="http://schemas.openxmlformats.org/presentationml/2006/ole">
            <mc:AlternateContent xmlns:mc="http://schemas.openxmlformats.org/markup-compatibility/2006">
              <mc:Choice xmlns:v="urn:schemas-microsoft-com:vml" Requires="v">
                <p:oleObj spid="_x0000_s112667" name="Equation" r:id="rId4" imgW="2019300" imgH="355600" progId="Equation.3">
                  <p:embed/>
                </p:oleObj>
              </mc:Choice>
              <mc:Fallback>
                <p:oleObj name="Equation" r:id="rId4" imgW="2019300" imgH="355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1863" y="2428875"/>
                        <a:ext cx="5303837" cy="842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442376" name="Object 3"/>
          <p:cNvGraphicFramePr>
            <a:graphicFrameLocks noChangeAspect="1"/>
          </p:cNvGraphicFramePr>
          <p:nvPr>
            <p:ph sz="quarter" idx="3"/>
          </p:nvPr>
        </p:nvGraphicFramePr>
        <p:xfrm>
          <a:off x="4854575" y="3336925"/>
          <a:ext cx="2552700" cy="3054350"/>
        </p:xfrm>
        <a:graphic>
          <a:graphicData uri="http://schemas.openxmlformats.org/presentationml/2006/ole">
            <mc:AlternateContent xmlns:mc="http://schemas.openxmlformats.org/markup-compatibility/2006">
              <mc:Choice xmlns:v="urn:schemas-microsoft-com:vml" Requires="v">
                <p:oleObj spid="_x0000_s112668" name="Equation" r:id="rId6" imgW="1054100" imgH="1397000" progId="Equation.3">
                  <p:embed/>
                </p:oleObj>
              </mc:Choice>
              <mc:Fallback>
                <p:oleObj name="Equation" r:id="rId6" imgW="1054100" imgH="13970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4575" y="3336925"/>
                        <a:ext cx="2552700" cy="3054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442378" name="Rectangle 10"/>
          <p:cNvSpPr>
            <a:spLocks noChangeArrowheads="1"/>
          </p:cNvSpPr>
          <p:nvPr/>
        </p:nvSpPr>
        <p:spPr bwMode="auto">
          <a:xfrm>
            <a:off x="2019300" y="3419475"/>
            <a:ext cx="26511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r>
              <a:rPr lang="en-US" altLang="en-US" sz="1800">
                <a:ea typeface="宋体" charset="-122"/>
              </a:rPr>
              <a:t>s.t., for any k,</a:t>
            </a:r>
          </a:p>
        </p:txBody>
      </p:sp>
      <p:grpSp>
        <p:nvGrpSpPr>
          <p:cNvPr id="2" name="Group 6"/>
          <p:cNvGrpSpPr>
            <a:grpSpLocks/>
          </p:cNvGrpSpPr>
          <p:nvPr/>
        </p:nvGrpSpPr>
        <p:grpSpPr bwMode="auto">
          <a:xfrm>
            <a:off x="1638300" y="4722813"/>
            <a:ext cx="3124200" cy="1668462"/>
            <a:chOff x="144" y="2688"/>
            <a:chExt cx="1968" cy="1051"/>
          </a:xfrm>
        </p:grpSpPr>
        <p:sp>
          <p:nvSpPr>
            <p:cNvPr id="112654" name="Oval 7"/>
            <p:cNvSpPr>
              <a:spLocks noChangeArrowheads="1"/>
            </p:cNvSpPr>
            <p:nvPr/>
          </p:nvSpPr>
          <p:spPr bwMode="auto">
            <a:xfrm rot="-1027782">
              <a:off x="144" y="2688"/>
              <a:ext cx="1837" cy="105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5" name="Text Box 8"/>
            <p:cNvSpPr txBox="1">
              <a:spLocks noChangeArrowheads="1"/>
            </p:cNvSpPr>
            <p:nvPr/>
          </p:nvSpPr>
          <p:spPr bwMode="auto">
            <a:xfrm>
              <a:off x="1769" y="3294"/>
              <a:ext cx="3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1800">
                  <a:ea typeface="宋体" charset="-122"/>
                </a:rPr>
                <a:t>T</a:t>
              </a:r>
              <a:r>
                <a:rPr lang="en-US" altLang="en-US" sz="1800" baseline="30000">
                  <a:ea typeface="宋体" charset="-122"/>
                </a:rPr>
                <a:t>k</a:t>
              </a:r>
            </a:p>
          </p:txBody>
        </p:sp>
        <p:sp>
          <p:nvSpPr>
            <p:cNvPr id="112656" name="Oval 9"/>
            <p:cNvSpPr>
              <a:spLocks noChangeArrowheads="1"/>
            </p:cNvSpPr>
            <p:nvPr/>
          </p:nvSpPr>
          <p:spPr bwMode="auto">
            <a:xfrm>
              <a:off x="462" y="3173"/>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7" name="Oval 10"/>
            <p:cNvSpPr>
              <a:spLocks noChangeArrowheads="1"/>
            </p:cNvSpPr>
            <p:nvPr/>
          </p:nvSpPr>
          <p:spPr bwMode="auto">
            <a:xfrm>
              <a:off x="864" y="2880"/>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8" name="Oval 11"/>
            <p:cNvSpPr>
              <a:spLocks noChangeArrowheads="1"/>
            </p:cNvSpPr>
            <p:nvPr/>
          </p:nvSpPr>
          <p:spPr bwMode="auto">
            <a:xfrm>
              <a:off x="924" y="3533"/>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9" name="Oval 12"/>
            <p:cNvSpPr>
              <a:spLocks noChangeArrowheads="1"/>
            </p:cNvSpPr>
            <p:nvPr/>
          </p:nvSpPr>
          <p:spPr bwMode="auto">
            <a:xfrm>
              <a:off x="1440" y="2976"/>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grpSp>
          <p:nvGrpSpPr>
            <p:cNvPr id="112660" name="Group 13"/>
            <p:cNvGrpSpPr>
              <a:grpSpLocks/>
            </p:cNvGrpSpPr>
            <p:nvPr/>
          </p:nvGrpSpPr>
          <p:grpSpPr bwMode="auto">
            <a:xfrm>
              <a:off x="1056" y="3168"/>
              <a:ext cx="323" cy="340"/>
              <a:chOff x="1968" y="3072"/>
              <a:chExt cx="336" cy="317"/>
            </a:xfrm>
          </p:grpSpPr>
          <p:sp>
            <p:nvSpPr>
              <p:cNvPr id="112661" name="Oval 14"/>
              <p:cNvSpPr>
                <a:spLocks noChangeArrowheads="1"/>
              </p:cNvSpPr>
              <p:nvPr/>
            </p:nvSpPr>
            <p:spPr bwMode="auto">
              <a:xfrm>
                <a:off x="2112" y="3072"/>
                <a:ext cx="192" cy="96"/>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62" name="Text Box 15"/>
              <p:cNvSpPr txBox="1">
                <a:spLocks noChangeArrowheads="1"/>
              </p:cNvSpPr>
              <p:nvPr/>
            </p:nvSpPr>
            <p:spPr bwMode="auto">
              <a:xfrm>
                <a:off x="1968" y="3120"/>
                <a:ext cx="28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1800">
                    <a:ea typeface="宋体" charset="-122"/>
                  </a:rPr>
                  <a:t>t</a:t>
                </a:r>
                <a:r>
                  <a:rPr lang="en-US" altLang="en-US" sz="1800" baseline="30000">
                    <a:ea typeface="宋体" charset="-122"/>
                  </a:rPr>
                  <a:t>k</a:t>
                </a:r>
              </a:p>
            </p:txBody>
          </p:sp>
        </p:grpSp>
      </p:grpSp>
      <p:grpSp>
        <p:nvGrpSpPr>
          <p:cNvPr id="4" name="Group 32"/>
          <p:cNvGrpSpPr>
            <a:grpSpLocks/>
          </p:cNvGrpSpPr>
          <p:nvPr/>
        </p:nvGrpSpPr>
        <p:grpSpPr bwMode="auto">
          <a:xfrm>
            <a:off x="2165350" y="3938588"/>
            <a:ext cx="2292350" cy="1081087"/>
            <a:chOff x="1244" y="2487"/>
            <a:chExt cx="1444" cy="681"/>
          </a:xfrm>
        </p:grpSpPr>
        <p:sp>
          <p:nvSpPr>
            <p:cNvPr id="112648" name="Oval 7"/>
            <p:cNvSpPr>
              <a:spLocks noChangeArrowheads="1"/>
            </p:cNvSpPr>
            <p:nvPr/>
          </p:nvSpPr>
          <p:spPr bwMode="auto">
            <a:xfrm rot="-1027782">
              <a:off x="1244" y="2487"/>
              <a:ext cx="1108" cy="681"/>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49" name="Text Box 8"/>
            <p:cNvSpPr txBox="1">
              <a:spLocks noChangeArrowheads="1"/>
            </p:cNvSpPr>
            <p:nvPr/>
          </p:nvSpPr>
          <p:spPr bwMode="auto">
            <a:xfrm>
              <a:off x="2345" y="2496"/>
              <a:ext cx="3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1800">
                  <a:ea typeface="宋体" charset="-122"/>
                </a:rPr>
                <a:t>T</a:t>
              </a:r>
              <a:r>
                <a:rPr lang="en-US" altLang="en-US" sz="1800" baseline="30000">
                  <a:ea typeface="宋体" charset="-122"/>
                </a:rPr>
                <a:t>1</a:t>
              </a:r>
            </a:p>
          </p:txBody>
        </p:sp>
        <p:sp>
          <p:nvSpPr>
            <p:cNvPr id="112650" name="Oval 9"/>
            <p:cNvSpPr>
              <a:spLocks noChangeArrowheads="1"/>
            </p:cNvSpPr>
            <p:nvPr/>
          </p:nvSpPr>
          <p:spPr bwMode="auto">
            <a:xfrm>
              <a:off x="1440" y="2880"/>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1" name="Oval 10"/>
            <p:cNvSpPr>
              <a:spLocks noChangeArrowheads="1"/>
            </p:cNvSpPr>
            <p:nvPr/>
          </p:nvSpPr>
          <p:spPr bwMode="auto">
            <a:xfrm>
              <a:off x="1392" y="2688"/>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2" name="Oval 11"/>
            <p:cNvSpPr>
              <a:spLocks noChangeArrowheads="1"/>
            </p:cNvSpPr>
            <p:nvPr/>
          </p:nvSpPr>
          <p:spPr bwMode="auto">
            <a:xfrm>
              <a:off x="1824" y="2928"/>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2653" name="Oval 12"/>
            <p:cNvSpPr>
              <a:spLocks noChangeArrowheads="1"/>
            </p:cNvSpPr>
            <p:nvPr/>
          </p:nvSpPr>
          <p:spPr bwMode="auto">
            <a:xfrm>
              <a:off x="1968" y="2784"/>
              <a:ext cx="185" cy="103"/>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2378"/>
                                        </p:tgtEl>
                                        <p:attrNameLst>
                                          <p:attrName>style.visibility</p:attrName>
                                        </p:attrNameLst>
                                      </p:cBhvr>
                                      <p:to>
                                        <p:strVal val="visible"/>
                                      </p:to>
                                    </p:set>
                                    <p:animEffect transition="in" filter="dissolve">
                                      <p:cBhvr>
                                        <p:cTn id="7" dur="500"/>
                                        <p:tgtEl>
                                          <p:spTgt spid="442378"/>
                                        </p:tgtEl>
                                      </p:cBhvr>
                                    </p:animEffect>
                                  </p:childTnLst>
                                </p:cTn>
                              </p:par>
                              <p:par>
                                <p:cTn id="8" presetID="9" presetClass="entr" presetSubtype="0" fill="hold" nodeType="withEffect">
                                  <p:stCondLst>
                                    <p:cond delay="0"/>
                                  </p:stCondLst>
                                  <p:childTnLst>
                                    <p:set>
                                      <p:cBhvr>
                                        <p:cTn id="9" dur="1" fill="hold">
                                          <p:stCondLst>
                                            <p:cond delay="0"/>
                                          </p:stCondLst>
                                        </p:cTn>
                                        <p:tgtEl>
                                          <p:spTgt spid="442376"/>
                                        </p:tgtEl>
                                        <p:attrNameLst>
                                          <p:attrName>style.visibility</p:attrName>
                                        </p:attrNameLst>
                                      </p:cBhvr>
                                      <p:to>
                                        <p:strVal val="visible"/>
                                      </p:to>
                                    </p:set>
                                    <p:animEffect transition="in" filter="dissolve">
                                      <p:cBhvr>
                                        <p:cTn id="10" dur="500"/>
                                        <p:tgtEl>
                                          <p:spTgt spid="4423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416772"/>
                                        </p:tgtEl>
                                        <p:attrNameLst>
                                          <p:attrName>style.visibility</p:attrName>
                                        </p:attrNameLst>
                                      </p:cBhvr>
                                      <p:to>
                                        <p:strVal val="visible"/>
                                      </p:to>
                                    </p:set>
                                    <p:animEffect transition="in" filter="dissolve">
                                      <p:cBhvr>
                                        <p:cTn id="23" dur="500"/>
                                        <p:tgtEl>
                                          <p:spTgt spid="416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r>
              <a:rPr lang="en-US" altLang="en-US">
                <a:ea typeface="ＭＳ Ｐゴシック" charset="-128"/>
              </a:rPr>
              <a:t>Possible Solution</a:t>
            </a:r>
          </a:p>
        </p:txBody>
      </p:sp>
      <p:sp>
        <p:nvSpPr>
          <p:cNvPr id="5125" name="Rectangle 3"/>
          <p:cNvSpPr>
            <a:spLocks noGrp="1" noChangeArrowheads="1"/>
          </p:cNvSpPr>
          <p:nvPr>
            <p:ph type="body" idx="1"/>
          </p:nvPr>
        </p:nvSpPr>
        <p:spPr/>
        <p:txBody>
          <a:bodyPr/>
          <a:lstStyle/>
          <a:p>
            <a:r>
              <a:rPr lang="en-US" altLang="en-US">
                <a:ea typeface="ＭＳ Ｐゴシック" charset="-128"/>
              </a:rPr>
              <a:t>A straightforward approach: </a:t>
            </a:r>
            <a:br>
              <a:rPr lang="en-US" altLang="en-US">
                <a:ea typeface="ＭＳ Ｐゴシック" charset="-128"/>
              </a:rPr>
            </a:br>
            <a:r>
              <a:rPr lang="en-US" altLang="en-US">
                <a:ea typeface="ＭＳ Ｐゴシック" charset="-128"/>
              </a:rPr>
              <a:t>centralized solution</a:t>
            </a:r>
          </a:p>
          <a:p>
            <a:pPr lvl="1"/>
            <a:endParaRPr lang="en-US" altLang="en-US">
              <a:ea typeface="ＭＳ Ｐゴシック" charset="-128"/>
            </a:endParaRPr>
          </a:p>
          <a:p>
            <a:r>
              <a:rPr lang="en-US" altLang="en-US">
                <a:ea typeface="ＭＳ Ｐゴシック" charset="-128"/>
              </a:rPr>
              <a:t>Issues</a:t>
            </a:r>
          </a:p>
          <a:p>
            <a:pPr lvl="1"/>
            <a:r>
              <a:rPr lang="en-US" altLang="en-US">
                <a:ea typeface="ＭＳ Ｐゴシック" charset="-128"/>
              </a:rPr>
              <a:t>Not application-agnostic</a:t>
            </a:r>
          </a:p>
          <a:p>
            <a:pPr lvl="1"/>
            <a:r>
              <a:rPr lang="en-US" altLang="en-US">
                <a:ea typeface="ＭＳ Ｐゴシック" charset="-128"/>
              </a:rPr>
              <a:t>Not scalable</a:t>
            </a:r>
          </a:p>
        </p:txBody>
      </p:sp>
      <p:grpSp>
        <p:nvGrpSpPr>
          <p:cNvPr id="114691" name="Group 4"/>
          <p:cNvGrpSpPr>
            <a:grpSpLocks/>
          </p:cNvGrpSpPr>
          <p:nvPr/>
        </p:nvGrpSpPr>
        <p:grpSpPr bwMode="auto">
          <a:xfrm>
            <a:off x="4876800" y="381000"/>
            <a:ext cx="4038600" cy="3276600"/>
            <a:chOff x="1973" y="1584"/>
            <a:chExt cx="3115" cy="2304"/>
          </a:xfrm>
        </p:grpSpPr>
        <p:graphicFrame>
          <p:nvGraphicFramePr>
            <p:cNvPr id="114692" name="Object 2"/>
            <p:cNvGraphicFramePr>
              <a:graphicFrameLocks noChangeAspect="1"/>
            </p:cNvGraphicFramePr>
            <p:nvPr/>
          </p:nvGraphicFramePr>
          <p:xfrm>
            <a:off x="1973" y="1584"/>
            <a:ext cx="3115" cy="490"/>
          </p:xfrm>
          <a:graphic>
            <a:graphicData uri="http://schemas.openxmlformats.org/presentationml/2006/ole">
              <mc:AlternateContent xmlns:mc="http://schemas.openxmlformats.org/markup-compatibility/2006">
                <mc:Choice xmlns:v="urn:schemas-microsoft-com:vml" Requires="v">
                  <p:oleObj spid="_x0000_s114699" name="Equation" r:id="rId4" imgW="2019300" imgH="355600" progId="Equation.3">
                    <p:embed/>
                  </p:oleObj>
                </mc:Choice>
                <mc:Fallback>
                  <p:oleObj name="Equation" r:id="rId4" imgW="2019300" imgH="355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 y="1584"/>
                          <a:ext cx="3115" cy="4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3" name="Object 3"/>
            <p:cNvGraphicFramePr>
              <a:graphicFrameLocks noChangeAspect="1"/>
            </p:cNvGraphicFramePr>
            <p:nvPr/>
          </p:nvGraphicFramePr>
          <p:xfrm>
            <a:off x="3696" y="2112"/>
            <a:ext cx="1340" cy="1776"/>
          </p:xfrm>
          <a:graphic>
            <a:graphicData uri="http://schemas.openxmlformats.org/presentationml/2006/ole">
              <mc:AlternateContent xmlns:mc="http://schemas.openxmlformats.org/markup-compatibility/2006">
                <mc:Choice xmlns:v="urn:schemas-microsoft-com:vml" Requires="v">
                  <p:oleObj spid="_x0000_s114700" name="Equation" r:id="rId6" imgW="1054100" imgH="1397000" progId="Equation.3">
                    <p:embed/>
                  </p:oleObj>
                </mc:Choice>
                <mc:Fallback>
                  <p:oleObj name="Equation" r:id="rId6" imgW="1054100" imgH="13970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2112"/>
                          <a:ext cx="1340" cy="1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4694" name="Rectangle 7"/>
            <p:cNvSpPr>
              <a:spLocks noChangeArrowheads="1"/>
            </p:cNvSpPr>
            <p:nvPr/>
          </p:nvSpPr>
          <p:spPr bwMode="auto">
            <a:xfrm>
              <a:off x="2208" y="2160"/>
              <a:ext cx="13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buClrTx/>
                <a:buSzTx/>
                <a:buFontTx/>
                <a:buNone/>
              </a:pPr>
              <a:r>
                <a:rPr lang="en-US" altLang="en-US" sz="1800">
                  <a:ea typeface="宋体" charset="-122"/>
                </a:rPr>
                <a:t>s.t., for any 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r>
              <a:rPr lang="en-US" altLang="en-US" sz="3600">
                <a:ea typeface="ＭＳ Ｐゴシック" charset="-128"/>
              </a:rPr>
              <a:t>Constraints Couple Entities</a:t>
            </a:r>
          </a:p>
        </p:txBody>
      </p:sp>
      <p:graphicFrame>
        <p:nvGraphicFramePr>
          <p:cNvPr id="422916" name="Object 2"/>
          <p:cNvGraphicFramePr>
            <a:graphicFrameLocks noChangeAspect="1"/>
          </p:cNvGraphicFramePr>
          <p:nvPr/>
        </p:nvGraphicFramePr>
        <p:xfrm>
          <a:off x="444500" y="1600200"/>
          <a:ext cx="4598988" cy="720725"/>
        </p:xfrm>
        <a:graphic>
          <a:graphicData uri="http://schemas.openxmlformats.org/presentationml/2006/ole">
            <mc:AlternateContent xmlns:mc="http://schemas.openxmlformats.org/markup-compatibility/2006">
              <mc:Choice xmlns:v="urn:schemas-microsoft-com:vml" Requires="v">
                <p:oleObj spid="_x0000_s116753" name="Equation" r:id="rId4" imgW="2159000" imgH="355600" progId="Equation.3">
                  <p:embed/>
                </p:oleObj>
              </mc:Choice>
              <mc:Fallback>
                <p:oleObj name="Equation" r:id="rId4" imgW="2159000" imgH="355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1600200"/>
                        <a:ext cx="4598988"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917" name="Object 3"/>
          <p:cNvGraphicFramePr>
            <a:graphicFrameLocks noChangeAspect="1"/>
          </p:cNvGraphicFramePr>
          <p:nvPr/>
        </p:nvGraphicFramePr>
        <p:xfrm>
          <a:off x="2133600" y="2743200"/>
          <a:ext cx="4572000" cy="1430338"/>
        </p:xfrm>
        <a:graphic>
          <a:graphicData uri="http://schemas.openxmlformats.org/presentationml/2006/ole">
            <mc:AlternateContent xmlns:mc="http://schemas.openxmlformats.org/markup-compatibility/2006">
              <mc:Choice xmlns:v="urn:schemas-microsoft-com:vml" Requires="v">
                <p:oleObj spid="_x0000_s116754" name="Equation" r:id="rId6" imgW="2311400" imgH="774700" progId="Equation.3">
                  <p:embed/>
                </p:oleObj>
              </mc:Choice>
              <mc:Fallback>
                <p:oleObj name="Equation" r:id="rId6" imgW="2311400" imgH="774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743200"/>
                        <a:ext cx="4572000" cy="1430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rgbClr val="000000">
                                  <a:alpha val="74997"/>
                                </a:srgbClr>
                              </a:outerShdw>
                            </a:effectLst>
                          </a14:hiddenEffects>
                        </a:ext>
                      </a:extLst>
                    </p:spPr>
                  </p:pic>
                </p:oleObj>
              </mc:Fallback>
            </mc:AlternateContent>
          </a:graphicData>
        </a:graphic>
      </p:graphicFrame>
      <p:sp>
        <p:nvSpPr>
          <p:cNvPr id="422918" name="AutoShape 6"/>
          <p:cNvSpPr>
            <a:spLocks noChangeArrowheads="1"/>
          </p:cNvSpPr>
          <p:nvPr/>
        </p:nvSpPr>
        <p:spPr bwMode="auto">
          <a:xfrm rot="5400000">
            <a:off x="838200" y="2438400"/>
            <a:ext cx="1219200" cy="13716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p:spPr>
        <p:txBody>
          <a:bodyPr rot="10800000" vert="eaVert" wrap="none" anchor="ctr"/>
          <a:lstStyle/>
          <a:p>
            <a:endParaRPr lang="en-US"/>
          </a:p>
        </p:txBody>
      </p:sp>
      <p:sp>
        <p:nvSpPr>
          <p:cNvPr id="450569" name="Rectangle 9"/>
          <p:cNvSpPr>
            <a:spLocks noChangeArrowheads="1"/>
          </p:cNvSpPr>
          <p:nvPr/>
        </p:nvSpPr>
        <p:spPr bwMode="auto">
          <a:xfrm>
            <a:off x="3200400" y="3124200"/>
            <a:ext cx="3505200" cy="6096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grpSp>
        <p:nvGrpSpPr>
          <p:cNvPr id="2" name="Group 31"/>
          <p:cNvGrpSpPr>
            <a:grpSpLocks/>
          </p:cNvGrpSpPr>
          <p:nvPr/>
        </p:nvGrpSpPr>
        <p:grpSpPr bwMode="auto">
          <a:xfrm>
            <a:off x="6858000" y="1676400"/>
            <a:ext cx="2133600" cy="1433513"/>
            <a:chOff x="4320" y="1200"/>
            <a:chExt cx="1344" cy="903"/>
          </a:xfrm>
        </p:grpSpPr>
        <p:sp>
          <p:nvSpPr>
            <p:cNvPr id="116747" name="AutoShape 13"/>
            <p:cNvSpPr>
              <a:spLocks noChangeArrowheads="1"/>
            </p:cNvSpPr>
            <p:nvPr/>
          </p:nvSpPr>
          <p:spPr bwMode="auto">
            <a:xfrm>
              <a:off x="4320" y="1200"/>
              <a:ext cx="1344" cy="903"/>
            </a:xfrm>
            <a:prstGeom prst="wedgeRoundRectCallout">
              <a:avLst>
                <a:gd name="adj1" fmla="val -43750"/>
                <a:gd name="adj2" fmla="val 70000"/>
                <a:gd name="adj3" fmla="val 16667"/>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6748" name="Text Box 12"/>
            <p:cNvSpPr txBox="1">
              <a:spLocks noChangeArrowheads="1"/>
            </p:cNvSpPr>
            <p:nvPr/>
          </p:nvSpPr>
          <p:spPr bwMode="auto">
            <a:xfrm>
              <a:off x="4320" y="1238"/>
              <a:ext cx="1299"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2000">
                  <a:solidFill>
                    <a:srgbClr val="FF0000"/>
                  </a:solidFill>
                  <a:ea typeface="宋体" charset="-122"/>
                </a:rPr>
                <a:t>Constraints couple net/app</a:t>
              </a:r>
              <a:br>
                <a:rPr lang="en-US" altLang="en-US" sz="2000">
                  <a:solidFill>
                    <a:srgbClr val="FF0000"/>
                  </a:solidFill>
                  <a:ea typeface="宋体" charset="-122"/>
                </a:rPr>
              </a:br>
              <a:r>
                <a:rPr lang="en-US" altLang="en-US" sz="2000">
                  <a:solidFill>
                    <a:srgbClr val="FF0000"/>
                  </a:solidFill>
                  <a:ea typeface="宋体" charset="-122"/>
                </a:rPr>
                <a:t>together!</a:t>
              </a:r>
            </a:p>
          </p:txBody>
        </p:sp>
      </p:grpSp>
      <p:sp>
        <p:nvSpPr>
          <p:cNvPr id="450587" name="Oval 27"/>
          <p:cNvSpPr>
            <a:spLocks noChangeArrowheads="1"/>
          </p:cNvSpPr>
          <p:nvPr/>
        </p:nvSpPr>
        <p:spPr bwMode="auto">
          <a:xfrm>
            <a:off x="3581400" y="3124200"/>
            <a:ext cx="381000" cy="533400"/>
          </a:xfrm>
          <a:prstGeom prst="ellipse">
            <a:avLst/>
          </a:prstGeom>
          <a:noFill/>
          <a:ln w="762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450588" name="Oval 28"/>
          <p:cNvSpPr>
            <a:spLocks noChangeArrowheads="1"/>
          </p:cNvSpPr>
          <p:nvPr/>
        </p:nvSpPr>
        <p:spPr bwMode="auto">
          <a:xfrm>
            <a:off x="5105400" y="3124200"/>
            <a:ext cx="990600" cy="609600"/>
          </a:xfrm>
          <a:prstGeom prst="ellipse">
            <a:avLst/>
          </a:prstGeom>
          <a:noFill/>
          <a:ln w="762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450589" name="Oval 29"/>
          <p:cNvSpPr>
            <a:spLocks noChangeArrowheads="1"/>
          </p:cNvSpPr>
          <p:nvPr/>
        </p:nvSpPr>
        <p:spPr bwMode="auto">
          <a:xfrm>
            <a:off x="6324600" y="3200400"/>
            <a:ext cx="381000" cy="533400"/>
          </a:xfrm>
          <a:prstGeom prst="ellipse">
            <a:avLst/>
          </a:prstGeom>
          <a:noFill/>
          <a:ln w="762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450590" name="Oval 30"/>
          <p:cNvSpPr>
            <a:spLocks noChangeArrowheads="1"/>
          </p:cNvSpPr>
          <p:nvPr/>
        </p:nvSpPr>
        <p:spPr bwMode="auto">
          <a:xfrm>
            <a:off x="4876800" y="2971800"/>
            <a:ext cx="304800" cy="838200"/>
          </a:xfrm>
          <a:prstGeom prst="ellipse">
            <a:avLst/>
          </a:prstGeom>
          <a:noFill/>
          <a:ln w="762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2916"/>
                                        </p:tgtEl>
                                        <p:attrNameLst>
                                          <p:attrName>style.visibility</p:attrName>
                                        </p:attrNameLst>
                                      </p:cBhvr>
                                      <p:to>
                                        <p:strVal val="visible"/>
                                      </p:to>
                                    </p:set>
                                    <p:animEffect transition="in" filter="dissolve">
                                      <p:cBhvr>
                                        <p:cTn id="7" dur="500"/>
                                        <p:tgtEl>
                                          <p:spTgt spid="422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2918"/>
                                        </p:tgtEl>
                                        <p:attrNameLst>
                                          <p:attrName>style.visibility</p:attrName>
                                        </p:attrNameLst>
                                      </p:cBhvr>
                                      <p:to>
                                        <p:strVal val="visible"/>
                                      </p:to>
                                    </p:set>
                                    <p:animEffect transition="in" filter="dissolve">
                                      <p:cBhvr>
                                        <p:cTn id="12" dur="500"/>
                                        <p:tgtEl>
                                          <p:spTgt spid="422918"/>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422917"/>
                                        </p:tgtEl>
                                        <p:attrNameLst>
                                          <p:attrName>style.visibility</p:attrName>
                                        </p:attrNameLst>
                                      </p:cBhvr>
                                      <p:to>
                                        <p:strVal val="visible"/>
                                      </p:to>
                                    </p:set>
                                    <p:animEffect transition="in" filter="dissolve">
                                      <p:cBhvr>
                                        <p:cTn id="16" dur="500"/>
                                        <p:tgtEl>
                                          <p:spTgt spid="4229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50587"/>
                                        </p:tgtEl>
                                        <p:attrNameLst>
                                          <p:attrName>style.visibility</p:attrName>
                                        </p:attrNameLst>
                                      </p:cBhvr>
                                      <p:to>
                                        <p:strVal val="visible"/>
                                      </p:to>
                                    </p:set>
                                    <p:animEffect transition="in" filter="dissolve">
                                      <p:cBhvr>
                                        <p:cTn id="21" dur="500"/>
                                        <p:tgtEl>
                                          <p:spTgt spid="45058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50588"/>
                                        </p:tgtEl>
                                        <p:attrNameLst>
                                          <p:attrName>style.visibility</p:attrName>
                                        </p:attrNameLst>
                                      </p:cBhvr>
                                      <p:to>
                                        <p:strVal val="visible"/>
                                      </p:to>
                                    </p:set>
                                    <p:animEffect transition="in" filter="dissolve">
                                      <p:cBhvr>
                                        <p:cTn id="24" dur="500"/>
                                        <p:tgtEl>
                                          <p:spTgt spid="45058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0589"/>
                                        </p:tgtEl>
                                        <p:attrNameLst>
                                          <p:attrName>style.visibility</p:attrName>
                                        </p:attrNameLst>
                                      </p:cBhvr>
                                      <p:to>
                                        <p:strVal val="visible"/>
                                      </p:to>
                                    </p:set>
                                    <p:animEffect transition="in" filter="dissolve">
                                      <p:cBhvr>
                                        <p:cTn id="27" dur="500"/>
                                        <p:tgtEl>
                                          <p:spTgt spid="4505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0590"/>
                                        </p:tgtEl>
                                        <p:attrNameLst>
                                          <p:attrName>style.visibility</p:attrName>
                                        </p:attrNameLst>
                                      </p:cBhvr>
                                      <p:to>
                                        <p:strVal val="visible"/>
                                      </p:to>
                                    </p:set>
                                    <p:animEffect transition="in" filter="dissolve">
                                      <p:cBhvr>
                                        <p:cTn id="32" dur="500"/>
                                        <p:tgtEl>
                                          <p:spTgt spid="4505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50569"/>
                                        </p:tgtEl>
                                        <p:attrNameLst>
                                          <p:attrName>style.visibility</p:attrName>
                                        </p:attrNameLst>
                                      </p:cBhvr>
                                      <p:to>
                                        <p:strVal val="visible"/>
                                      </p:to>
                                    </p:set>
                                    <p:animEffect transition="in" filter="dissolve">
                                      <p:cBhvr>
                                        <p:cTn id="37" dur="500"/>
                                        <p:tgtEl>
                                          <p:spTgt spid="450569"/>
                                        </p:tgtEl>
                                      </p:cBhvr>
                                    </p:animEffect>
                                  </p:childTnLst>
                                </p:cTn>
                              </p:par>
                            </p:childTnLst>
                          </p:cTn>
                        </p:par>
                        <p:par>
                          <p:cTn id="38" fill="hold" nodeType="afterGroup">
                            <p:stCondLst>
                              <p:cond delay="500"/>
                            </p:stCondLst>
                            <p:childTnLst>
                              <p:par>
                                <p:cTn id="39" presetID="9"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dissolv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8" grpId="0" animBg="1"/>
      <p:bldP spid="450569" grpId="0" animBg="1"/>
      <p:bldP spid="450587" grpId="0" animBg="1"/>
      <p:bldP spid="450588" grpId="0" animBg="1"/>
      <p:bldP spid="450589" grpId="0" animBg="1"/>
      <p:bldP spid="45059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r>
              <a:rPr lang="en-US" altLang="en-US" sz="3600">
                <a:ea typeface="ＭＳ Ｐゴシック" charset="-128"/>
              </a:rPr>
              <a:t>Objective: Decouple Net/Apps</a:t>
            </a:r>
          </a:p>
        </p:txBody>
      </p:sp>
      <p:graphicFrame>
        <p:nvGraphicFramePr>
          <p:cNvPr id="118786" name="Object 2"/>
          <p:cNvGraphicFramePr>
            <a:graphicFrameLocks noChangeAspect="1"/>
          </p:cNvGraphicFramePr>
          <p:nvPr/>
        </p:nvGraphicFramePr>
        <p:xfrm>
          <a:off x="444500" y="1600200"/>
          <a:ext cx="4598988" cy="720725"/>
        </p:xfrm>
        <a:graphic>
          <a:graphicData uri="http://schemas.openxmlformats.org/presentationml/2006/ole">
            <mc:AlternateContent xmlns:mc="http://schemas.openxmlformats.org/markup-compatibility/2006">
              <mc:Choice xmlns:v="urn:schemas-microsoft-com:vml" Requires="v">
                <p:oleObj spid="_x0000_s118807" name="Equation" r:id="rId4" imgW="2159000" imgH="355600" progId="Equation.3">
                  <p:embed/>
                </p:oleObj>
              </mc:Choice>
              <mc:Fallback>
                <p:oleObj name="Equation" r:id="rId4" imgW="2159000" imgH="355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1600200"/>
                        <a:ext cx="4598988"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7" name="Object 3"/>
          <p:cNvGraphicFramePr>
            <a:graphicFrameLocks noChangeAspect="1"/>
          </p:cNvGraphicFramePr>
          <p:nvPr/>
        </p:nvGraphicFramePr>
        <p:xfrm>
          <a:off x="2133600" y="2743200"/>
          <a:ext cx="4572000" cy="1430338"/>
        </p:xfrm>
        <a:graphic>
          <a:graphicData uri="http://schemas.openxmlformats.org/presentationml/2006/ole">
            <mc:AlternateContent xmlns:mc="http://schemas.openxmlformats.org/markup-compatibility/2006">
              <mc:Choice xmlns:v="urn:schemas-microsoft-com:vml" Requires="v">
                <p:oleObj spid="_x0000_s118808" name="Equation" r:id="rId6" imgW="2311400" imgH="774700" progId="Equation.3">
                  <p:embed/>
                </p:oleObj>
              </mc:Choice>
              <mc:Fallback>
                <p:oleObj name="Equation" r:id="rId6" imgW="2311400" imgH="774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743200"/>
                        <a:ext cx="4572000" cy="1430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rgbClr val="000000">
                                  <a:alpha val="74997"/>
                                </a:srgbClr>
                              </a:outerShdw>
                            </a:effectLst>
                          </a14:hiddenEffects>
                        </a:ext>
                      </a:extLst>
                    </p:spPr>
                  </p:pic>
                </p:oleObj>
              </mc:Fallback>
            </mc:AlternateContent>
          </a:graphicData>
        </a:graphic>
      </p:graphicFrame>
      <p:sp>
        <p:nvSpPr>
          <p:cNvPr id="118788" name="AutoShape 6"/>
          <p:cNvSpPr>
            <a:spLocks noChangeArrowheads="1"/>
          </p:cNvSpPr>
          <p:nvPr/>
        </p:nvSpPr>
        <p:spPr bwMode="auto">
          <a:xfrm rot="5400000">
            <a:off x="838200" y="2438400"/>
            <a:ext cx="1219200" cy="13716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p:spPr>
        <p:txBody>
          <a:bodyPr rot="10800000" vert="eaVert" wrap="none" anchor="ctr"/>
          <a:lstStyle/>
          <a:p>
            <a:endParaRPr lang="en-US"/>
          </a:p>
        </p:txBody>
      </p:sp>
      <p:sp>
        <p:nvSpPr>
          <p:cNvPr id="118789" name="Text Box 8"/>
          <p:cNvSpPr txBox="1">
            <a:spLocks noChangeArrowheads="1"/>
          </p:cNvSpPr>
          <p:nvPr/>
        </p:nvSpPr>
        <p:spPr bwMode="auto">
          <a:xfrm>
            <a:off x="6629400" y="3048000"/>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3200">
                <a:solidFill>
                  <a:srgbClr val="FF0000"/>
                </a:solidFill>
                <a:ea typeface="宋体" charset="-122"/>
              </a:rPr>
              <a:t>p</a:t>
            </a:r>
            <a:r>
              <a:rPr lang="en-US" altLang="en-US" sz="3200" baseline="-25000">
                <a:solidFill>
                  <a:srgbClr val="FF0000"/>
                </a:solidFill>
                <a:ea typeface="宋体" charset="-122"/>
              </a:rPr>
              <a:t>e</a:t>
            </a:r>
          </a:p>
        </p:txBody>
      </p:sp>
      <p:grpSp>
        <p:nvGrpSpPr>
          <p:cNvPr id="118790" name="Group 10"/>
          <p:cNvGrpSpPr>
            <a:grpSpLocks/>
          </p:cNvGrpSpPr>
          <p:nvPr/>
        </p:nvGrpSpPr>
        <p:grpSpPr bwMode="auto">
          <a:xfrm>
            <a:off x="6934200" y="1752600"/>
            <a:ext cx="2133600" cy="1128713"/>
            <a:chOff x="4320" y="1200"/>
            <a:chExt cx="1344" cy="903"/>
          </a:xfrm>
        </p:grpSpPr>
        <p:sp>
          <p:nvSpPr>
            <p:cNvPr id="118801" name="AutoShape 11"/>
            <p:cNvSpPr>
              <a:spLocks noChangeArrowheads="1"/>
            </p:cNvSpPr>
            <p:nvPr/>
          </p:nvSpPr>
          <p:spPr bwMode="auto">
            <a:xfrm>
              <a:off x="4320" y="1200"/>
              <a:ext cx="1344" cy="903"/>
            </a:xfrm>
            <a:prstGeom prst="wedgeRoundRectCallout">
              <a:avLst>
                <a:gd name="adj1" fmla="val -43750"/>
                <a:gd name="adj2" fmla="val 70000"/>
                <a:gd name="adj3" fmla="val 16667"/>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802" name="Text Box 12"/>
            <p:cNvSpPr txBox="1">
              <a:spLocks noChangeArrowheads="1"/>
            </p:cNvSpPr>
            <p:nvPr/>
          </p:nvSpPr>
          <p:spPr bwMode="auto">
            <a:xfrm>
              <a:off x="4320" y="1238"/>
              <a:ext cx="1299"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2000">
                  <a:solidFill>
                    <a:srgbClr val="FF0000"/>
                  </a:solidFill>
                  <a:ea typeface="宋体" charset="-122"/>
                </a:rPr>
                <a:t>Introduce p</a:t>
              </a:r>
              <a:r>
                <a:rPr lang="en-US" altLang="en-US" sz="2000" baseline="-25000">
                  <a:solidFill>
                    <a:srgbClr val="FF0000"/>
                  </a:solidFill>
                  <a:ea typeface="宋体" charset="-122"/>
                </a:rPr>
                <a:t>e</a:t>
              </a:r>
              <a:r>
                <a:rPr lang="en-US" altLang="en-US" sz="2000">
                  <a:solidFill>
                    <a:srgbClr val="FF0000"/>
                  </a:solidFill>
                  <a:ea typeface="宋体" charset="-122"/>
                </a:rPr>
                <a:t> to decouple the constraints</a:t>
              </a:r>
            </a:p>
          </p:txBody>
        </p:sp>
      </p:grpSp>
      <p:grpSp>
        <p:nvGrpSpPr>
          <p:cNvPr id="118791" name="Group 13"/>
          <p:cNvGrpSpPr>
            <a:grpSpLocks/>
          </p:cNvGrpSpPr>
          <p:nvPr/>
        </p:nvGrpSpPr>
        <p:grpSpPr bwMode="auto">
          <a:xfrm>
            <a:off x="5105400" y="1371600"/>
            <a:ext cx="1920875" cy="884238"/>
            <a:chOff x="3216" y="864"/>
            <a:chExt cx="1210" cy="557"/>
          </a:xfrm>
        </p:grpSpPr>
        <p:sp>
          <p:nvSpPr>
            <p:cNvPr id="118792" name="Oval 7"/>
            <p:cNvSpPr>
              <a:spLocks noChangeArrowheads="1"/>
            </p:cNvSpPr>
            <p:nvPr/>
          </p:nvSpPr>
          <p:spPr bwMode="auto">
            <a:xfrm rot="-1027782">
              <a:off x="3216" y="864"/>
              <a:ext cx="1210" cy="48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793" name="Text Box 8"/>
            <p:cNvSpPr txBox="1">
              <a:spLocks noChangeArrowheads="1"/>
            </p:cNvSpPr>
            <p:nvPr/>
          </p:nvSpPr>
          <p:spPr bwMode="auto">
            <a:xfrm>
              <a:off x="3950" y="1248"/>
              <a:ext cx="2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1200">
                  <a:ea typeface="宋体" charset="-122"/>
                </a:rPr>
                <a:t>T</a:t>
              </a:r>
              <a:r>
                <a:rPr lang="en-US" altLang="en-US" sz="1200" baseline="30000">
                  <a:ea typeface="宋体" charset="-122"/>
                </a:rPr>
                <a:t>k</a:t>
              </a:r>
            </a:p>
          </p:txBody>
        </p:sp>
        <p:sp>
          <p:nvSpPr>
            <p:cNvPr id="118794" name="Oval 9"/>
            <p:cNvSpPr>
              <a:spLocks noChangeArrowheads="1"/>
            </p:cNvSpPr>
            <p:nvPr/>
          </p:nvSpPr>
          <p:spPr bwMode="auto">
            <a:xfrm>
              <a:off x="3425" y="1086"/>
              <a:ext cx="122" cy="4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795" name="Oval 10"/>
            <p:cNvSpPr>
              <a:spLocks noChangeArrowheads="1"/>
            </p:cNvSpPr>
            <p:nvPr/>
          </p:nvSpPr>
          <p:spPr bwMode="auto">
            <a:xfrm>
              <a:off x="3690" y="952"/>
              <a:ext cx="122" cy="4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796" name="Oval 11"/>
            <p:cNvSpPr>
              <a:spLocks noChangeArrowheads="1"/>
            </p:cNvSpPr>
            <p:nvPr/>
          </p:nvSpPr>
          <p:spPr bwMode="auto">
            <a:xfrm>
              <a:off x="3730" y="1250"/>
              <a:ext cx="121" cy="4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797" name="Oval 12"/>
            <p:cNvSpPr>
              <a:spLocks noChangeArrowheads="1"/>
            </p:cNvSpPr>
            <p:nvPr/>
          </p:nvSpPr>
          <p:spPr bwMode="auto">
            <a:xfrm>
              <a:off x="4069" y="996"/>
              <a:ext cx="122" cy="4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grpSp>
          <p:nvGrpSpPr>
            <p:cNvPr id="118798" name="Group 13"/>
            <p:cNvGrpSpPr>
              <a:grpSpLocks/>
            </p:cNvGrpSpPr>
            <p:nvPr/>
          </p:nvGrpSpPr>
          <p:grpSpPr bwMode="auto">
            <a:xfrm>
              <a:off x="3817" y="1083"/>
              <a:ext cx="212" cy="168"/>
              <a:chOff x="1968" y="3072"/>
              <a:chExt cx="336" cy="343"/>
            </a:xfrm>
          </p:grpSpPr>
          <p:sp>
            <p:nvSpPr>
              <p:cNvPr id="118799" name="Oval 14"/>
              <p:cNvSpPr>
                <a:spLocks noChangeArrowheads="1"/>
              </p:cNvSpPr>
              <p:nvPr/>
            </p:nvSpPr>
            <p:spPr bwMode="auto">
              <a:xfrm>
                <a:off x="2112" y="3072"/>
                <a:ext cx="192" cy="96"/>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0"/>
                  </a:spcBef>
                  <a:buClrTx/>
                  <a:buSzTx/>
                  <a:buFontTx/>
                  <a:buNone/>
                </a:pPr>
                <a:endParaRPr lang="en-US" altLang="en-US" sz="1800">
                  <a:latin typeface="Arial" charset="0"/>
                  <a:ea typeface="宋体" charset="-122"/>
                </a:endParaRPr>
              </a:p>
            </p:txBody>
          </p:sp>
          <p:sp>
            <p:nvSpPr>
              <p:cNvPr id="118800" name="Text Box 15"/>
              <p:cNvSpPr txBox="1">
                <a:spLocks noChangeArrowheads="1"/>
              </p:cNvSpPr>
              <p:nvPr/>
            </p:nvSpPr>
            <p:spPr bwMode="auto">
              <a:xfrm>
                <a:off x="1968" y="3121"/>
                <a:ext cx="28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1" hangingPunct="1">
                  <a:spcBef>
                    <a:spcPct val="50000"/>
                  </a:spcBef>
                  <a:buClrTx/>
                  <a:buSzTx/>
                  <a:buFontTx/>
                  <a:buNone/>
                </a:pPr>
                <a:r>
                  <a:rPr lang="en-US" altLang="en-US" sz="900">
                    <a:ea typeface="宋体" charset="-122"/>
                  </a:rPr>
                  <a:t>t</a:t>
                </a:r>
                <a:r>
                  <a:rPr lang="en-US" altLang="en-US" sz="900" baseline="30000">
                    <a:ea typeface="宋体" charset="-122"/>
                  </a:rPr>
                  <a:t>k</a:t>
                </a:r>
              </a:p>
            </p:txBody>
          </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7457</TotalTime>
  <Words>5613</Words>
  <Application>Microsoft Macintosh PowerPoint</Application>
  <PresentationFormat>On-screen Show (4:3)</PresentationFormat>
  <Paragraphs>1467</Paragraphs>
  <Slides>128</Slides>
  <Notes>91</Notes>
  <HiddenSlides>2</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8</vt:i4>
      </vt:variant>
      <vt:variant>
        <vt:lpstr>Slide Titles</vt:lpstr>
      </vt:variant>
      <vt:variant>
        <vt:i4>128</vt:i4>
      </vt:variant>
    </vt:vector>
  </HeadingPairs>
  <TitlesOfParts>
    <vt:vector size="155" baseType="lpstr">
      <vt:lpstr>Comic Sans MS</vt:lpstr>
      <vt:lpstr>ＭＳ Ｐゴシック</vt:lpstr>
      <vt:lpstr>Arial</vt:lpstr>
      <vt:lpstr>ZapfDingbats</vt:lpstr>
      <vt:lpstr>Times New Roman</vt:lpstr>
      <vt:lpstr>宋体</vt:lpstr>
      <vt:lpstr>Tahoma</vt:lpstr>
      <vt:lpstr>Wingdings</vt:lpstr>
      <vt:lpstr>Symbol</vt:lpstr>
      <vt:lpstr>ヒラギノ角ゴ ProN W3</vt:lpstr>
      <vt:lpstr>Gill Sans</vt:lpstr>
      <vt:lpstr>Calibri</vt:lpstr>
      <vt:lpstr>华文新魏</vt:lpstr>
      <vt:lpstr>黑体</vt:lpstr>
      <vt:lpstr>Default Design</vt:lpstr>
      <vt:lpstr>2_Default Design</vt:lpstr>
      <vt:lpstr>4_Default Design</vt:lpstr>
      <vt:lpstr>11_Default Design</vt:lpstr>
      <vt:lpstr>Blank Presentation</vt:lpstr>
      <vt:lpstr>Microsoft Photo Editor 3.0 Photo</vt:lpstr>
      <vt:lpstr>Microsoft Equation</vt:lpstr>
      <vt:lpstr>Document</vt:lpstr>
      <vt:lpstr>Microsoft Office Excel Chart</vt:lpstr>
      <vt:lpstr>Microsoft Excel Chart</vt:lpstr>
      <vt:lpstr>Microsoft Equation 3.0</vt:lpstr>
      <vt:lpstr>Equation</vt:lpstr>
      <vt:lpstr>Clip</vt:lpstr>
      <vt:lpstr>Course Summary; Alternative Designs</vt:lpstr>
      <vt:lpstr>The Click Configuration File</vt:lpstr>
      <vt:lpstr>Element Fundamentals</vt:lpstr>
      <vt:lpstr>Element Classes: A look at the C++ code </vt:lpstr>
      <vt:lpstr>PowerPoint Presentation</vt:lpstr>
      <vt:lpstr>Beyond Forwarding</vt:lpstr>
      <vt:lpstr>Overhead</vt:lpstr>
      <vt:lpstr>PowerPoint Presentation</vt:lpstr>
      <vt:lpstr>Simple Forwarding to Network Control Functions: Network Address Translation</vt:lpstr>
      <vt:lpstr>Private IP</vt:lpstr>
      <vt:lpstr>NAT: Network Address Translation</vt:lpstr>
      <vt:lpstr>NAT: Network Address Translation</vt:lpstr>
      <vt:lpstr>Network Address Translation: Advantages</vt:lpstr>
      <vt:lpstr>Network Address Translation: Problems</vt:lpstr>
      <vt:lpstr>Implication of Implementing NAT</vt:lpstr>
      <vt:lpstr>PowerPoint Presentation</vt:lpstr>
      <vt:lpstr>Enterprise/Cloud Structure</vt:lpstr>
      <vt:lpstr>Linux FW (iptable)</vt:lpstr>
      <vt:lpstr>PowerPoint Presentation</vt:lpstr>
      <vt:lpstr>PowerPoint Presentation</vt:lpstr>
      <vt:lpstr>PowerPoint Presentation</vt:lpstr>
      <vt:lpstr>Alternative Design: Software Defined Networking</vt:lpstr>
      <vt:lpstr>SDN Data Path Designs</vt:lpstr>
      <vt:lpstr>SDN Use Cases</vt:lpstr>
      <vt:lpstr>PowerPoint Presentation</vt:lpstr>
      <vt:lpstr>PowerPoint Presentation</vt:lpstr>
      <vt:lpstr>PowerPoint Presentation</vt:lpstr>
      <vt:lpstr>PowerPoint Presentation</vt:lpstr>
      <vt:lpstr>PowerPoint Presentation</vt:lpstr>
      <vt:lpstr>OpenFlow Datapath: Examples</vt:lpstr>
      <vt:lpstr>OpenFlow Datapath: Examples</vt:lpstr>
      <vt:lpstr>OpenFlow Message Flows: Reactive Mode (pkt miss)</vt:lpstr>
      <vt:lpstr>OpenFlow Message Flows: Reactive Mode (flow mod)</vt:lpstr>
      <vt:lpstr>OpenFlow Message Flows: Reactive Mode (forward)</vt:lpstr>
      <vt:lpstr>PowerPoint Presentation</vt:lpstr>
      <vt:lpstr>SDN Programming Model</vt:lpstr>
      <vt:lpstr>An Example: A Simple SDN Controller</vt:lpstr>
      <vt:lpstr>Controller Program with Flow Table Management</vt:lpstr>
      <vt:lpstr>Controller Program with Flow Table Management</vt:lpstr>
      <vt:lpstr>Does the Program Work?</vt:lpstr>
      <vt:lpstr>OVS Approach: Using Exact Match</vt:lpstr>
      <vt:lpstr>Problems of OVS Approach</vt:lpstr>
      <vt:lpstr>Outline</vt:lpstr>
      <vt:lpstr>Goal of SDN Programming</vt:lpstr>
      <vt:lpstr>Algorithmic SDN Programming Abstraction:  Programmer’s View</vt:lpstr>
      <vt:lpstr>Example Algorithmic Policy in Java</vt:lpstr>
      <vt:lpstr>More Complex Example: ACL+Routing</vt:lpstr>
      <vt:lpstr>Challenge and Basic Idea</vt:lpstr>
      <vt:lpstr>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Admin</vt:lpstr>
      <vt:lpstr>Course Topics Summary</vt:lpstr>
      <vt:lpstr>First-Day Class: What is a Network Protocol?</vt:lpstr>
      <vt:lpstr>First-Day Class: Internet Physical Infrastructure</vt:lpstr>
      <vt:lpstr>First-Day Class: General Complexity</vt:lpstr>
      <vt:lpstr>First-Day Class: Evolution</vt:lpstr>
      <vt:lpstr>Faster (Higher-BW)</vt:lpstr>
      <vt:lpstr>Basic Theory: Channel Capacity</vt:lpstr>
      <vt:lpstr>The Wire: Fiber </vt:lpstr>
      <vt:lpstr>The Wire: Fiber </vt:lpstr>
      <vt:lpstr>Advantages of Fibers</vt:lpstr>
      <vt:lpstr>How to Do Switching?</vt:lpstr>
      <vt:lpstr>Example: MEMS Optical Switch</vt:lpstr>
      <vt:lpstr>Implications</vt:lpstr>
      <vt:lpstr>More Reliable</vt:lpstr>
      <vt:lpstr>Is the Internet Reliable?</vt:lpstr>
      <vt:lpstr>Perspective</vt:lpstr>
      <vt:lpstr>Unreachable Networks: 10 days</vt:lpstr>
      <vt:lpstr>Internet Disaster Recovery Response</vt:lpstr>
      <vt:lpstr>Virtualized (Cloud)</vt:lpstr>
      <vt:lpstr>Example: OpenStack</vt:lpstr>
      <vt:lpstr>Comment</vt:lpstr>
      <vt:lpstr>Smarter Apps</vt:lpstr>
      <vt:lpstr>PowerPoint Presentation</vt:lpstr>
      <vt:lpstr>PowerPoint Presentation</vt:lpstr>
      <vt:lpstr>PowerPoint Presentation</vt:lpstr>
      <vt:lpstr>Basis Functions of DCT</vt:lpstr>
      <vt:lpstr>PowerPoint Presentation</vt:lpstr>
      <vt:lpstr>PowerPoint Presentation</vt:lpstr>
      <vt:lpstr>PowerPoint Presentation</vt:lpstr>
      <vt:lpstr>PowerPoint Presentation</vt:lpstr>
      <vt:lpstr>Encode Rate According to Available Bandwidth</vt:lpstr>
      <vt:lpstr>More Efficient Net/App</vt:lpstr>
      <vt:lpstr>Problem: Inefficient Interactions</vt:lpstr>
      <vt:lpstr>ISP Traffic Engineering+ App Latency Optimizer</vt:lpstr>
      <vt:lpstr>A Fundamental Problem</vt:lpstr>
      <vt:lpstr>Example App Objective</vt:lpstr>
      <vt:lpstr>Example Network Objective</vt:lpstr>
      <vt:lpstr>System Formulation</vt:lpstr>
      <vt:lpstr>Possible Solution</vt:lpstr>
      <vt:lpstr>Constraints Couple Entities</vt:lpstr>
      <vt:lpstr>Objective: Decouple Net/Apps</vt:lpstr>
      <vt:lpstr>MLU: Dual</vt:lpstr>
      <vt:lpstr>MLU: Dual</vt:lpstr>
      <vt:lpstr>Net/App Interactions</vt:lpstr>
      <vt:lpstr>Questions to Think About</vt:lpstr>
      <vt:lpstr>Mobility First</vt:lpstr>
      <vt:lpstr>Shift of Computing Devices</vt:lpstr>
      <vt:lpstr>Network Architecture Convergence</vt:lpstr>
      <vt:lpstr>Current Design: Mobile IP</vt:lpstr>
      <vt:lpstr>Problems with Mobile IP</vt:lpstr>
      <vt:lpstr>Problems with Mobile IP</vt:lpstr>
      <vt:lpstr>Mobility in IPv6</vt:lpstr>
      <vt:lpstr>A More Extreme Design [MobilityFirst]</vt:lpstr>
      <vt:lpstr>A More Extreme Design [MobilityFirst]</vt:lpstr>
      <vt:lpstr>Key Issue: Global Name (ID) Lookup</vt:lpstr>
      <vt:lpstr>Named Data Networks (NDN): AKA Content Centric</vt:lpstr>
      <vt:lpstr>Current Internet</vt:lpstr>
      <vt:lpstr>An Alternative</vt:lpstr>
      <vt:lpstr>Router: Today</vt:lpstr>
      <vt:lpstr>Router: Named Data Networks (NDN)</vt:lpstr>
      <vt:lpstr>Router: Named Data Networks (NDN)</vt:lpstr>
      <vt:lpstr>Router: NDN</vt:lpstr>
      <vt:lpstr>Evolvability</vt:lpstr>
      <vt:lpstr>Routers w/ Evolving Capabilities</vt:lpstr>
      <vt:lpstr>Routers w/ Evolving Capabilities</vt:lpstr>
      <vt:lpstr>Basic Idea: Fallback and Intent</vt:lpstr>
      <vt:lpstr>Basic Idea: DAG Based Addresses</vt:lpstr>
      <vt:lpstr>More Possibilities</vt:lpstr>
      <vt:lpstr>First-Day Class: Evolution</vt:lpstr>
      <vt:lpstr>PowerPoint Presentation</vt:lpstr>
    </vt:vector>
  </TitlesOfParts>
  <Company>Yale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Routing</dc:title>
  <dc:creator>Yang Richard Yang</dc:creator>
  <cp:lastModifiedBy>Richard Yang</cp:lastModifiedBy>
  <cp:revision>457</cp:revision>
  <dcterms:created xsi:type="dcterms:W3CDTF">1999-10-08T19:08:27Z</dcterms:created>
  <dcterms:modified xsi:type="dcterms:W3CDTF">2017-12-05T16:43:51Z</dcterms:modified>
</cp:coreProperties>
</file>